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slide" Target="slides/slide20.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6207bb1b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6207bb1b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6207bb1b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6207bb1b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207bb1b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207bb1b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207bb1b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207bb1b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207bb1bf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207bb1bf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6207bb1bf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6207bb1bf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6207bb1bf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6207bb1bf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6207bb1bf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6207bb1bf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6207bb1bf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6207bb1bf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6207bb1bf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6207bb1bf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6207bb1bf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6207bb1bf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056ea6db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056ea6db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fb215b256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fb215b256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048e4ad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048e4ad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fb215b256_3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fb215b256_3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6207bb1bf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6207bb1bf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6207bb1bf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6207bb1bf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6207bb1bf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6207bb1bf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6207bb1b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6207bb1b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esearchgate.net/publication/305683970_Search_by_Image_A_Novel_Approach_to_Content_Based_Image_Retrieval_System" TargetMode="External"/><Relationship Id="rId4" Type="http://schemas.openxmlformats.org/officeDocument/2006/relationships/hyperlink" Target="https://www.researchgate.net/publication/228943913_Clustering_visually_similar_images_to_improve_image_search_engines" TargetMode="External"/><Relationship Id="rId5" Type="http://schemas.openxmlformats.org/officeDocument/2006/relationships/hyperlink" Target="https://www.researchgate.net/publication/347804858_Exploring_the_Impact_of_Similarity_Model_to_Identify_the_Most_Similar_Image_from_a_Large_Image_Database" TargetMode="External"/><Relationship Id="rId6" Type="http://schemas.openxmlformats.org/officeDocument/2006/relationships/hyperlink" Target="https://www.researchgate.net/publication/2431545_Content-Based_Image_Retrieval_Systems_A_Surve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666300" y="2866300"/>
            <a:ext cx="3905700" cy="19209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t>TE07</a:t>
            </a:r>
            <a:endParaRPr/>
          </a:p>
          <a:p>
            <a:pPr indent="0" lvl="0" marL="0" rtl="0" algn="ctr">
              <a:spcBef>
                <a:spcPts val="0"/>
              </a:spcBef>
              <a:spcAft>
                <a:spcPts val="0"/>
              </a:spcAft>
              <a:buNone/>
            </a:pPr>
            <a:r>
              <a:rPr lang="en"/>
              <a:t>Janhavi Anap (03) </a:t>
            </a:r>
            <a:r>
              <a:rPr lang="en"/>
              <a:t>©</a:t>
            </a:r>
            <a:endParaRPr/>
          </a:p>
          <a:p>
            <a:pPr indent="0" lvl="0" marL="0" rtl="0" algn="ctr">
              <a:spcBef>
                <a:spcPts val="0"/>
              </a:spcBef>
              <a:spcAft>
                <a:spcPts val="0"/>
              </a:spcAft>
              <a:buNone/>
            </a:pPr>
            <a:r>
              <a:rPr lang="en"/>
              <a:t>Prathamesh Hambar (18)</a:t>
            </a:r>
            <a:endParaRPr/>
          </a:p>
          <a:p>
            <a:pPr indent="0" lvl="0" marL="0" rtl="0" algn="ctr">
              <a:spcBef>
                <a:spcPts val="0"/>
              </a:spcBef>
              <a:spcAft>
                <a:spcPts val="0"/>
              </a:spcAft>
              <a:buNone/>
            </a:pPr>
            <a:r>
              <a:rPr lang="en"/>
              <a:t>Het Patel (44)</a:t>
            </a:r>
            <a:endParaRPr/>
          </a:p>
          <a:p>
            <a:pPr indent="0" lvl="0" marL="0" rtl="0" algn="ctr">
              <a:spcBef>
                <a:spcPts val="0"/>
              </a:spcBef>
              <a:spcAft>
                <a:spcPts val="0"/>
              </a:spcAft>
              <a:buNone/>
            </a:pPr>
            <a:r>
              <a:rPr lang="en"/>
              <a:t>Tejas Sheth (65)</a:t>
            </a:r>
            <a:endParaRPr/>
          </a:p>
        </p:txBody>
      </p:sp>
      <p:sp>
        <p:nvSpPr>
          <p:cNvPr id="60" name="Google Shape;60;p13"/>
          <p:cNvSpPr txBox="1"/>
          <p:nvPr/>
        </p:nvSpPr>
        <p:spPr>
          <a:xfrm>
            <a:off x="487800" y="1872925"/>
            <a:ext cx="8168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4800">
                <a:solidFill>
                  <a:schemeClr val="accent1"/>
                </a:solidFill>
                <a:latin typeface="Old Standard TT"/>
                <a:ea typeface="Old Standard TT"/>
                <a:cs typeface="Old Standard TT"/>
                <a:sym typeface="Old Standard TT"/>
              </a:rPr>
              <a:t>Reverse</a:t>
            </a:r>
            <a:r>
              <a:rPr lang="en" sz="4800">
                <a:solidFill>
                  <a:schemeClr val="accent1"/>
                </a:solidFill>
                <a:latin typeface="Old Standard TT"/>
                <a:ea typeface="Old Standard TT"/>
                <a:cs typeface="Old Standard TT"/>
                <a:sym typeface="Old Standard TT"/>
              </a:rPr>
              <a:t> Image Querying</a:t>
            </a:r>
            <a:endParaRPr sz="4800">
              <a:latin typeface="Old Standard TT"/>
              <a:ea typeface="Old Standard TT"/>
              <a:cs typeface="Old Standard TT"/>
              <a:sym typeface="Old Standard TT"/>
            </a:endParaRPr>
          </a:p>
        </p:txBody>
      </p:sp>
      <p:cxnSp>
        <p:nvCxnSpPr>
          <p:cNvPr id="61" name="Google Shape;61;p13"/>
          <p:cNvCxnSpPr/>
          <p:nvPr/>
        </p:nvCxnSpPr>
        <p:spPr>
          <a:xfrm rot="10800000">
            <a:off x="532475" y="3602725"/>
            <a:ext cx="577800" cy="0"/>
          </a:xfrm>
          <a:prstGeom prst="straightConnector1">
            <a:avLst/>
          </a:prstGeom>
          <a:noFill/>
          <a:ln cap="flat" cmpd="sng" w="152400">
            <a:solidFill>
              <a:schemeClr val="dk1"/>
            </a:solidFill>
            <a:prstDash val="solid"/>
            <a:round/>
            <a:headEnd len="med" w="med" type="none"/>
            <a:tailEnd len="med" w="med" type="none"/>
          </a:ln>
        </p:spPr>
      </p:cxnSp>
      <p:pic>
        <p:nvPicPr>
          <p:cNvPr id="62" name="Google Shape;62;p13"/>
          <p:cNvPicPr preferRelativeResize="0"/>
          <p:nvPr/>
        </p:nvPicPr>
        <p:blipFill rotWithShape="1">
          <a:blip r:embed="rId3">
            <a:alphaModFix/>
          </a:blip>
          <a:srcRect b="0" l="0" r="0" t="0"/>
          <a:stretch/>
        </p:blipFill>
        <p:spPr>
          <a:xfrm>
            <a:off x="56650" y="79900"/>
            <a:ext cx="2290969" cy="1522798"/>
          </a:xfrm>
          <a:prstGeom prst="rect">
            <a:avLst/>
          </a:prstGeom>
          <a:noFill/>
          <a:ln>
            <a:noFill/>
          </a:ln>
        </p:spPr>
      </p:pic>
      <p:sp>
        <p:nvSpPr>
          <p:cNvPr id="63" name="Google Shape;63;p13"/>
          <p:cNvSpPr txBox="1"/>
          <p:nvPr/>
        </p:nvSpPr>
        <p:spPr>
          <a:xfrm>
            <a:off x="2990950" y="481575"/>
            <a:ext cx="4814700" cy="9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latin typeface="Old Standard TT"/>
                <a:ea typeface="Old Standard TT"/>
                <a:cs typeface="Old Standard TT"/>
                <a:sym typeface="Old Standard TT"/>
              </a:rPr>
              <a:t>DEPARTMENT OF</a:t>
            </a:r>
            <a:endParaRPr sz="2400">
              <a:solidFill>
                <a:schemeClr val="accent1"/>
              </a:solidFill>
              <a:latin typeface="Old Standard TT"/>
              <a:ea typeface="Old Standard TT"/>
              <a:cs typeface="Old Standard TT"/>
              <a:sym typeface="Old Standard TT"/>
            </a:endParaRPr>
          </a:p>
          <a:p>
            <a:pPr indent="0" lvl="0" marL="0" rtl="0" algn="ctr">
              <a:spcBef>
                <a:spcPts val="0"/>
              </a:spcBef>
              <a:spcAft>
                <a:spcPts val="0"/>
              </a:spcAft>
              <a:buNone/>
            </a:pPr>
            <a:r>
              <a:rPr lang="en" sz="2400">
                <a:solidFill>
                  <a:schemeClr val="accent1"/>
                </a:solidFill>
                <a:latin typeface="Old Standard TT"/>
                <a:ea typeface="Old Standard TT"/>
                <a:cs typeface="Old Standard TT"/>
                <a:sym typeface="Old Standard TT"/>
              </a:rPr>
              <a:t>COMPUTER ENGINEERING</a:t>
            </a:r>
            <a:endParaRPr sz="2400">
              <a:latin typeface="Old Standard TT"/>
              <a:ea typeface="Old Standard TT"/>
              <a:cs typeface="Old Standard TT"/>
              <a:sym typeface="Old Standard TT"/>
            </a:endParaRPr>
          </a:p>
        </p:txBody>
      </p:sp>
      <p:sp>
        <p:nvSpPr>
          <p:cNvPr id="64" name="Google Shape;64;p13"/>
          <p:cNvSpPr txBox="1"/>
          <p:nvPr>
            <p:ph idx="1" type="subTitle"/>
          </p:nvPr>
        </p:nvSpPr>
        <p:spPr>
          <a:xfrm>
            <a:off x="4912050" y="3264275"/>
            <a:ext cx="3905700" cy="152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Under the Guidance of</a:t>
            </a:r>
            <a:endParaRPr/>
          </a:p>
          <a:p>
            <a:pPr indent="0" lvl="0" marL="0" rtl="0" algn="ctr">
              <a:spcBef>
                <a:spcPts val="0"/>
              </a:spcBef>
              <a:spcAft>
                <a:spcPts val="0"/>
              </a:spcAft>
              <a:buClr>
                <a:schemeClr val="dk1"/>
              </a:buClr>
              <a:buSzPts val="1100"/>
              <a:buFont typeface="Arial"/>
              <a:buNone/>
            </a:pPr>
            <a:r>
              <a:rPr lang="en"/>
              <a:t>Prof. Rushikesh Nikam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2.1 Proposed System</a:t>
            </a:r>
            <a:endParaRPr b="1"/>
          </a:p>
        </p:txBody>
      </p:sp>
      <p:pic>
        <p:nvPicPr>
          <p:cNvPr id="122" name="Google Shape;122;p22"/>
          <p:cNvPicPr preferRelativeResize="0"/>
          <p:nvPr/>
        </p:nvPicPr>
        <p:blipFill rotWithShape="1">
          <a:blip r:embed="rId3">
            <a:alphaModFix/>
          </a:blip>
          <a:srcRect b="0" l="2658" r="7815" t="0"/>
          <a:stretch/>
        </p:blipFill>
        <p:spPr>
          <a:xfrm>
            <a:off x="1611725" y="1071338"/>
            <a:ext cx="1881279" cy="3780475"/>
          </a:xfrm>
          <a:prstGeom prst="rect">
            <a:avLst/>
          </a:prstGeom>
          <a:noFill/>
          <a:ln>
            <a:noFill/>
          </a:ln>
        </p:spPr>
      </p:pic>
      <p:pic>
        <p:nvPicPr>
          <p:cNvPr id="123" name="Google Shape;123;p22"/>
          <p:cNvPicPr preferRelativeResize="0"/>
          <p:nvPr/>
        </p:nvPicPr>
        <p:blipFill>
          <a:blip r:embed="rId4">
            <a:alphaModFix/>
          </a:blip>
          <a:stretch>
            <a:fillRect/>
          </a:stretch>
        </p:blipFill>
        <p:spPr>
          <a:xfrm>
            <a:off x="5399125" y="897988"/>
            <a:ext cx="1881275" cy="41272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2.2 Design (Flow of Modules)</a:t>
            </a:r>
            <a:endParaRPr b="1"/>
          </a:p>
        </p:txBody>
      </p:sp>
      <p:pic>
        <p:nvPicPr>
          <p:cNvPr id="129" name="Google Shape;129;p23"/>
          <p:cNvPicPr preferRelativeResize="0"/>
          <p:nvPr/>
        </p:nvPicPr>
        <p:blipFill>
          <a:blip r:embed="rId3">
            <a:alphaModFix/>
          </a:blip>
          <a:stretch>
            <a:fillRect/>
          </a:stretch>
        </p:blipFill>
        <p:spPr>
          <a:xfrm>
            <a:off x="2912837" y="1058225"/>
            <a:ext cx="3318333" cy="378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2.3 Description Of Modules / Use Case</a:t>
            </a:r>
            <a:endParaRPr b="1"/>
          </a:p>
        </p:txBody>
      </p:sp>
      <p:sp>
        <p:nvSpPr>
          <p:cNvPr id="135" name="Google Shape;135;p24"/>
          <p:cNvSpPr txBox="1"/>
          <p:nvPr/>
        </p:nvSpPr>
        <p:spPr>
          <a:xfrm>
            <a:off x="311700" y="1058225"/>
            <a:ext cx="8520600" cy="3632700"/>
          </a:xfrm>
          <a:prstGeom prst="rect">
            <a:avLst/>
          </a:prstGeom>
          <a:noFill/>
          <a:ln>
            <a:noFill/>
          </a:ln>
        </p:spPr>
        <p:txBody>
          <a:bodyPr anchorCtr="0" anchor="t" bIns="91425" lIns="91425" spcFirstLastPara="1" rIns="91425" wrap="square" tIns="91425">
            <a:spAutoFit/>
          </a:bodyPr>
          <a:lstStyle/>
          <a:p>
            <a:pPr indent="0" lvl="0" marL="0" marR="200025" rtl="0" algn="l">
              <a:lnSpc>
                <a:spcPct val="150000"/>
              </a:lnSpc>
              <a:spcBef>
                <a:spcPts val="0"/>
              </a:spcBef>
              <a:spcAft>
                <a:spcPts val="0"/>
              </a:spcAft>
              <a:buNone/>
            </a:pPr>
            <a:r>
              <a:t/>
            </a:r>
            <a:endParaRPr b="1" sz="1900">
              <a:solidFill>
                <a:srgbClr val="231F20"/>
              </a:solidFill>
              <a:latin typeface="Times New Roman"/>
              <a:ea typeface="Times New Roman"/>
              <a:cs typeface="Times New Roman"/>
              <a:sym typeface="Times New Roman"/>
            </a:endParaRPr>
          </a:p>
          <a:p>
            <a:pPr indent="-374650" lvl="0" marL="457200" marR="200025" rtl="0" algn="l">
              <a:lnSpc>
                <a:spcPct val="150000"/>
              </a:lnSpc>
              <a:spcBef>
                <a:spcPts val="0"/>
              </a:spcBef>
              <a:spcAft>
                <a:spcPts val="0"/>
              </a:spcAft>
              <a:buClr>
                <a:srgbClr val="231F20"/>
              </a:buClr>
              <a:buSzPts val="2300"/>
              <a:buFont typeface="Times New Roman"/>
              <a:buChar char="●"/>
            </a:pPr>
            <a:r>
              <a:rPr b="1" lang="en" sz="2300">
                <a:solidFill>
                  <a:srgbClr val="231F20"/>
                </a:solidFill>
                <a:latin typeface="Times New Roman"/>
                <a:ea typeface="Times New Roman"/>
                <a:cs typeface="Times New Roman"/>
                <a:sym typeface="Times New Roman"/>
              </a:rPr>
              <a:t>Compress (by resize) the dataset images,</a:t>
            </a:r>
            <a:endParaRPr b="1" sz="2300">
              <a:solidFill>
                <a:srgbClr val="231F20"/>
              </a:solidFill>
              <a:latin typeface="Times New Roman"/>
              <a:ea typeface="Times New Roman"/>
              <a:cs typeface="Times New Roman"/>
              <a:sym typeface="Times New Roman"/>
            </a:endParaRPr>
          </a:p>
          <a:p>
            <a:pPr indent="-374650" lvl="0" marL="457200" marR="200025" rtl="0" algn="l">
              <a:lnSpc>
                <a:spcPct val="150000"/>
              </a:lnSpc>
              <a:spcBef>
                <a:spcPts val="0"/>
              </a:spcBef>
              <a:spcAft>
                <a:spcPts val="0"/>
              </a:spcAft>
              <a:buClr>
                <a:srgbClr val="231F20"/>
              </a:buClr>
              <a:buSzPts val="2300"/>
              <a:buFont typeface="Times New Roman"/>
              <a:buChar char="●"/>
            </a:pPr>
            <a:r>
              <a:rPr b="1" lang="en" sz="2300">
                <a:solidFill>
                  <a:srgbClr val="231F20"/>
                </a:solidFill>
                <a:latin typeface="Times New Roman"/>
                <a:ea typeface="Times New Roman"/>
                <a:cs typeface="Times New Roman"/>
                <a:sym typeface="Times New Roman"/>
              </a:rPr>
              <a:t>Extract features from the images,</a:t>
            </a:r>
            <a:endParaRPr b="1" sz="2300">
              <a:solidFill>
                <a:srgbClr val="231F20"/>
              </a:solidFill>
              <a:latin typeface="Times New Roman"/>
              <a:ea typeface="Times New Roman"/>
              <a:cs typeface="Times New Roman"/>
              <a:sym typeface="Times New Roman"/>
            </a:endParaRPr>
          </a:p>
          <a:p>
            <a:pPr indent="-374650" lvl="0" marL="457200" marR="200025" rtl="0" algn="l">
              <a:lnSpc>
                <a:spcPct val="150000"/>
              </a:lnSpc>
              <a:spcBef>
                <a:spcPts val="0"/>
              </a:spcBef>
              <a:spcAft>
                <a:spcPts val="0"/>
              </a:spcAft>
              <a:buClr>
                <a:srgbClr val="231F20"/>
              </a:buClr>
              <a:buSzPts val="2300"/>
              <a:buFont typeface="Times New Roman"/>
              <a:buChar char="●"/>
            </a:pPr>
            <a:r>
              <a:rPr b="1" lang="en" sz="2300">
                <a:solidFill>
                  <a:srgbClr val="231F20"/>
                </a:solidFill>
                <a:latin typeface="Times New Roman"/>
                <a:ea typeface="Times New Roman"/>
                <a:cs typeface="Times New Roman"/>
                <a:sym typeface="Times New Roman"/>
              </a:rPr>
              <a:t>Store the extracted data in a pickle file,</a:t>
            </a:r>
            <a:endParaRPr b="1" sz="2300">
              <a:solidFill>
                <a:srgbClr val="231F20"/>
              </a:solidFill>
              <a:latin typeface="Times New Roman"/>
              <a:ea typeface="Times New Roman"/>
              <a:cs typeface="Times New Roman"/>
              <a:sym typeface="Times New Roman"/>
            </a:endParaRPr>
          </a:p>
          <a:p>
            <a:pPr indent="-374650" lvl="0" marL="457200" marR="200025" rtl="0" algn="l">
              <a:lnSpc>
                <a:spcPct val="150000"/>
              </a:lnSpc>
              <a:spcBef>
                <a:spcPts val="0"/>
              </a:spcBef>
              <a:spcAft>
                <a:spcPts val="0"/>
              </a:spcAft>
              <a:buClr>
                <a:srgbClr val="231F20"/>
              </a:buClr>
              <a:buSzPts val="2300"/>
              <a:buFont typeface="Times New Roman"/>
              <a:buChar char="●"/>
            </a:pPr>
            <a:r>
              <a:rPr b="1" lang="en" sz="2300">
                <a:solidFill>
                  <a:srgbClr val="231F20"/>
                </a:solidFill>
                <a:latin typeface="Times New Roman"/>
                <a:ea typeface="Times New Roman"/>
                <a:cs typeface="Times New Roman"/>
                <a:sym typeface="Times New Roman"/>
              </a:rPr>
              <a:t>Give a input query image,</a:t>
            </a:r>
            <a:endParaRPr b="1" sz="2300">
              <a:solidFill>
                <a:srgbClr val="231F20"/>
              </a:solidFill>
              <a:latin typeface="Times New Roman"/>
              <a:ea typeface="Times New Roman"/>
              <a:cs typeface="Times New Roman"/>
              <a:sym typeface="Times New Roman"/>
            </a:endParaRPr>
          </a:p>
          <a:p>
            <a:pPr indent="-374650" lvl="0" marL="457200" marR="200025" rtl="0" algn="l">
              <a:lnSpc>
                <a:spcPct val="150000"/>
              </a:lnSpc>
              <a:spcBef>
                <a:spcPts val="0"/>
              </a:spcBef>
              <a:spcAft>
                <a:spcPts val="0"/>
              </a:spcAft>
              <a:buClr>
                <a:srgbClr val="231F20"/>
              </a:buClr>
              <a:buSzPts val="2300"/>
              <a:buFont typeface="Times New Roman"/>
              <a:buChar char="●"/>
            </a:pPr>
            <a:r>
              <a:rPr b="1" lang="en" sz="2300">
                <a:solidFill>
                  <a:srgbClr val="231F20"/>
                </a:solidFill>
                <a:latin typeface="Times New Roman"/>
                <a:ea typeface="Times New Roman"/>
                <a:cs typeface="Times New Roman"/>
                <a:sym typeface="Times New Roman"/>
              </a:rPr>
              <a:t>Calculate the cosine distance from query image,</a:t>
            </a:r>
            <a:endParaRPr b="1" sz="2300">
              <a:solidFill>
                <a:srgbClr val="231F20"/>
              </a:solidFill>
              <a:latin typeface="Times New Roman"/>
              <a:ea typeface="Times New Roman"/>
              <a:cs typeface="Times New Roman"/>
              <a:sym typeface="Times New Roman"/>
            </a:endParaRPr>
          </a:p>
          <a:p>
            <a:pPr indent="-374650" lvl="0" marL="457200" marR="200025" rtl="0" algn="l">
              <a:lnSpc>
                <a:spcPct val="150000"/>
              </a:lnSpc>
              <a:spcBef>
                <a:spcPts val="0"/>
              </a:spcBef>
              <a:spcAft>
                <a:spcPts val="0"/>
              </a:spcAft>
              <a:buClr>
                <a:srgbClr val="231F20"/>
              </a:buClr>
              <a:buSzPts val="2300"/>
              <a:buFont typeface="Times New Roman"/>
              <a:buChar char="●"/>
            </a:pPr>
            <a:r>
              <a:rPr b="1" lang="en" sz="2300">
                <a:solidFill>
                  <a:srgbClr val="231F20"/>
                </a:solidFill>
                <a:latin typeface="Times New Roman"/>
                <a:ea typeface="Times New Roman"/>
                <a:cs typeface="Times New Roman"/>
                <a:sym typeface="Times New Roman"/>
              </a:rPr>
              <a:t>Retrieve the results.</a:t>
            </a:r>
            <a:endParaRPr b="1" sz="2300">
              <a:solidFill>
                <a:srgbClr val="231F2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3</a:t>
            </a:r>
            <a:r>
              <a:rPr b="1" lang="en"/>
              <a:t>.Implementation</a:t>
            </a:r>
            <a:endParaRPr b="1"/>
          </a:p>
        </p:txBody>
      </p:sp>
      <p:pic>
        <p:nvPicPr>
          <p:cNvPr id="141" name="Google Shape;141;p25"/>
          <p:cNvPicPr preferRelativeResize="0"/>
          <p:nvPr/>
        </p:nvPicPr>
        <p:blipFill>
          <a:blip r:embed="rId3">
            <a:alphaModFix/>
          </a:blip>
          <a:stretch>
            <a:fillRect/>
          </a:stretch>
        </p:blipFill>
        <p:spPr>
          <a:xfrm>
            <a:off x="5207350" y="3858450"/>
            <a:ext cx="3638550" cy="1019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1938650" y="51925"/>
            <a:ext cx="5302151" cy="493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386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3</a:t>
            </a:r>
            <a:r>
              <a:rPr b="1" lang="en"/>
              <a:t>.2 Execution</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4</a:t>
            </a:r>
            <a:r>
              <a:rPr b="1" lang="en"/>
              <a:t>. Results</a:t>
            </a:r>
            <a:endParaRPr b="1"/>
          </a:p>
        </p:txBody>
      </p:sp>
      <p:pic>
        <p:nvPicPr>
          <p:cNvPr id="157" name="Google Shape;157;p28"/>
          <p:cNvPicPr preferRelativeResize="0"/>
          <p:nvPr/>
        </p:nvPicPr>
        <p:blipFill>
          <a:blip r:embed="rId3">
            <a:alphaModFix/>
          </a:blip>
          <a:stretch>
            <a:fillRect/>
          </a:stretch>
        </p:blipFill>
        <p:spPr>
          <a:xfrm>
            <a:off x="661500" y="1058225"/>
            <a:ext cx="3523675" cy="1891575"/>
          </a:xfrm>
          <a:prstGeom prst="rect">
            <a:avLst/>
          </a:prstGeom>
          <a:noFill/>
          <a:ln>
            <a:noFill/>
          </a:ln>
        </p:spPr>
      </p:pic>
      <p:pic>
        <p:nvPicPr>
          <p:cNvPr id="158" name="Google Shape;158;p28"/>
          <p:cNvPicPr preferRelativeResize="0"/>
          <p:nvPr/>
        </p:nvPicPr>
        <p:blipFill rotWithShape="1">
          <a:blip r:embed="rId4">
            <a:alphaModFix/>
          </a:blip>
          <a:srcRect b="5249" l="0" r="0" t="0"/>
          <a:stretch/>
        </p:blipFill>
        <p:spPr>
          <a:xfrm>
            <a:off x="661500" y="2949800"/>
            <a:ext cx="3523675" cy="1877930"/>
          </a:xfrm>
          <a:prstGeom prst="rect">
            <a:avLst/>
          </a:prstGeom>
          <a:noFill/>
          <a:ln>
            <a:noFill/>
          </a:ln>
        </p:spPr>
      </p:pic>
      <p:pic>
        <p:nvPicPr>
          <p:cNvPr id="159" name="Google Shape;159;p28"/>
          <p:cNvPicPr preferRelativeResize="0"/>
          <p:nvPr/>
        </p:nvPicPr>
        <p:blipFill>
          <a:blip r:embed="rId5">
            <a:alphaModFix/>
          </a:blip>
          <a:stretch>
            <a:fillRect/>
          </a:stretch>
        </p:blipFill>
        <p:spPr>
          <a:xfrm>
            <a:off x="4687375" y="1107713"/>
            <a:ext cx="3684050" cy="1978050"/>
          </a:xfrm>
          <a:prstGeom prst="rect">
            <a:avLst/>
          </a:prstGeom>
          <a:noFill/>
          <a:ln>
            <a:noFill/>
          </a:ln>
        </p:spPr>
      </p:pic>
      <p:pic>
        <p:nvPicPr>
          <p:cNvPr id="160" name="Google Shape;160;p28"/>
          <p:cNvPicPr preferRelativeResize="0"/>
          <p:nvPr/>
        </p:nvPicPr>
        <p:blipFill rotWithShape="1">
          <a:blip r:embed="rId6">
            <a:alphaModFix/>
          </a:blip>
          <a:srcRect b="0" l="0" r="0" t="15175"/>
          <a:stretch/>
        </p:blipFill>
        <p:spPr>
          <a:xfrm>
            <a:off x="4687375" y="2993026"/>
            <a:ext cx="3684050" cy="16732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a:t>
            </a:r>
            <a:r>
              <a:rPr b="1" lang="en"/>
              <a:t>. Conclusion</a:t>
            </a:r>
            <a:endParaRPr b="1"/>
          </a:p>
        </p:txBody>
      </p:sp>
      <p:sp>
        <p:nvSpPr>
          <p:cNvPr id="166" name="Google Shape;166;p29"/>
          <p:cNvSpPr txBox="1"/>
          <p:nvPr>
            <p:ph idx="1" type="body"/>
          </p:nvPr>
        </p:nvSpPr>
        <p:spPr>
          <a:xfrm>
            <a:off x="311700" y="1171600"/>
            <a:ext cx="8520600" cy="3397200"/>
          </a:xfrm>
          <a:prstGeom prst="rect">
            <a:avLst/>
          </a:prstGeom>
        </p:spPr>
        <p:txBody>
          <a:bodyPr anchorCtr="0" anchor="ctr" bIns="91425" lIns="91425" spcFirstLastPara="1" rIns="91425" wrap="square" tIns="91425">
            <a:normAutofit/>
          </a:bodyPr>
          <a:lstStyle/>
          <a:p>
            <a:pPr indent="0" lvl="0" marL="0" marR="200025" rtl="0" algn="ctr">
              <a:lnSpc>
                <a:spcPct val="150000"/>
              </a:lnSpc>
              <a:spcBef>
                <a:spcPts val="0"/>
              </a:spcBef>
              <a:spcAft>
                <a:spcPts val="0"/>
              </a:spcAft>
              <a:buNone/>
            </a:pPr>
            <a:r>
              <a:rPr lang="en">
                <a:solidFill>
                  <a:srgbClr val="231F20"/>
                </a:solidFill>
                <a:latin typeface="Times New Roman"/>
                <a:ea typeface="Times New Roman"/>
                <a:cs typeface="Times New Roman"/>
                <a:sym typeface="Times New Roman"/>
              </a:rPr>
              <a:t>According to our results, using the best similarity model we choose, there has been a significant increase in the accuracy, based on the colour attributes. We managed to achieve great results using simple yet highly effective algorithms.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6</a:t>
            </a:r>
            <a:r>
              <a:rPr b="1" lang="en"/>
              <a:t>. References</a:t>
            </a:r>
            <a:endParaRPr b="1"/>
          </a:p>
        </p:txBody>
      </p:sp>
      <p:sp>
        <p:nvSpPr>
          <p:cNvPr id="172" name="Google Shape;172;p30"/>
          <p:cNvSpPr txBox="1"/>
          <p:nvPr>
            <p:ph idx="1" type="body"/>
          </p:nvPr>
        </p:nvSpPr>
        <p:spPr>
          <a:xfrm>
            <a:off x="311700" y="1005825"/>
            <a:ext cx="8520600" cy="3972000"/>
          </a:xfrm>
          <a:prstGeom prst="rect">
            <a:avLst/>
          </a:prstGeom>
        </p:spPr>
        <p:txBody>
          <a:bodyPr anchorCtr="0" anchor="t" bIns="91425" lIns="91425" spcFirstLastPara="1" rIns="91425" wrap="square" tIns="91425">
            <a:normAutofit/>
          </a:bodyPr>
          <a:lstStyle/>
          <a:p>
            <a:pPr indent="-304800" lvl="0" marL="457200" marR="200025" rtl="0" algn="just">
              <a:lnSpc>
                <a:spcPct val="150000"/>
              </a:lnSpc>
              <a:spcBef>
                <a:spcPts val="0"/>
              </a:spcBef>
              <a:spcAft>
                <a:spcPts val="0"/>
              </a:spcAft>
              <a:buClr>
                <a:srgbClr val="231F20"/>
              </a:buClr>
              <a:buSzPts val="1200"/>
              <a:buFont typeface="Times New Roman"/>
              <a:buChar char="●"/>
            </a:pPr>
            <a:r>
              <a:rPr lang="en" sz="1200">
                <a:solidFill>
                  <a:srgbClr val="231F20"/>
                </a:solidFill>
                <a:latin typeface="Times New Roman"/>
                <a:ea typeface="Times New Roman"/>
                <a:cs typeface="Times New Roman"/>
                <a:sym typeface="Times New Roman"/>
              </a:rPr>
              <a:t>Chen, Ye. (2020). Exploring the Impact of Similarity Model to Identify the Most Similar Image from a Large Image Database. Journal of Physics: Conference Series. 1693. 012139. 10.1088/1742-6596/1693/1/012139.</a:t>
            </a:r>
            <a:endParaRPr sz="1200">
              <a:solidFill>
                <a:srgbClr val="231F20"/>
              </a:solidFill>
              <a:latin typeface="Times New Roman"/>
              <a:ea typeface="Times New Roman"/>
              <a:cs typeface="Times New Roman"/>
              <a:sym typeface="Times New Roman"/>
            </a:endParaRPr>
          </a:p>
          <a:p>
            <a:pPr indent="-304800" lvl="0" marL="457200" marR="200025" rtl="0" algn="just">
              <a:lnSpc>
                <a:spcPct val="150000"/>
              </a:lnSpc>
              <a:spcBef>
                <a:spcPts val="0"/>
              </a:spcBef>
              <a:spcAft>
                <a:spcPts val="0"/>
              </a:spcAft>
              <a:buClr>
                <a:srgbClr val="231F20"/>
              </a:buClr>
              <a:buSzPts val="1200"/>
              <a:buFont typeface="Times New Roman"/>
              <a:buChar char="●"/>
            </a:pPr>
            <a:r>
              <a:rPr lang="en" sz="1200">
                <a:solidFill>
                  <a:srgbClr val="231F20"/>
                </a:solidFill>
                <a:latin typeface="Times New Roman"/>
                <a:ea typeface="Times New Roman"/>
                <a:cs typeface="Times New Roman"/>
                <a:sym typeface="Times New Roman"/>
              </a:rPr>
              <a:t>Adrakatti, Arun and Wodeyar, R. and K.R, Mulla. (2016). Search by Image: A Novel Approach to Content Based Image Retrieval System. International Journal of Library Science. 14. 41-47.</a:t>
            </a:r>
            <a:endParaRPr sz="1200">
              <a:solidFill>
                <a:srgbClr val="231F20"/>
              </a:solidFill>
              <a:latin typeface="Times New Roman"/>
              <a:ea typeface="Times New Roman"/>
              <a:cs typeface="Times New Roman"/>
              <a:sym typeface="Times New Roman"/>
            </a:endParaRPr>
          </a:p>
          <a:p>
            <a:pPr indent="-304800" lvl="0" marL="457200" marR="200025" rtl="0" algn="just">
              <a:lnSpc>
                <a:spcPct val="150000"/>
              </a:lnSpc>
              <a:spcBef>
                <a:spcPts val="0"/>
              </a:spcBef>
              <a:spcAft>
                <a:spcPts val="0"/>
              </a:spcAft>
              <a:buClr>
                <a:srgbClr val="231F20"/>
              </a:buClr>
              <a:buSzPts val="1200"/>
              <a:buFont typeface="Times New Roman"/>
              <a:buChar char="●"/>
            </a:pPr>
            <a:r>
              <a:rPr lang="en" sz="1200">
                <a:solidFill>
                  <a:srgbClr val="231F20"/>
                </a:solidFill>
                <a:latin typeface="Times New Roman"/>
                <a:ea typeface="Times New Roman"/>
                <a:cs typeface="Times New Roman"/>
                <a:sym typeface="Times New Roman"/>
              </a:rPr>
              <a:t>Deselaers, Thomas and Keysers, Daniel and Ney, Hermann. (2003). Clustering visually similar images to improve image search engines.</a:t>
            </a:r>
            <a:endParaRPr sz="1200">
              <a:solidFill>
                <a:srgbClr val="231F20"/>
              </a:solidFill>
              <a:latin typeface="Times New Roman"/>
              <a:ea typeface="Times New Roman"/>
              <a:cs typeface="Times New Roman"/>
              <a:sym typeface="Times New Roman"/>
            </a:endParaRPr>
          </a:p>
          <a:p>
            <a:pPr indent="-304800" lvl="0" marL="457200" marR="200025" rtl="0" algn="just">
              <a:lnSpc>
                <a:spcPct val="150000"/>
              </a:lnSpc>
              <a:spcBef>
                <a:spcPts val="0"/>
              </a:spcBef>
              <a:spcAft>
                <a:spcPts val="0"/>
              </a:spcAft>
              <a:buClr>
                <a:srgbClr val="231F20"/>
              </a:buClr>
              <a:buSzPts val="1200"/>
              <a:buFont typeface="Times New Roman"/>
              <a:buChar char="●"/>
            </a:pPr>
            <a:r>
              <a:rPr lang="en" sz="1200">
                <a:solidFill>
                  <a:srgbClr val="231F20"/>
                </a:solidFill>
                <a:latin typeface="Times New Roman"/>
                <a:ea typeface="Times New Roman"/>
                <a:cs typeface="Times New Roman"/>
                <a:sym typeface="Times New Roman"/>
              </a:rPr>
              <a:t>Kekre, Hemant and Mishra, Dhirendra and Narula, Ms and Shah, Vidhi. (2011). COLOUR FEATURE EXTRACTION FOR CBIR. International Journal of Engineering Science and Technology.</a:t>
            </a:r>
            <a:endParaRPr sz="1200">
              <a:solidFill>
                <a:srgbClr val="231F20"/>
              </a:solidFill>
              <a:latin typeface="Times New Roman"/>
              <a:ea typeface="Times New Roman"/>
              <a:cs typeface="Times New Roman"/>
              <a:sym typeface="Times New Roman"/>
            </a:endParaRPr>
          </a:p>
          <a:p>
            <a:pPr indent="-304800" lvl="0" marL="457200" marR="200025" rtl="0" algn="just">
              <a:lnSpc>
                <a:spcPct val="150000"/>
              </a:lnSpc>
              <a:spcBef>
                <a:spcPts val="0"/>
              </a:spcBef>
              <a:spcAft>
                <a:spcPts val="0"/>
              </a:spcAft>
              <a:buClr>
                <a:srgbClr val="231F20"/>
              </a:buClr>
              <a:buSzPts val="1200"/>
              <a:buFont typeface="Times New Roman"/>
              <a:buChar char="●"/>
            </a:pPr>
            <a:r>
              <a:rPr lang="en" sz="1200">
                <a:solidFill>
                  <a:srgbClr val="231F20"/>
                </a:solidFill>
                <a:latin typeface="Times New Roman"/>
                <a:ea typeface="Times New Roman"/>
                <a:cs typeface="Times New Roman"/>
                <a:sym typeface="Times New Roman"/>
              </a:rPr>
              <a:t>Veltkamp, Remco and Tanase, Mirela. (2000). Content-Based Image Retrieval Systems: A Survey. Technical report, Utrecht University.</a:t>
            </a:r>
            <a:endParaRPr sz="1200">
              <a:solidFill>
                <a:srgbClr val="231F20"/>
              </a:solidFill>
              <a:latin typeface="Times New Roman"/>
              <a:ea typeface="Times New Roman"/>
              <a:cs typeface="Times New Roman"/>
              <a:sym typeface="Times New Roman"/>
            </a:endParaRPr>
          </a:p>
          <a:p>
            <a:pPr indent="-304800" lvl="0" marL="457200" marR="200025" rtl="0" algn="just">
              <a:lnSpc>
                <a:spcPct val="150000"/>
              </a:lnSpc>
              <a:spcBef>
                <a:spcPts val="0"/>
              </a:spcBef>
              <a:spcAft>
                <a:spcPts val="0"/>
              </a:spcAft>
              <a:buClr>
                <a:srgbClr val="231F20"/>
              </a:buClr>
              <a:buSzPts val="1200"/>
              <a:buFont typeface="Times New Roman"/>
              <a:buChar char="●"/>
            </a:pPr>
            <a:r>
              <a:rPr lang="en" sz="1200">
                <a:solidFill>
                  <a:srgbClr val="231F20"/>
                </a:solidFill>
                <a:latin typeface="Times New Roman"/>
                <a:ea typeface="Times New Roman"/>
                <a:cs typeface="Times New Roman"/>
                <a:sym typeface="Times New Roman"/>
              </a:rPr>
              <a:t>Luo, Bo and Wang, Xiaogang and Tang, Xiaoou. (2003). World Wide Web Based Image Search Engine Using Text and Image Content Features. Proc SPIE. 10.1117/12.476329.</a:t>
            </a:r>
            <a:endParaRPr sz="1200">
              <a:solidFill>
                <a:srgbClr val="231F20"/>
              </a:solidFill>
              <a:latin typeface="Times New Roman"/>
              <a:ea typeface="Times New Roman"/>
              <a:cs typeface="Times New Roman"/>
              <a:sym typeface="Times New Roman"/>
            </a:endParaRPr>
          </a:p>
          <a:p>
            <a:pPr indent="-304800" lvl="0" marL="457200" marR="200025" rtl="0" algn="just">
              <a:lnSpc>
                <a:spcPct val="150000"/>
              </a:lnSpc>
              <a:spcBef>
                <a:spcPts val="0"/>
              </a:spcBef>
              <a:spcAft>
                <a:spcPts val="0"/>
              </a:spcAft>
              <a:buClr>
                <a:srgbClr val="231F20"/>
              </a:buClr>
              <a:buSzPts val="1200"/>
              <a:buFont typeface="Times New Roman"/>
              <a:buChar char="●"/>
            </a:pPr>
            <a:r>
              <a:rPr lang="en" sz="1200">
                <a:solidFill>
                  <a:srgbClr val="231F20"/>
                </a:solidFill>
                <a:latin typeface="Times New Roman"/>
                <a:ea typeface="Times New Roman"/>
                <a:cs typeface="Times New Roman"/>
                <a:sym typeface="Times New Roman"/>
              </a:rPr>
              <a:t>Brin, S., and Page, L. (1998). The anatomy of a large-scale hypertextual web search engine. Computer Networks and ISDN Systems, 30(1-7), 107–117.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512700" y="1893300"/>
            <a:ext cx="84438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1.Project Conception and Initiation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p32"/>
          <p:cNvSpPr txBox="1"/>
          <p:nvPr>
            <p:ph type="title"/>
          </p:nvPr>
        </p:nvSpPr>
        <p:spPr>
          <a:xfrm>
            <a:off x="2948700" y="526350"/>
            <a:ext cx="5604000" cy="4090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81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200"/>
              <a:t>1.1 Abstract</a:t>
            </a:r>
            <a:endParaRPr b="1" sz="4200"/>
          </a:p>
        </p:txBody>
      </p:sp>
      <p:sp>
        <p:nvSpPr>
          <p:cNvPr id="75" name="Google Shape;75;p15"/>
          <p:cNvSpPr txBox="1"/>
          <p:nvPr>
            <p:ph idx="1" type="body"/>
          </p:nvPr>
        </p:nvSpPr>
        <p:spPr>
          <a:xfrm>
            <a:off x="311700" y="1257425"/>
            <a:ext cx="8520600" cy="3421200"/>
          </a:xfrm>
          <a:prstGeom prst="rect">
            <a:avLst/>
          </a:prstGeom>
        </p:spPr>
        <p:txBody>
          <a:bodyPr anchorCtr="0" anchor="t" bIns="91425" lIns="91425" spcFirstLastPara="1" rIns="91425" wrap="square" tIns="91425">
            <a:normAutofit/>
          </a:bodyPr>
          <a:lstStyle/>
          <a:p>
            <a:pPr indent="0" lvl="0" marL="0" marR="257175" rtl="0" algn="just">
              <a:lnSpc>
                <a:spcPct val="150000"/>
              </a:lnSpc>
              <a:spcBef>
                <a:spcPts val="350"/>
              </a:spcBef>
              <a:spcAft>
                <a:spcPts val="0"/>
              </a:spcAft>
              <a:buClr>
                <a:schemeClr val="dk1"/>
              </a:buClr>
              <a:buSzPts val="1100"/>
              <a:buFont typeface="Arial"/>
              <a:buNone/>
            </a:pPr>
            <a:r>
              <a:rPr lang="en" sz="1400">
                <a:latin typeface="Times New Roman"/>
                <a:ea typeface="Times New Roman"/>
                <a:cs typeface="Times New Roman"/>
                <a:sym typeface="Times New Roman"/>
              </a:rPr>
              <a:t>As days go by, the volume of graphics i.e. visual data keeps increasing exponentially. This presents a more recent and complex set of problems for handling and making use of such vast, disorganized and unregulated data. Multiple organizations have launched many commercial products to tap into this market. There are multiple methods and functions for reverse image querying but most of them are either incomplete or compute-intensive to be a viable option for smaller use cases. In this study, we have implemented and improvised a rudimentary yet efficient solution by using the cosine similarity model to extract similar images for the given input image from the user. The model used is explained comprehensively together with visual representations. We have also explored multiple use cases that can be used as commercial products. The resulting web application can be utilized to act as a reverse image search engine as a standalone application or can be embedded as a sub-module in a larger application.</a:t>
            </a:r>
            <a:endParaRPr sz="2900"/>
          </a:p>
        </p:txBody>
      </p:sp>
      <p:sp>
        <p:nvSpPr>
          <p:cNvPr id="76" name="Google Shape;76;p15"/>
          <p:cNvSpPr txBox="1"/>
          <p:nvPr/>
        </p:nvSpPr>
        <p:spPr>
          <a:xfrm>
            <a:off x="6284700" y="4606325"/>
            <a:ext cx="26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Reverse Image Search Engine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1075"/>
            <a:ext cx="8520600" cy="8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200"/>
              <a:t>1.2 Objectives</a:t>
            </a:r>
            <a:endParaRPr b="1" sz="4200"/>
          </a:p>
        </p:txBody>
      </p:sp>
      <p:sp>
        <p:nvSpPr>
          <p:cNvPr id="82" name="Google Shape;82;p16"/>
          <p:cNvSpPr txBox="1"/>
          <p:nvPr>
            <p:ph idx="1" type="body"/>
          </p:nvPr>
        </p:nvSpPr>
        <p:spPr>
          <a:xfrm>
            <a:off x="311700" y="1413750"/>
            <a:ext cx="8208900" cy="2720400"/>
          </a:xfrm>
          <a:prstGeom prst="rect">
            <a:avLst/>
          </a:prstGeom>
        </p:spPr>
        <p:txBody>
          <a:bodyPr anchorCtr="0" anchor="ctr" bIns="91425" lIns="91425" spcFirstLastPara="1" rIns="91425" wrap="square" tIns="91425">
            <a:normAutofit/>
          </a:bodyPr>
          <a:lstStyle/>
          <a:p>
            <a:pPr indent="-342900" lvl="0" marL="457200" rtl="0" algn="just">
              <a:spcBef>
                <a:spcPts val="0"/>
              </a:spcBef>
              <a:spcAft>
                <a:spcPts val="0"/>
              </a:spcAft>
              <a:buSzPts val="1800"/>
              <a:buChar char="●"/>
            </a:pPr>
            <a:r>
              <a:rPr lang="en"/>
              <a:t>Colour Based Reverse Image Search</a:t>
            </a:r>
            <a:endParaRPr/>
          </a:p>
          <a:p>
            <a:pPr indent="-342900" lvl="0" marL="457200" rtl="0" algn="just">
              <a:spcBef>
                <a:spcPts val="0"/>
              </a:spcBef>
              <a:spcAft>
                <a:spcPts val="0"/>
              </a:spcAft>
              <a:buSzPts val="1800"/>
              <a:buChar char="●"/>
            </a:pPr>
            <a:r>
              <a:rPr lang="en"/>
              <a:t>To retrieve images with similar color. </a:t>
            </a:r>
            <a:endParaRPr/>
          </a:p>
          <a:p>
            <a:pPr indent="-342900" lvl="0" marL="457200" rtl="0" algn="just">
              <a:spcBef>
                <a:spcPts val="0"/>
              </a:spcBef>
              <a:spcAft>
                <a:spcPts val="0"/>
              </a:spcAft>
              <a:buSzPts val="1800"/>
              <a:buChar char="●"/>
            </a:pPr>
            <a:r>
              <a:rPr lang="en"/>
              <a:t>To build an interface that enables similar content-based image search.</a:t>
            </a:r>
            <a:endParaRPr/>
          </a:p>
          <a:p>
            <a:pPr indent="-342900" lvl="0" marL="457200" rtl="0" algn="just">
              <a:spcBef>
                <a:spcPts val="0"/>
              </a:spcBef>
              <a:spcAft>
                <a:spcPts val="0"/>
              </a:spcAft>
              <a:buSzPts val="1800"/>
              <a:buChar char="●"/>
            </a:pPr>
            <a:r>
              <a:rPr lang="en"/>
              <a:t>To overcome the limitations of text based searc</a:t>
            </a:r>
            <a:r>
              <a:rPr lang="en"/>
              <a:t>h.</a:t>
            </a:r>
            <a:endParaRPr/>
          </a:p>
          <a:p>
            <a:pPr indent="0" lvl="0" marL="0" rtl="0" algn="just">
              <a:spcBef>
                <a:spcPts val="1200"/>
              </a:spcBef>
              <a:spcAft>
                <a:spcPts val="1200"/>
              </a:spcAft>
              <a:buNone/>
            </a:pPr>
            <a:r>
              <a:t/>
            </a:r>
            <a:endParaRPr/>
          </a:p>
        </p:txBody>
      </p:sp>
      <p:sp>
        <p:nvSpPr>
          <p:cNvPr id="83" name="Google Shape;83;p16"/>
          <p:cNvSpPr txBox="1"/>
          <p:nvPr/>
        </p:nvSpPr>
        <p:spPr>
          <a:xfrm>
            <a:off x="6180450" y="4606325"/>
            <a:ext cx="275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Reverse Image Search Engine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1.3 </a:t>
            </a:r>
            <a:r>
              <a:rPr b="1" lang="en"/>
              <a:t>References &amp; their Key Takeaways</a:t>
            </a:r>
            <a:endParaRPr b="1"/>
          </a:p>
        </p:txBody>
      </p:sp>
      <p:sp>
        <p:nvSpPr>
          <p:cNvPr id="89" name="Google Shape;89;p17"/>
          <p:cNvSpPr txBox="1"/>
          <p:nvPr>
            <p:ph idx="1" type="body"/>
          </p:nvPr>
        </p:nvSpPr>
        <p:spPr>
          <a:xfrm>
            <a:off x="311700" y="1171600"/>
            <a:ext cx="8520600" cy="35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600" u="sng">
                <a:solidFill>
                  <a:schemeClr val="hlink"/>
                </a:solidFill>
                <a:hlinkClick r:id="rId3"/>
              </a:rPr>
              <a:t>(PDF) Search by Image: A Novel Approach to Content Based Image Retrieval System</a:t>
            </a:r>
            <a:r>
              <a:rPr lang="en" sz="1600"/>
              <a:t> - Content-based image retrieval (CBIR) uses the visual options of a picture such as color</a:t>
            </a:r>
            <a:endParaRPr sz="1600"/>
          </a:p>
          <a:p>
            <a:pPr indent="-330200" lvl="0" marL="457200" rtl="0" algn="l">
              <a:spcBef>
                <a:spcPts val="0"/>
              </a:spcBef>
              <a:spcAft>
                <a:spcPts val="0"/>
              </a:spcAft>
              <a:buSzPts val="1600"/>
              <a:buAutoNum type="arabicPeriod"/>
            </a:pPr>
            <a:r>
              <a:rPr lang="en" sz="1600" u="sng">
                <a:solidFill>
                  <a:schemeClr val="accent5"/>
                </a:solidFill>
                <a:hlinkClick r:id="rId4">
                  <a:extLst>
                    <a:ext uri="{A12FA001-AC4F-418D-AE19-62706E023703}">
                      <ahyp:hlinkClr val="tx"/>
                    </a:ext>
                  </a:extLst>
                </a:hlinkClick>
              </a:rPr>
              <a:t>(PDF) Clustering visually similar images to improve image search engines</a:t>
            </a:r>
            <a:r>
              <a:rPr lang="en"/>
              <a:t> - </a:t>
            </a:r>
            <a:r>
              <a:rPr lang="en" sz="1600"/>
              <a:t>Similar images can be clustered using the k-means algorithm.</a:t>
            </a:r>
            <a:endParaRPr sz="1600"/>
          </a:p>
          <a:p>
            <a:pPr indent="-330200" lvl="0" marL="457200" rtl="0" algn="l">
              <a:spcBef>
                <a:spcPts val="0"/>
              </a:spcBef>
              <a:spcAft>
                <a:spcPts val="0"/>
              </a:spcAft>
              <a:buSzPts val="1600"/>
              <a:buAutoNum type="arabicPeriod"/>
            </a:pPr>
            <a:r>
              <a:rPr lang="en" sz="1600" u="sng">
                <a:solidFill>
                  <a:schemeClr val="accent5"/>
                </a:solidFill>
                <a:hlinkClick r:id="rId5">
                  <a:extLst>
                    <a:ext uri="{A12FA001-AC4F-418D-AE19-62706E023703}">
                      <ahyp:hlinkClr val="tx"/>
                    </a:ext>
                  </a:extLst>
                </a:hlinkClick>
              </a:rPr>
              <a:t>Exploring_the_Impact_of_Similarity_Model_to_Identify_the_Most_Similar_Image_from_a_Large_Image_Database</a:t>
            </a:r>
            <a:r>
              <a:rPr lang="en" sz="1600"/>
              <a:t> - Comparing similarity accuracies of various models like cosine similarity, euclidean distance, manhattan distance, etc.</a:t>
            </a:r>
            <a:endParaRPr sz="1600"/>
          </a:p>
          <a:p>
            <a:pPr indent="-342900" lvl="0" marL="457200" rtl="0" algn="l">
              <a:spcBef>
                <a:spcPts val="0"/>
              </a:spcBef>
              <a:spcAft>
                <a:spcPts val="0"/>
              </a:spcAft>
              <a:buSzPts val="1800"/>
              <a:buAutoNum type="arabicPeriod"/>
            </a:pPr>
            <a:r>
              <a:rPr lang="en" sz="1600" u="sng">
                <a:solidFill>
                  <a:schemeClr val="hlink"/>
                </a:solidFill>
                <a:hlinkClick r:id="rId6"/>
              </a:rPr>
              <a:t>(PDF) Content-Based Image Retrieval Systems: A Survey</a:t>
            </a:r>
            <a:r>
              <a:rPr lang="en" sz="1600"/>
              <a:t> - Comparative study of commercially available CBIR systems today.</a:t>
            </a:r>
            <a:endParaRPr u="sng">
              <a:solidFill>
                <a:schemeClr val="accent5"/>
              </a:solidFill>
            </a:endParaRPr>
          </a:p>
        </p:txBody>
      </p:sp>
      <p:sp>
        <p:nvSpPr>
          <p:cNvPr id="90" name="Google Shape;90;p17"/>
          <p:cNvSpPr txBox="1"/>
          <p:nvPr/>
        </p:nvSpPr>
        <p:spPr>
          <a:xfrm>
            <a:off x="6222150" y="4606325"/>
            <a:ext cx="27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Reverse Image Search Engine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1.4 Problem Definition</a:t>
            </a:r>
            <a:endParaRPr b="1"/>
          </a:p>
        </p:txBody>
      </p:sp>
      <p:sp>
        <p:nvSpPr>
          <p:cNvPr id="96" name="Google Shape;96;p18"/>
          <p:cNvSpPr txBox="1"/>
          <p:nvPr>
            <p:ph idx="1" type="body"/>
          </p:nvPr>
        </p:nvSpPr>
        <p:spPr>
          <a:xfrm>
            <a:off x="311700" y="1566350"/>
            <a:ext cx="8520600" cy="214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700"/>
              <a:t>To build a web application that retrieves similar images when given an input image based on their colour using image feature extraction.</a:t>
            </a:r>
            <a:endParaRPr u="sng">
              <a:solidFill>
                <a:schemeClr val="accent5"/>
              </a:solidFill>
            </a:endParaRPr>
          </a:p>
        </p:txBody>
      </p:sp>
      <p:sp>
        <p:nvSpPr>
          <p:cNvPr id="97" name="Google Shape;97;p18"/>
          <p:cNvSpPr txBox="1"/>
          <p:nvPr/>
        </p:nvSpPr>
        <p:spPr>
          <a:xfrm>
            <a:off x="6222150" y="4606325"/>
            <a:ext cx="27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Reverse Image Search Engine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1.5 Scope</a:t>
            </a:r>
            <a:endParaRPr b="1"/>
          </a:p>
        </p:txBody>
      </p:sp>
      <p:sp>
        <p:nvSpPr>
          <p:cNvPr id="103" name="Google Shape;103;p19"/>
          <p:cNvSpPr txBox="1"/>
          <p:nvPr>
            <p:ph idx="1" type="body"/>
          </p:nvPr>
        </p:nvSpPr>
        <p:spPr>
          <a:xfrm>
            <a:off x="311700" y="1171600"/>
            <a:ext cx="8520600" cy="3548700"/>
          </a:xfrm>
          <a:prstGeom prst="rect">
            <a:avLst/>
          </a:prstGeom>
        </p:spPr>
        <p:txBody>
          <a:bodyPr anchorCtr="0" anchor="t" bIns="91425" lIns="91425" spcFirstLastPara="1" rIns="91425" wrap="square" tIns="91425">
            <a:normAutofit/>
          </a:bodyPr>
          <a:lstStyle/>
          <a:p>
            <a:pPr indent="0" lvl="0" marL="0" marR="200025" rtl="0" algn="l">
              <a:lnSpc>
                <a:spcPct val="150000"/>
              </a:lnSpc>
              <a:spcBef>
                <a:spcPts val="0"/>
              </a:spcBef>
              <a:spcAft>
                <a:spcPts val="0"/>
              </a:spcAft>
              <a:buNone/>
            </a:pPr>
            <a:r>
              <a:t/>
            </a:r>
            <a:endParaRPr b="1" sz="1900">
              <a:solidFill>
                <a:srgbClr val="231F20"/>
              </a:solidFill>
              <a:latin typeface="Times New Roman"/>
              <a:ea typeface="Times New Roman"/>
              <a:cs typeface="Times New Roman"/>
              <a:sym typeface="Times New Roman"/>
            </a:endParaRPr>
          </a:p>
          <a:p>
            <a:pPr indent="-374650" lvl="0" marL="457200" marR="200025" rtl="0" algn="l">
              <a:lnSpc>
                <a:spcPct val="150000"/>
              </a:lnSpc>
              <a:spcBef>
                <a:spcPts val="0"/>
              </a:spcBef>
              <a:spcAft>
                <a:spcPts val="0"/>
              </a:spcAft>
              <a:buClr>
                <a:srgbClr val="231F20"/>
              </a:buClr>
              <a:buSzPts val="2300"/>
              <a:buFont typeface="Times New Roman"/>
              <a:buChar char="●"/>
            </a:pPr>
            <a:r>
              <a:rPr b="1" lang="en" sz="2300">
                <a:solidFill>
                  <a:srgbClr val="231F20"/>
                </a:solidFill>
                <a:latin typeface="Times New Roman"/>
                <a:ea typeface="Times New Roman"/>
                <a:cs typeface="Times New Roman"/>
                <a:sym typeface="Times New Roman"/>
              </a:rPr>
              <a:t>Protect Copyrights</a:t>
            </a:r>
            <a:endParaRPr b="1" sz="2300">
              <a:solidFill>
                <a:srgbClr val="231F20"/>
              </a:solidFill>
              <a:latin typeface="Times New Roman"/>
              <a:ea typeface="Times New Roman"/>
              <a:cs typeface="Times New Roman"/>
              <a:sym typeface="Times New Roman"/>
            </a:endParaRPr>
          </a:p>
          <a:p>
            <a:pPr indent="-374650" lvl="0" marL="457200" marR="200025" rtl="0" algn="l">
              <a:lnSpc>
                <a:spcPct val="150000"/>
              </a:lnSpc>
              <a:spcBef>
                <a:spcPts val="0"/>
              </a:spcBef>
              <a:spcAft>
                <a:spcPts val="0"/>
              </a:spcAft>
              <a:buClr>
                <a:srgbClr val="231F20"/>
              </a:buClr>
              <a:buSzPts val="2300"/>
              <a:buFont typeface="Times New Roman"/>
              <a:buChar char="●"/>
            </a:pPr>
            <a:r>
              <a:rPr b="1" lang="en" sz="2000">
                <a:solidFill>
                  <a:srgbClr val="231F20"/>
                </a:solidFill>
                <a:latin typeface="Times New Roman"/>
                <a:ea typeface="Times New Roman"/>
                <a:cs typeface="Times New Roman"/>
                <a:sym typeface="Times New Roman"/>
              </a:rPr>
              <a:t>Find Object Details</a:t>
            </a:r>
            <a:endParaRPr b="1" sz="2000">
              <a:solidFill>
                <a:srgbClr val="231F20"/>
              </a:solidFill>
              <a:latin typeface="Times New Roman"/>
              <a:ea typeface="Times New Roman"/>
              <a:cs typeface="Times New Roman"/>
              <a:sym typeface="Times New Roman"/>
            </a:endParaRPr>
          </a:p>
          <a:p>
            <a:pPr indent="-355600" lvl="0" marL="457200" marR="200025" rtl="0" algn="l">
              <a:lnSpc>
                <a:spcPct val="150000"/>
              </a:lnSpc>
              <a:spcBef>
                <a:spcPts val="0"/>
              </a:spcBef>
              <a:spcAft>
                <a:spcPts val="0"/>
              </a:spcAft>
              <a:buClr>
                <a:srgbClr val="231F20"/>
              </a:buClr>
              <a:buSzPts val="2000"/>
              <a:buFont typeface="Times New Roman"/>
              <a:buChar char="●"/>
            </a:pPr>
            <a:r>
              <a:rPr b="1" lang="en" sz="2000">
                <a:solidFill>
                  <a:srgbClr val="231F20"/>
                </a:solidFill>
                <a:latin typeface="Times New Roman"/>
                <a:ea typeface="Times New Roman"/>
                <a:cs typeface="Times New Roman"/>
                <a:sym typeface="Times New Roman"/>
              </a:rPr>
              <a:t>Authenticity</a:t>
            </a:r>
            <a:endParaRPr b="1" sz="2000">
              <a:solidFill>
                <a:srgbClr val="231F20"/>
              </a:solidFill>
              <a:latin typeface="Times New Roman"/>
              <a:ea typeface="Times New Roman"/>
              <a:cs typeface="Times New Roman"/>
              <a:sym typeface="Times New Roman"/>
            </a:endParaRPr>
          </a:p>
        </p:txBody>
      </p:sp>
      <p:sp>
        <p:nvSpPr>
          <p:cNvPr id="104" name="Google Shape;104;p19"/>
          <p:cNvSpPr txBox="1"/>
          <p:nvPr/>
        </p:nvSpPr>
        <p:spPr>
          <a:xfrm>
            <a:off x="6222150" y="4606325"/>
            <a:ext cx="27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Reverse Image Search Engine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1.6 Technology stack</a:t>
            </a:r>
            <a:endParaRPr b="1"/>
          </a:p>
        </p:txBody>
      </p:sp>
      <p:sp>
        <p:nvSpPr>
          <p:cNvPr id="110" name="Google Shape;110;p20"/>
          <p:cNvSpPr txBox="1"/>
          <p:nvPr>
            <p:ph idx="1" type="body"/>
          </p:nvPr>
        </p:nvSpPr>
        <p:spPr>
          <a:xfrm>
            <a:off x="311700" y="1171600"/>
            <a:ext cx="8520600" cy="3548700"/>
          </a:xfrm>
          <a:prstGeom prst="rect">
            <a:avLst/>
          </a:prstGeom>
        </p:spPr>
        <p:txBody>
          <a:bodyPr anchorCtr="0" anchor="t" bIns="91425" lIns="91425" spcFirstLastPara="1" rIns="91425" wrap="square" tIns="91425">
            <a:normAutofit/>
          </a:bodyPr>
          <a:lstStyle/>
          <a:p>
            <a:pPr indent="-317500" lvl="0" marL="457200" marR="200025" rtl="0" algn="just">
              <a:lnSpc>
                <a:spcPct val="150000"/>
              </a:lnSpc>
              <a:spcBef>
                <a:spcPts val="0"/>
              </a:spcBef>
              <a:spcAft>
                <a:spcPts val="0"/>
              </a:spcAft>
              <a:buClr>
                <a:srgbClr val="231F20"/>
              </a:buClr>
              <a:buSzPts val="1400"/>
              <a:buFont typeface="Times New Roman"/>
              <a:buChar char="●"/>
            </a:pPr>
            <a:r>
              <a:rPr b="1" lang="en" sz="1400">
                <a:solidFill>
                  <a:srgbClr val="231F20"/>
                </a:solidFill>
                <a:latin typeface="Times New Roman"/>
                <a:ea typeface="Times New Roman"/>
                <a:cs typeface="Times New Roman"/>
                <a:sym typeface="Times New Roman"/>
              </a:rPr>
              <a:t>Python:</a:t>
            </a:r>
            <a:r>
              <a:rPr lang="en" sz="1400">
                <a:solidFill>
                  <a:srgbClr val="231F20"/>
                </a:solidFill>
                <a:latin typeface="Times New Roman"/>
                <a:ea typeface="Times New Roman"/>
                <a:cs typeface="Times New Roman"/>
                <a:sym typeface="Times New Roman"/>
              </a:rPr>
              <a:t> General Programming Language used to code the model, includes several libraries.</a:t>
            </a:r>
            <a:endParaRPr sz="1400">
              <a:solidFill>
                <a:srgbClr val="231F20"/>
              </a:solidFill>
              <a:latin typeface="Times New Roman"/>
              <a:ea typeface="Times New Roman"/>
              <a:cs typeface="Times New Roman"/>
              <a:sym typeface="Times New Roman"/>
            </a:endParaRPr>
          </a:p>
          <a:p>
            <a:pPr indent="-317500" lvl="0" marL="457200" marR="200025" rtl="0" algn="just">
              <a:lnSpc>
                <a:spcPct val="150000"/>
              </a:lnSpc>
              <a:spcBef>
                <a:spcPts val="0"/>
              </a:spcBef>
              <a:spcAft>
                <a:spcPts val="0"/>
              </a:spcAft>
              <a:buClr>
                <a:srgbClr val="231F20"/>
              </a:buClr>
              <a:buSzPts val="1400"/>
              <a:buFont typeface="Times New Roman"/>
              <a:buChar char="●"/>
            </a:pPr>
            <a:r>
              <a:rPr b="1" lang="en" sz="1400">
                <a:solidFill>
                  <a:srgbClr val="231F20"/>
                </a:solidFill>
                <a:latin typeface="Times New Roman"/>
                <a:ea typeface="Times New Roman"/>
                <a:cs typeface="Times New Roman"/>
                <a:sym typeface="Times New Roman"/>
              </a:rPr>
              <a:t>Python libraries:</a:t>
            </a:r>
            <a:r>
              <a:rPr lang="en" sz="1400">
                <a:solidFill>
                  <a:srgbClr val="231F20"/>
                </a:solidFill>
                <a:latin typeface="Times New Roman"/>
                <a:ea typeface="Times New Roman"/>
                <a:cs typeface="Times New Roman"/>
                <a:sym typeface="Times New Roman"/>
              </a:rPr>
              <a:t> Numpy, Matplotlib, PIL (Python Imaging Library), pandas, streamlit, os.</a:t>
            </a:r>
            <a:endParaRPr sz="1400">
              <a:solidFill>
                <a:srgbClr val="231F20"/>
              </a:solidFill>
              <a:latin typeface="Times New Roman"/>
              <a:ea typeface="Times New Roman"/>
              <a:cs typeface="Times New Roman"/>
              <a:sym typeface="Times New Roman"/>
            </a:endParaRPr>
          </a:p>
          <a:p>
            <a:pPr indent="-317500" lvl="0" marL="457200" marR="200025" rtl="0" algn="just">
              <a:lnSpc>
                <a:spcPct val="150000"/>
              </a:lnSpc>
              <a:spcBef>
                <a:spcPts val="0"/>
              </a:spcBef>
              <a:spcAft>
                <a:spcPts val="0"/>
              </a:spcAft>
              <a:buClr>
                <a:srgbClr val="231F20"/>
              </a:buClr>
              <a:buSzPts val="1400"/>
              <a:buFont typeface="Times New Roman"/>
              <a:buChar char="●"/>
            </a:pPr>
            <a:r>
              <a:rPr b="1" lang="en" sz="1400">
                <a:solidFill>
                  <a:srgbClr val="231F20"/>
                </a:solidFill>
                <a:latin typeface="Times New Roman"/>
                <a:ea typeface="Times New Roman"/>
                <a:cs typeface="Times New Roman"/>
                <a:sym typeface="Times New Roman"/>
              </a:rPr>
              <a:t>VS Code:</a:t>
            </a:r>
            <a:r>
              <a:rPr lang="en" sz="1400">
                <a:solidFill>
                  <a:srgbClr val="231F20"/>
                </a:solidFill>
                <a:latin typeface="Times New Roman"/>
                <a:ea typeface="Times New Roman"/>
                <a:cs typeface="Times New Roman"/>
                <a:sym typeface="Times New Roman"/>
              </a:rPr>
              <a:t> IDE to run, train and test the ML model. Plenty of extensions, open-source, cross-platform support, </a:t>
            </a:r>
            <a:endParaRPr sz="1400">
              <a:solidFill>
                <a:srgbClr val="231F20"/>
              </a:solidFill>
              <a:latin typeface="Times New Roman"/>
              <a:ea typeface="Times New Roman"/>
              <a:cs typeface="Times New Roman"/>
              <a:sym typeface="Times New Roman"/>
            </a:endParaRPr>
          </a:p>
          <a:p>
            <a:pPr indent="-317500" lvl="0" marL="457200" marR="200025" rtl="0" algn="just">
              <a:lnSpc>
                <a:spcPct val="150000"/>
              </a:lnSpc>
              <a:spcBef>
                <a:spcPts val="0"/>
              </a:spcBef>
              <a:spcAft>
                <a:spcPts val="0"/>
              </a:spcAft>
              <a:buClr>
                <a:srgbClr val="231F20"/>
              </a:buClr>
              <a:buSzPts val="1400"/>
              <a:buFont typeface="Times New Roman"/>
              <a:buChar char="●"/>
            </a:pPr>
            <a:r>
              <a:rPr b="1" lang="en" sz="1400">
                <a:solidFill>
                  <a:srgbClr val="231F20"/>
                </a:solidFill>
                <a:latin typeface="Times New Roman"/>
                <a:ea typeface="Times New Roman"/>
                <a:cs typeface="Times New Roman"/>
                <a:sym typeface="Times New Roman"/>
              </a:rPr>
              <a:t>Git &amp; GitHub:</a:t>
            </a:r>
            <a:r>
              <a:rPr lang="en" sz="1400">
                <a:solidFill>
                  <a:srgbClr val="231F20"/>
                </a:solidFill>
                <a:latin typeface="Times New Roman"/>
                <a:ea typeface="Times New Roman"/>
                <a:cs typeface="Times New Roman"/>
                <a:sym typeface="Times New Roman"/>
              </a:rPr>
              <a:t> Version Control System used for collaboration.</a:t>
            </a:r>
            <a:endParaRPr sz="1400">
              <a:solidFill>
                <a:srgbClr val="231F20"/>
              </a:solidFill>
              <a:latin typeface="Times New Roman"/>
              <a:ea typeface="Times New Roman"/>
              <a:cs typeface="Times New Roman"/>
              <a:sym typeface="Times New Roman"/>
            </a:endParaRPr>
          </a:p>
          <a:p>
            <a:pPr indent="-317500" lvl="0" marL="457200" marR="200025" rtl="0" algn="just">
              <a:lnSpc>
                <a:spcPct val="150000"/>
              </a:lnSpc>
              <a:spcBef>
                <a:spcPts val="0"/>
              </a:spcBef>
              <a:spcAft>
                <a:spcPts val="0"/>
              </a:spcAft>
              <a:buClr>
                <a:srgbClr val="231F20"/>
              </a:buClr>
              <a:buSzPts val="1400"/>
              <a:buFont typeface="Times New Roman"/>
              <a:buChar char="●"/>
            </a:pPr>
            <a:r>
              <a:rPr b="1" lang="en" sz="1400">
                <a:solidFill>
                  <a:srgbClr val="231F20"/>
                </a:solidFill>
                <a:latin typeface="Times New Roman"/>
                <a:ea typeface="Times New Roman"/>
                <a:cs typeface="Times New Roman"/>
                <a:sym typeface="Times New Roman"/>
              </a:rPr>
              <a:t>Streamlit:</a:t>
            </a:r>
            <a:r>
              <a:rPr lang="en" sz="1400">
                <a:solidFill>
                  <a:srgbClr val="231F20"/>
                </a:solidFill>
                <a:latin typeface="Times New Roman"/>
                <a:ea typeface="Times New Roman"/>
                <a:cs typeface="Times New Roman"/>
                <a:sym typeface="Times New Roman"/>
              </a:rPr>
              <a:t> Streamlit is a free and open-source framework to rapidly build and share beautiful machine learning and data science web apps.</a:t>
            </a:r>
            <a:endParaRPr sz="1400">
              <a:solidFill>
                <a:srgbClr val="231F20"/>
              </a:solidFill>
              <a:latin typeface="Times New Roman"/>
              <a:ea typeface="Times New Roman"/>
              <a:cs typeface="Times New Roman"/>
              <a:sym typeface="Times New Roman"/>
            </a:endParaRPr>
          </a:p>
          <a:p>
            <a:pPr indent="-317500" lvl="0" marL="457200" marR="200025" rtl="0" algn="just">
              <a:lnSpc>
                <a:spcPct val="150000"/>
              </a:lnSpc>
              <a:spcBef>
                <a:spcPts val="0"/>
              </a:spcBef>
              <a:spcAft>
                <a:spcPts val="0"/>
              </a:spcAft>
              <a:buClr>
                <a:srgbClr val="231F20"/>
              </a:buClr>
              <a:buSzPts val="1400"/>
              <a:buFont typeface="Times New Roman"/>
              <a:buChar char="●"/>
            </a:pPr>
            <a:r>
              <a:rPr b="1" lang="en" sz="1400">
                <a:solidFill>
                  <a:srgbClr val="231F20"/>
                </a:solidFill>
                <a:latin typeface="Times New Roman"/>
                <a:ea typeface="Times New Roman"/>
                <a:cs typeface="Times New Roman"/>
                <a:sym typeface="Times New Roman"/>
              </a:rPr>
              <a:t>Google Workspace:</a:t>
            </a:r>
            <a:r>
              <a:rPr lang="en" sz="1400">
                <a:solidFill>
                  <a:srgbClr val="231F20"/>
                </a:solidFill>
                <a:latin typeface="Times New Roman"/>
                <a:ea typeface="Times New Roman"/>
                <a:cs typeface="Times New Roman"/>
                <a:sym typeface="Times New Roman"/>
              </a:rPr>
              <a:t> Project Management Tool to improve team coordination and file sharing.</a:t>
            </a:r>
            <a:endParaRPr sz="1400">
              <a:solidFill>
                <a:srgbClr val="231F20"/>
              </a:solidFill>
              <a:latin typeface="Times New Roman"/>
              <a:ea typeface="Times New Roman"/>
              <a:cs typeface="Times New Roman"/>
              <a:sym typeface="Times New Roman"/>
            </a:endParaRPr>
          </a:p>
          <a:p>
            <a:pPr indent="-317500" lvl="0" marL="457200" marR="200025" rtl="0" algn="just">
              <a:lnSpc>
                <a:spcPct val="150000"/>
              </a:lnSpc>
              <a:spcBef>
                <a:spcPts val="0"/>
              </a:spcBef>
              <a:spcAft>
                <a:spcPts val="0"/>
              </a:spcAft>
              <a:buClr>
                <a:srgbClr val="231F20"/>
              </a:buClr>
              <a:buSzPts val="1400"/>
              <a:buFont typeface="Times New Roman"/>
              <a:buChar char="●"/>
            </a:pPr>
            <a:r>
              <a:rPr b="1" lang="en" sz="1400">
                <a:solidFill>
                  <a:srgbClr val="231F20"/>
                </a:solidFill>
                <a:latin typeface="Times New Roman"/>
                <a:ea typeface="Times New Roman"/>
                <a:cs typeface="Times New Roman"/>
                <a:sym typeface="Times New Roman"/>
              </a:rPr>
              <a:t>Teamgantt:</a:t>
            </a:r>
            <a:r>
              <a:rPr lang="en" sz="1400">
                <a:solidFill>
                  <a:srgbClr val="231F20"/>
                </a:solidFill>
                <a:latin typeface="Times New Roman"/>
                <a:ea typeface="Times New Roman"/>
                <a:cs typeface="Times New Roman"/>
                <a:sym typeface="Times New Roman"/>
              </a:rPr>
              <a:t> Project Management Tool to improve team coordination and file sharing using Gantt chart.</a:t>
            </a:r>
            <a:endParaRPr sz="1400">
              <a:solidFill>
                <a:srgbClr val="231F2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u="sng">
              <a:solidFill>
                <a:schemeClr val="accent5"/>
              </a:solidFill>
            </a:endParaRPr>
          </a:p>
        </p:txBody>
      </p:sp>
      <p:sp>
        <p:nvSpPr>
          <p:cNvPr id="111" name="Google Shape;111;p20"/>
          <p:cNvSpPr txBox="1"/>
          <p:nvPr/>
        </p:nvSpPr>
        <p:spPr>
          <a:xfrm>
            <a:off x="6222150" y="4606325"/>
            <a:ext cx="27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Reverse Image Search Engine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457200" lvl="0" marL="1371600" rtl="0" algn="l">
              <a:spcBef>
                <a:spcPts val="0"/>
              </a:spcBef>
              <a:spcAft>
                <a:spcPts val="0"/>
              </a:spcAft>
              <a:buNone/>
            </a:pPr>
            <a:r>
              <a:rPr lang="en"/>
              <a:t>2. Project Design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