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0" r:id="rId5"/>
    <p:sldId id="261" r:id="rId6"/>
    <p:sldId id="280" r:id="rId7"/>
    <p:sldId id="273" r:id="rId8"/>
    <p:sldId id="279" r:id="rId9"/>
    <p:sldId id="281" r:id="rId10"/>
    <p:sldId id="283" r:id="rId11"/>
    <p:sldId id="284" r:id="rId12"/>
    <p:sldId id="285" r:id="rId13"/>
    <p:sldId id="28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95256" autoAdjust="0"/>
  </p:normalViewPr>
  <p:slideViewPr>
    <p:cSldViewPr snapToGrid="0">
      <p:cViewPr varScale="1">
        <p:scale>
          <a:sx n="82" d="100"/>
          <a:sy n="82" d="100"/>
        </p:scale>
        <p:origin x="581" y="-3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05834" y="2207360"/>
            <a:ext cx="10180333" cy="1221640"/>
          </a:xfrm>
          <a:noFill/>
          <a:effectLst>
            <a:outerShdw blurRad="50800" dist="38100" dir="2700000" algn="tl" rotWithShape="0">
              <a:prstClr val="black">
                <a:alpha val="40000"/>
              </a:prstClr>
            </a:outerShdw>
          </a:effectLst>
        </p:spPr>
        <p:txBody>
          <a:bodyPr>
            <a:normAutofit/>
          </a:bodyPr>
          <a:lstStyle>
            <a:lvl1pPr algn="ctr">
              <a:defRPr sz="4800">
                <a:solidFill>
                  <a:srgbClr val="FFE101"/>
                </a:solidFill>
              </a:defRPr>
            </a:lvl1pPr>
          </a:lstStyle>
          <a:p>
            <a:r>
              <a:rPr lang="en-US"/>
              <a:t>Click to edit Master title style</a:t>
            </a:r>
            <a:endParaRPr lang="en-US" dirty="0"/>
          </a:p>
        </p:txBody>
      </p:sp>
      <p:sp>
        <p:nvSpPr>
          <p:cNvPr id="3" name="Subtitle 2"/>
          <p:cNvSpPr>
            <a:spLocks noGrp="1"/>
          </p:cNvSpPr>
          <p:nvPr>
            <p:ph type="subTitle" idx="1"/>
          </p:nvPr>
        </p:nvSpPr>
        <p:spPr>
          <a:xfrm>
            <a:off x="1005834" y="3429001"/>
            <a:ext cx="10180095" cy="610820"/>
          </a:xfrm>
        </p:spPr>
        <p:txBody>
          <a:bodyPr>
            <a:normAutofit/>
          </a:bodyPr>
          <a:lstStyle>
            <a:lvl1pPr marL="0" indent="0" algn="ctr">
              <a:buNone/>
              <a:defRPr sz="3735" b="0" i="0">
                <a:solidFill>
                  <a:schemeClr val="tx1"/>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9/15/2020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5"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D6E202-B606-4609-B914-27C9371A1F6D}" type="datetime1">
              <a:rPr lang="en-US" smtClean="0"/>
              <a:t>9/15/2020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D6E202-B606-4609-B914-27C9371A1F6D}" type="datetime1">
              <a:rPr lang="en-US" smtClean="0"/>
              <a:t>9/15/2020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pic>
        <p:nvPicPr>
          <p:cNvPr id="7" name="Picture 6" descr="E:\websites\free-power-point-templates\2012\logos.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24408"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578508"/>
            <a:ext cx="10994760" cy="1018033"/>
          </a:xfrm>
        </p:spPr>
        <p:txBody>
          <a:bodyPr>
            <a:normAutofit/>
          </a:bodyPr>
          <a:lstStyle>
            <a:lvl1pPr algn="ctr">
              <a:defRPr sz="4800" baseline="0">
                <a:solidFill>
                  <a:srgbClr val="FFE10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98621" y="1800147"/>
            <a:ext cx="10994760" cy="4479343"/>
          </a:xfrm>
        </p:spPr>
        <p:txBody>
          <a:bodyPr/>
          <a:lstStyle>
            <a:lvl1pPr algn="ctr">
              <a:defRPr sz="3735">
                <a:solidFill>
                  <a:schemeClr val="tx1"/>
                </a:solidFill>
              </a:defRPr>
            </a:lvl1pPr>
            <a:lvl2pPr algn="ctr">
              <a:defRPr>
                <a:solidFill>
                  <a:schemeClr val="tx1"/>
                </a:solidFill>
              </a:defRPr>
            </a:lvl2pPr>
            <a:lvl3pPr algn="ctr">
              <a:defRPr>
                <a:solidFill>
                  <a:schemeClr val="tx1"/>
                </a:solidFill>
              </a:defRPr>
            </a:lvl3pPr>
            <a:lvl4pPr algn="ctr">
              <a:defRPr>
                <a:solidFill>
                  <a:schemeClr val="tx1"/>
                </a:solidFill>
              </a:defRPr>
            </a:lvl4pPr>
            <a:lvl5pPr algn="ct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5508" y="578507"/>
            <a:ext cx="8347873" cy="763525"/>
          </a:xfrm>
        </p:spPr>
        <p:txBody>
          <a:bodyPr>
            <a:normAutofit/>
          </a:bodyPr>
          <a:lstStyle>
            <a:lvl1pPr algn="l">
              <a:defRPr sz="4800">
                <a:solidFill>
                  <a:srgbClr val="C0000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245508" y="1392934"/>
            <a:ext cx="8347873" cy="4681415"/>
          </a:xfrm>
        </p:spPr>
        <p:txBody>
          <a:bodyPr/>
          <a:lstStyle>
            <a:lvl1pPr>
              <a:defRPr sz="3735">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5"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9/15/2020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D6E202-B606-4609-B914-27C9371A1F6D}" type="datetime1">
              <a:rPr lang="en-US" smtClean="0"/>
              <a:t>9/15/2020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2" cy="1018033"/>
          </a:xfrm>
        </p:spPr>
        <p:txBody>
          <a:bodyPr>
            <a:normAutofit/>
          </a:bodyPr>
          <a:lstStyle>
            <a:lvl1pPr algn="ctr">
              <a:defRPr sz="4800" baseline="0">
                <a:solidFill>
                  <a:srgbClr val="FFE10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15839" y="1974811"/>
            <a:ext cx="5386917" cy="639763"/>
          </a:xfrm>
        </p:spPr>
        <p:txBody>
          <a:bodyPr anchor="b"/>
          <a:lstStyle>
            <a:lvl1pPr marL="0" indent="0" algn="ctr">
              <a:buNone/>
              <a:defRPr sz="3200" b="1">
                <a:solidFill>
                  <a:schemeClr val="tx1"/>
                </a:solidFill>
              </a:defRPr>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en-US"/>
              <a:t>Click to edit Master text styles</a:t>
            </a:r>
          </a:p>
        </p:txBody>
      </p:sp>
      <p:sp>
        <p:nvSpPr>
          <p:cNvPr id="4" name="Content Placeholder 3"/>
          <p:cNvSpPr>
            <a:spLocks noGrp="1"/>
          </p:cNvSpPr>
          <p:nvPr>
            <p:ph sz="half" idx="2"/>
          </p:nvPr>
        </p:nvSpPr>
        <p:spPr>
          <a:xfrm>
            <a:off x="715839" y="2614574"/>
            <a:ext cx="5386917" cy="2850495"/>
          </a:xfrm>
        </p:spPr>
        <p:txBody>
          <a:bodyPr/>
          <a:lstStyle>
            <a:lvl1pPr algn="ctr">
              <a:defRPr sz="3200">
                <a:solidFill>
                  <a:schemeClr val="tx1"/>
                </a:solidFill>
              </a:defRPr>
            </a:lvl1pPr>
            <a:lvl2pPr algn="ctr">
              <a:defRPr sz="2665">
                <a:solidFill>
                  <a:schemeClr val="tx1"/>
                </a:solidFill>
              </a:defRPr>
            </a:lvl2pPr>
            <a:lvl3pPr algn="ctr">
              <a:defRPr sz="2400">
                <a:solidFill>
                  <a:schemeClr val="tx1"/>
                </a:solidFill>
              </a:defRPr>
            </a:lvl3pPr>
            <a:lvl4pPr algn="ctr">
              <a:defRPr sz="2135">
                <a:solidFill>
                  <a:schemeClr val="tx1"/>
                </a:solidFill>
              </a:defRPr>
            </a:lvl4pPr>
            <a:lvl5pPr algn="ctr">
              <a:defRPr sz="2135">
                <a:solidFill>
                  <a:schemeClr val="tx1"/>
                </a:solidFill>
              </a:defRPr>
            </a:lvl5pPr>
            <a:lvl6pPr>
              <a:defRPr sz="2135"/>
            </a:lvl6pPr>
            <a:lvl7pPr>
              <a:defRPr sz="2135"/>
            </a:lvl7pPr>
            <a:lvl8pPr>
              <a:defRPr sz="2135"/>
            </a:lvl8pPr>
            <a:lvl9pPr>
              <a:defRPr sz="213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1" y="1974811"/>
            <a:ext cx="5389033" cy="639763"/>
          </a:xfrm>
        </p:spPr>
        <p:txBody>
          <a:bodyPr anchor="b"/>
          <a:lstStyle>
            <a:lvl1pPr marL="0" indent="0" algn="ctr">
              <a:buNone/>
              <a:defRPr sz="3200" b="1">
                <a:solidFill>
                  <a:schemeClr val="tx1"/>
                </a:solidFill>
              </a:defRPr>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en-US"/>
              <a:t>Click to edit Master text styles</a:t>
            </a:r>
          </a:p>
        </p:txBody>
      </p:sp>
      <p:sp>
        <p:nvSpPr>
          <p:cNvPr id="6" name="Content Placeholder 5"/>
          <p:cNvSpPr>
            <a:spLocks noGrp="1"/>
          </p:cNvSpPr>
          <p:nvPr>
            <p:ph sz="quarter" idx="4"/>
          </p:nvPr>
        </p:nvSpPr>
        <p:spPr>
          <a:xfrm>
            <a:off x="6096001" y="2614574"/>
            <a:ext cx="5389033" cy="2850495"/>
          </a:xfrm>
        </p:spPr>
        <p:txBody>
          <a:bodyPr/>
          <a:lstStyle>
            <a:lvl1pPr algn="ctr">
              <a:defRPr sz="3200">
                <a:solidFill>
                  <a:schemeClr val="tx1"/>
                </a:solidFill>
              </a:defRPr>
            </a:lvl1pPr>
            <a:lvl2pPr algn="ctr">
              <a:defRPr sz="2665">
                <a:solidFill>
                  <a:schemeClr val="tx1"/>
                </a:solidFill>
              </a:defRPr>
            </a:lvl2pPr>
            <a:lvl3pPr algn="ctr">
              <a:defRPr sz="2400">
                <a:solidFill>
                  <a:schemeClr val="tx1"/>
                </a:solidFill>
              </a:defRPr>
            </a:lvl3pPr>
            <a:lvl4pPr algn="ctr">
              <a:defRPr sz="2135">
                <a:solidFill>
                  <a:schemeClr val="tx1"/>
                </a:solidFill>
              </a:defRPr>
            </a:lvl4pPr>
            <a:lvl5pPr algn="ctr">
              <a:defRPr sz="2135">
                <a:solidFill>
                  <a:schemeClr val="tx1"/>
                </a:solidFill>
              </a:defRPr>
            </a:lvl5pPr>
            <a:lvl6pPr>
              <a:defRPr sz="2135"/>
            </a:lvl6pPr>
            <a:lvl7pPr>
              <a:defRPr sz="2135"/>
            </a:lvl7pPr>
            <a:lvl8pPr>
              <a:defRPr sz="2135"/>
            </a:lvl8pPr>
            <a:lvl9pPr>
              <a:defRPr sz="213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9/15/2020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75B394-D9F9-4F0C-B15D-605F45CB9E9F}" type="datetime1">
              <a:rPr lang="en-US" smtClean="0"/>
              <a:t>9/15/2020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9/15/2020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5"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62D6E202-B606-4609-B914-27C9371A1F6D}" type="datetime1">
              <a:rPr lang="en-US" smtClean="0"/>
              <a:t>9/15/2020</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3A98EE3D-8CD1-4C3F-BD1C-C98C9596463C}" type="slidenum">
              <a:rPr lang="en-US" smtClean="0"/>
              <a:t>‹#›</a:t>
            </a:fld>
            <a:endParaRPr lang="en-US" dirty="0"/>
          </a:p>
        </p:txBody>
      </p:sp>
      <p:sp>
        <p:nvSpPr>
          <p:cNvPr id="7" name="TextBox 6"/>
          <p:cNvSpPr txBox="1"/>
          <p:nvPr/>
        </p:nvSpPr>
        <p:spPr>
          <a:xfrm>
            <a:off x="-12200" y="6951663"/>
            <a:ext cx="11186167" cy="666977"/>
          </a:xfrm>
          <a:prstGeom prst="rect">
            <a:avLst/>
          </a:prstGeom>
          <a:noFill/>
        </p:spPr>
        <p:txBody>
          <a:bodyPr wrap="square" rtlCol="0">
            <a:spAutoFit/>
          </a:bodyPr>
          <a:lstStyle/>
          <a:p>
            <a:r>
              <a:rPr lang="en-US" sz="1865">
                <a:solidFill>
                  <a:schemeClr val="bg1">
                    <a:lumMod val="65000"/>
                  </a:schemeClr>
                </a:solidFill>
              </a:rPr>
              <a:t>This presentation uses a free template provided by FPPT.com</a:t>
            </a:r>
          </a:p>
          <a:p>
            <a:r>
              <a:rPr lang="en-US" sz="1865">
                <a:solidFill>
                  <a:schemeClr val="bg1">
                    <a:lumMod val="65000"/>
                  </a:schemeClr>
                </a:solidFill>
              </a:rPr>
              <a:t>www.free-power-point-templates.com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p:cNvSpPr/>
          <p:nvPr/>
        </p:nvSpPr>
        <p:spPr>
          <a:xfrm>
            <a:off x="3252533" y="3918857"/>
            <a:ext cx="6027576" cy="1389270"/>
          </a:xfrm>
          <a:prstGeom prst="round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4"/>
          <p:cNvSpPr>
            <a:spLocks noGrp="1"/>
          </p:cNvSpPr>
          <p:nvPr>
            <p:ph type="ctrTitle"/>
          </p:nvPr>
        </p:nvSpPr>
        <p:spPr>
          <a:xfrm>
            <a:off x="1780111" y="2212767"/>
            <a:ext cx="8791575" cy="1389270"/>
          </a:xfrm>
        </p:spPr>
        <p:txBody>
          <a:bodyPr>
            <a:noAutofit/>
          </a:bodyPr>
          <a:lstStyle/>
          <a:p>
            <a:pPr algn="ctr"/>
            <a:r>
              <a:rPr lang="en-IN" sz="8800" b="1" spc="50" dirty="0">
                <a:ln w="0"/>
                <a:solidFill>
                  <a:schemeClr val="bg1">
                    <a:lumMod val="95000"/>
                  </a:schemeClr>
                </a:solidFill>
                <a:effectLst>
                  <a:innerShdw blurRad="63500" dist="50800" dir="13500000">
                    <a:srgbClr val="000000">
                      <a:alpha val="50000"/>
                    </a:srgbClr>
                  </a:innerShdw>
                </a:effectLst>
              </a:rPr>
              <a:t>RECIPE FINDER</a:t>
            </a:r>
          </a:p>
        </p:txBody>
      </p:sp>
      <p:sp>
        <p:nvSpPr>
          <p:cNvPr id="6" name="Subtitle 5"/>
          <p:cNvSpPr>
            <a:spLocks noGrp="1"/>
          </p:cNvSpPr>
          <p:nvPr>
            <p:ph type="subTitle" idx="1"/>
          </p:nvPr>
        </p:nvSpPr>
        <p:spPr>
          <a:xfrm>
            <a:off x="1870533" y="3918733"/>
            <a:ext cx="8791575" cy="1622394"/>
          </a:xfrm>
        </p:spPr>
        <p:txBody>
          <a:bodyPr>
            <a:noAutofit/>
          </a:bodyPr>
          <a:lstStyle/>
          <a:p>
            <a:pPr algn="ctr"/>
            <a:r>
              <a:rPr lang="en-IN" sz="2400" b="1" dirty="0" err="1"/>
              <a:t>Vedang</a:t>
            </a:r>
            <a:r>
              <a:rPr lang="en-IN" sz="2400" b="1" dirty="0"/>
              <a:t> </a:t>
            </a:r>
            <a:r>
              <a:rPr lang="en-IN" sz="2400" b="1" dirty="0" err="1"/>
              <a:t>Sawarkar</a:t>
            </a:r>
            <a:r>
              <a:rPr lang="en-IN" sz="2400" b="1" dirty="0"/>
              <a:t>- 19BCE1303</a:t>
            </a:r>
          </a:p>
          <a:p>
            <a:pPr algn="ctr"/>
            <a:r>
              <a:rPr lang="en-IN" sz="2400" b="1" dirty="0"/>
              <a:t>Tejas V</a:t>
            </a:r>
            <a:r>
              <a:rPr lang="en-IN" sz="2400" b="1" dirty="0" err="1"/>
              <a:t>aichole</a:t>
            </a:r>
            <a:r>
              <a:rPr lang="en-IN" sz="2400" b="1" dirty="0"/>
              <a:t> – 19BCE1295</a:t>
            </a:r>
          </a:p>
          <a:p>
            <a:pPr algn="ctr"/>
            <a:r>
              <a:rPr lang="en-US" altLang="en-IN" sz="2400" b="1" dirty="0"/>
              <a:t>Sanika Kulkarni-19BCE1328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2806298" y="1909841"/>
            <a:ext cx="7420053" cy="3539238"/>
          </a:xfrm>
          <a:prstGeom prst="rect">
            <a:avLst/>
          </a:prstGeom>
        </p:spPr>
      </p:pic>
      <p:sp>
        <p:nvSpPr>
          <p:cNvPr id="7" name="Title 3">
            <a:extLst>
              <a:ext uri="{FF2B5EF4-FFF2-40B4-BE49-F238E27FC236}">
                <a16:creationId xmlns:a16="http://schemas.microsoft.com/office/drawing/2014/main" id="{2D47FCA3-0C93-4096-B93C-2EDD5928F604}"/>
              </a:ext>
            </a:extLst>
          </p:cNvPr>
          <p:cNvSpPr>
            <a:spLocks noGrp="1"/>
          </p:cNvSpPr>
          <p:nvPr>
            <p:ph type="title"/>
          </p:nvPr>
        </p:nvSpPr>
        <p:spPr>
          <a:xfrm>
            <a:off x="0" y="1393190"/>
            <a:ext cx="2675890" cy="3447415"/>
          </a:xfrm>
        </p:spPr>
        <p:txBody>
          <a:bodyPr>
            <a:normAutofit/>
          </a:bodyPr>
          <a:lstStyle/>
          <a:p>
            <a:pPr algn="ctr"/>
            <a:r>
              <a:rPr lang="en-US" dirty="0">
                <a:solidFill>
                  <a:schemeClr val="bg1"/>
                </a:solidFill>
              </a:rPr>
              <a:t>LEVEL 2</a:t>
            </a:r>
            <a:br>
              <a:rPr lang="en-US" dirty="0">
                <a:solidFill>
                  <a:schemeClr val="bg1"/>
                </a:solidFill>
              </a:rPr>
            </a:br>
            <a:r>
              <a:rPr lang="en-US" dirty="0">
                <a:solidFill>
                  <a:schemeClr val="bg1"/>
                </a:solidFill>
              </a:rPr>
              <a:t>DFD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endParaRPr lang="en-US"/>
          </a:p>
        </p:txBody>
      </p:sp>
      <p:pic>
        <p:nvPicPr>
          <p:cNvPr id="6" name="Content Placeholder 5"/>
          <p:cNvPicPr>
            <a:picLocks noGrp="1" noChangeAspect="1"/>
          </p:cNvPicPr>
          <p:nvPr>
            <p:ph idx="1"/>
          </p:nvPr>
        </p:nvPicPr>
        <p:blipFill>
          <a:blip r:embed="rId2"/>
          <a:stretch>
            <a:fillRect/>
          </a:stretch>
        </p:blipFill>
        <p:spPr>
          <a:xfrm>
            <a:off x="4236837" y="960269"/>
            <a:ext cx="5804535" cy="46812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endParaRPr lang="en-US"/>
          </a:p>
        </p:txBody>
      </p:sp>
      <p:pic>
        <p:nvPicPr>
          <p:cNvPr id="6" name="Content Placeholder 5"/>
          <p:cNvPicPr>
            <a:picLocks noGrp="1" noChangeAspect="1"/>
          </p:cNvPicPr>
          <p:nvPr>
            <p:ph idx="1"/>
          </p:nvPr>
        </p:nvPicPr>
        <p:blipFill>
          <a:blip r:embed="rId2"/>
          <a:stretch>
            <a:fillRect/>
          </a:stretch>
        </p:blipFill>
        <p:spPr>
          <a:xfrm>
            <a:off x="2982051" y="578507"/>
            <a:ext cx="7829550" cy="3438525"/>
          </a:xfrm>
          <a:prstGeom prst="rect">
            <a:avLst/>
          </a:prstGeom>
        </p:spPr>
      </p:pic>
      <p:pic>
        <p:nvPicPr>
          <p:cNvPr id="7" name="Picture 6"/>
          <p:cNvPicPr>
            <a:picLocks noChangeAspect="1"/>
          </p:cNvPicPr>
          <p:nvPr/>
        </p:nvPicPr>
        <p:blipFill>
          <a:blip r:embed="rId3"/>
          <a:stretch>
            <a:fillRect/>
          </a:stretch>
        </p:blipFill>
        <p:spPr>
          <a:xfrm>
            <a:off x="2982051" y="3951696"/>
            <a:ext cx="7757160" cy="2673350"/>
          </a:xfrm>
          <a:prstGeom prst="rect">
            <a:avLst/>
          </a:prstGeom>
        </p:spPr>
      </p:pic>
      <p:sp>
        <p:nvSpPr>
          <p:cNvPr id="2" name="TextBox 1">
            <a:extLst>
              <a:ext uri="{FF2B5EF4-FFF2-40B4-BE49-F238E27FC236}">
                <a16:creationId xmlns:a16="http://schemas.microsoft.com/office/drawing/2014/main" id="{BEFF228C-26A6-45ED-8426-2803EDEA2A25}"/>
              </a:ext>
            </a:extLst>
          </p:cNvPr>
          <p:cNvSpPr txBox="1"/>
          <p:nvPr/>
        </p:nvSpPr>
        <p:spPr>
          <a:xfrm>
            <a:off x="9209949" y="5505060"/>
            <a:ext cx="1258997" cy="261610"/>
          </a:xfrm>
          <a:prstGeom prst="rect">
            <a:avLst/>
          </a:prstGeom>
          <a:solidFill>
            <a:schemeClr val="bg1"/>
          </a:solidFill>
        </p:spPr>
        <p:txBody>
          <a:bodyPr wrap="square" rtlCol="0">
            <a:spAutoFit/>
          </a:bodyPr>
          <a:lstStyle/>
          <a:p>
            <a:r>
              <a:rPr lang="en-IN" sz="1100" dirty="0">
                <a:solidFill>
                  <a:schemeClr val="bg1">
                    <a:lumMod val="50000"/>
                  </a:schemeClr>
                </a:solidFill>
              </a:rPr>
              <a:t>Account</a:t>
            </a:r>
            <a:r>
              <a:rPr lang="en-IN" sz="1100" dirty="0"/>
              <a:t> </a:t>
            </a:r>
            <a:r>
              <a:rPr lang="en-IN" sz="1100" dirty="0">
                <a:solidFill>
                  <a:schemeClr val="bg1">
                    <a:lumMod val="50000"/>
                  </a:schemeClr>
                </a:solidFill>
              </a:rPr>
              <a:t>Database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16A2CB-7752-4E42-9B7F-472D0230F686}"/>
              </a:ext>
            </a:extLst>
          </p:cNvPr>
          <p:cNvSpPr>
            <a:spLocks noGrp="1"/>
          </p:cNvSpPr>
          <p:nvPr>
            <p:ph idx="1"/>
          </p:nvPr>
        </p:nvSpPr>
        <p:spPr>
          <a:xfrm>
            <a:off x="4926563" y="2531269"/>
            <a:ext cx="4460033" cy="967711"/>
          </a:xfrm>
        </p:spPr>
        <p:txBody>
          <a:bodyPr>
            <a:noAutofit/>
          </a:bodyPr>
          <a:lstStyle/>
          <a:p>
            <a:pPr marL="0" indent="0">
              <a:buNone/>
            </a:pPr>
            <a:r>
              <a:rPr lang="en-IN" sz="6000" b="1"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endParaRPr lang="en-IN" sz="6000" dirty="0"/>
          </a:p>
        </p:txBody>
      </p:sp>
    </p:spTree>
    <p:extLst>
      <p:ext uri="{BB962C8B-B14F-4D97-AF65-F5344CB8AC3E}">
        <p14:creationId xmlns:p14="http://schemas.microsoft.com/office/powerpoint/2010/main" val="1018976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08310" y="177622"/>
            <a:ext cx="5486399" cy="1013815"/>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2" name="Title 1"/>
          <p:cNvSpPr>
            <a:spLocks noGrp="1"/>
          </p:cNvSpPr>
          <p:nvPr>
            <p:ph type="title"/>
          </p:nvPr>
        </p:nvSpPr>
        <p:spPr>
          <a:xfrm>
            <a:off x="754129" y="173404"/>
            <a:ext cx="10994760" cy="1018033"/>
          </a:xfrm>
        </p:spPr>
        <p:txBody>
          <a:bodyPr/>
          <a:lstStyle/>
          <a:p>
            <a:pPr algn="ctr"/>
            <a:r>
              <a:rPr lang="en-IN" dirty="0">
                <a:solidFill>
                  <a:srgbClr val="C00000"/>
                </a:solidFill>
              </a:rPr>
              <a:t>Problem statement</a:t>
            </a:r>
          </a:p>
        </p:txBody>
      </p:sp>
      <p:sp>
        <p:nvSpPr>
          <p:cNvPr id="3" name="Content Placeholder 2"/>
          <p:cNvSpPr>
            <a:spLocks noGrp="1"/>
          </p:cNvSpPr>
          <p:nvPr>
            <p:ph idx="1"/>
          </p:nvPr>
        </p:nvSpPr>
        <p:spPr>
          <a:xfrm>
            <a:off x="104282" y="1660265"/>
            <a:ext cx="9776836" cy="4623435"/>
          </a:xfrm>
        </p:spPr>
        <p:txBody>
          <a:bodyPr>
            <a:noAutofit/>
          </a:bodyPr>
          <a:lstStyle/>
          <a:p>
            <a:r>
              <a:rPr lang="en-IN" sz="2800" dirty="0"/>
              <a:t>Designing a user friendly web application that can list out recipes based upon the ingredients input by the user.</a:t>
            </a:r>
          </a:p>
          <a:p>
            <a:r>
              <a:rPr lang="en-IN" sz="2800" dirty="0"/>
              <a:t>Listing of recipes should be in such a way that recipes at top contain almost all the ingredients input by the user and recipe at the bottom should contain some extra or different ingredients apart from those input by the user. </a:t>
            </a:r>
          </a:p>
          <a:p>
            <a:r>
              <a:rPr lang="en-IN" sz="2800" dirty="0"/>
              <a:t>This app is very apt during this lockdown period as people who are left with minimal ingredients and don’t know what to cook, can find out and explore new recipes in this app.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60440" y="197311"/>
            <a:ext cx="5934269" cy="1013815"/>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2" name="Title 1"/>
          <p:cNvSpPr>
            <a:spLocks noGrp="1"/>
          </p:cNvSpPr>
          <p:nvPr>
            <p:ph type="title"/>
          </p:nvPr>
        </p:nvSpPr>
        <p:spPr>
          <a:xfrm>
            <a:off x="597031" y="197311"/>
            <a:ext cx="10994760" cy="1018033"/>
          </a:xfrm>
        </p:spPr>
        <p:txBody>
          <a:bodyPr/>
          <a:lstStyle/>
          <a:p>
            <a:pPr algn="ctr"/>
            <a:r>
              <a:rPr lang="en-IN" dirty="0">
                <a:solidFill>
                  <a:srgbClr val="C00000"/>
                </a:solidFill>
              </a:rPr>
              <a:t>Description of project</a:t>
            </a:r>
          </a:p>
        </p:txBody>
      </p:sp>
      <p:sp>
        <p:nvSpPr>
          <p:cNvPr id="3" name="Content Placeholder 2"/>
          <p:cNvSpPr>
            <a:spLocks noGrp="1"/>
          </p:cNvSpPr>
          <p:nvPr>
            <p:ph idx="1"/>
          </p:nvPr>
        </p:nvSpPr>
        <p:spPr>
          <a:xfrm>
            <a:off x="338979" y="1735494"/>
            <a:ext cx="9905999" cy="4586199"/>
          </a:xfrm>
        </p:spPr>
        <p:txBody>
          <a:bodyPr>
            <a:normAutofit lnSpcReduction="10000"/>
          </a:bodyPr>
          <a:lstStyle/>
          <a:p>
            <a:pPr algn="l"/>
            <a:r>
              <a:rPr lang="en-IN" sz="3200" dirty="0"/>
              <a:t>We are designing a web app that can help people find out recipes based on their input ingredients.</a:t>
            </a:r>
          </a:p>
          <a:p>
            <a:pPr marL="0" indent="0" algn="l">
              <a:buNone/>
            </a:pPr>
            <a:endParaRPr lang="en-IN" sz="3200" dirty="0"/>
          </a:p>
          <a:p>
            <a:pPr algn="l"/>
            <a:r>
              <a:rPr lang="en-IN" sz="3200" dirty="0"/>
              <a:t>Visiting users who wish to find a recipe will have to enter the ingredients that they possess at their home.</a:t>
            </a:r>
          </a:p>
          <a:p>
            <a:pPr marL="0" indent="0" algn="l">
              <a:buNone/>
            </a:pPr>
            <a:endParaRPr lang="en-IN" sz="3200" dirty="0"/>
          </a:p>
          <a:p>
            <a:pPr algn="l"/>
            <a:r>
              <a:rPr lang="en-IN" sz="3200" dirty="0"/>
              <a:t>The input ingredients will be sent to the backend where an efficient algorithm will run to map the input ingredients with recipes.</a:t>
            </a:r>
          </a:p>
          <a:p>
            <a:pPr marL="0" indent="0">
              <a:buNone/>
            </a:pPr>
            <a:endParaRPr lang="en-IN"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6302" y="1615736"/>
            <a:ext cx="9905999" cy="4625266"/>
          </a:xfrm>
        </p:spPr>
        <p:txBody>
          <a:bodyPr>
            <a:normAutofit fontScale="90000" lnSpcReduction="10000"/>
          </a:bodyPr>
          <a:lstStyle/>
          <a:p>
            <a:pPr algn="l"/>
            <a:r>
              <a:rPr lang="en-IN" sz="3200" dirty="0"/>
              <a:t>After filtering out the recipes, another algorithm will run, that will display the filtered recipes in such a way that recipes displayed  at top will contain all the ingredients that are input by the user and recipes at bottom will contain some extra and not easily available ingredients also.</a:t>
            </a:r>
          </a:p>
          <a:p>
            <a:pPr marL="0" indent="0" algn="l">
              <a:buNone/>
            </a:pPr>
            <a:endParaRPr lang="en-IN" sz="3200" dirty="0"/>
          </a:p>
          <a:p>
            <a:pPr algn="l"/>
            <a:r>
              <a:rPr lang="en-IN" sz="3200" dirty="0"/>
              <a:t>There will be 2 types of users and 1 administrator.</a:t>
            </a:r>
          </a:p>
          <a:p>
            <a:pPr algn="l"/>
            <a:r>
              <a:rPr lang="en-IN" sz="3200" dirty="0"/>
              <a:t>Types of Users - </a:t>
            </a:r>
          </a:p>
          <a:p>
            <a:pPr algn="l"/>
            <a:r>
              <a:rPr lang="en-IN" sz="3200" dirty="0"/>
              <a:t>1) Registered Users</a:t>
            </a:r>
          </a:p>
          <a:p>
            <a:pPr algn="l"/>
            <a:r>
              <a:rPr lang="en-IN" sz="3200" dirty="0"/>
              <a:t>2) Unregistered Users.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6201" y="1863857"/>
            <a:ext cx="9452909" cy="4625266"/>
          </a:xfrm>
        </p:spPr>
        <p:txBody>
          <a:bodyPr>
            <a:normAutofit fontScale="77500" lnSpcReduction="20000"/>
          </a:bodyPr>
          <a:lstStyle/>
          <a:p>
            <a:pPr algn="l"/>
            <a:r>
              <a:rPr lang="en-IN" sz="3615" dirty="0"/>
              <a:t>For registering, user will have to fill up a signup form.</a:t>
            </a:r>
          </a:p>
          <a:p>
            <a:pPr algn="l"/>
            <a:r>
              <a:rPr lang="en-IN" sz="3615" dirty="0"/>
              <a:t>Registered users will be able to upload their own recipes as well, on the portal for others to view and will also be able to give reviews.</a:t>
            </a:r>
          </a:p>
          <a:p>
            <a:pPr algn="l"/>
            <a:r>
              <a:rPr lang="en-IN" sz="3615" dirty="0"/>
              <a:t>Unregistered users will visit the website and search for recipes. They wont be able to upload their own recipes. If they want to give their reviews, they will have to signup.</a:t>
            </a:r>
          </a:p>
          <a:p>
            <a:pPr algn="l"/>
            <a:r>
              <a:rPr lang="en-IN" sz="3615" dirty="0"/>
              <a:t>Administrator will have to be authenticated while logging in.</a:t>
            </a:r>
          </a:p>
          <a:p>
            <a:pPr algn="l"/>
            <a:r>
              <a:rPr lang="en-IN" sz="3615" dirty="0"/>
              <a:t>Administrator will have rights to upload new recipes and update old recipes.</a:t>
            </a:r>
          </a:p>
          <a:p>
            <a:pPr algn="l"/>
            <a:r>
              <a:rPr lang="en-IN" sz="3615" dirty="0"/>
              <a:t>Administrator will have rights to take down plagiarised recipes.</a:t>
            </a:r>
          </a:p>
          <a:p>
            <a:pPr marL="0" indent="0">
              <a:buNone/>
            </a:pPr>
            <a:endParaRPr lang="en-IN" sz="361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7985" y="1978660"/>
            <a:ext cx="1999615" cy="2291715"/>
          </a:xfrm>
        </p:spPr>
        <p:txBody>
          <a:bodyPr>
            <a:normAutofit/>
          </a:bodyPr>
          <a:lstStyle/>
          <a:p>
            <a:pPr algn="ctr"/>
            <a:r>
              <a:rPr lang="en-US">
                <a:solidFill>
                  <a:schemeClr val="bg1"/>
                </a:solidFill>
              </a:rPr>
              <a:t>WBS </a:t>
            </a:r>
          </a:p>
        </p:txBody>
      </p:sp>
      <p:pic>
        <p:nvPicPr>
          <p:cNvPr id="7" name="Picture 6">
            <a:extLst>
              <a:ext uri="{FF2B5EF4-FFF2-40B4-BE49-F238E27FC236}">
                <a16:creationId xmlns:a16="http://schemas.microsoft.com/office/drawing/2014/main" id="{18FCEE63-489A-428D-BC63-A4E160DA4240}"/>
              </a:ext>
            </a:extLst>
          </p:cNvPr>
          <p:cNvPicPr>
            <a:picLocks noChangeAspect="1"/>
          </p:cNvPicPr>
          <p:nvPr/>
        </p:nvPicPr>
        <p:blipFill>
          <a:blip r:embed="rId2"/>
          <a:stretch>
            <a:fillRect/>
          </a:stretch>
        </p:blipFill>
        <p:spPr>
          <a:xfrm>
            <a:off x="3788229" y="0"/>
            <a:ext cx="6494106" cy="6858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rot="10800000" flipV="1">
            <a:off x="200025" y="651510"/>
            <a:ext cx="2315845" cy="4617720"/>
          </a:xfrm>
        </p:spPr>
        <p:txBody>
          <a:bodyPr>
            <a:normAutofit/>
          </a:bodyPr>
          <a:lstStyle/>
          <a:p>
            <a:pPr algn="ctr">
              <a:lnSpc>
                <a:spcPct val="140000"/>
              </a:lnSpc>
            </a:pPr>
            <a:r>
              <a:rPr lang="en-US">
                <a:solidFill>
                  <a:schemeClr val="bg1"/>
                </a:solidFill>
              </a:rPr>
              <a:t>Usacase Diagram</a:t>
            </a:r>
          </a:p>
        </p:txBody>
      </p:sp>
      <p:pic>
        <p:nvPicPr>
          <p:cNvPr id="6" name="image3.png"/>
          <p:cNvPicPr preferRelativeResize="0">
            <a:picLocks noGrp="1" noChangeAspect="1"/>
          </p:cNvPicPr>
          <p:nvPr>
            <p:ph idx="1"/>
          </p:nvPr>
        </p:nvPicPr>
        <p:blipFill>
          <a:blip r:embed="rId2"/>
          <a:srcRect/>
          <a:stretch>
            <a:fillRect/>
          </a:stretch>
        </p:blipFill>
        <p:spPr>
          <a:xfrm>
            <a:off x="2854520" y="345122"/>
            <a:ext cx="7472680" cy="61677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393190"/>
            <a:ext cx="2675890" cy="3447415"/>
          </a:xfrm>
        </p:spPr>
        <p:txBody>
          <a:bodyPr>
            <a:normAutofit/>
          </a:bodyPr>
          <a:lstStyle/>
          <a:p>
            <a:pPr algn="ctr"/>
            <a:r>
              <a:rPr lang="en-US" dirty="0">
                <a:solidFill>
                  <a:schemeClr val="bg1"/>
                </a:solidFill>
              </a:rPr>
              <a:t>DATA FLOW DIAGRAM</a:t>
            </a:r>
          </a:p>
        </p:txBody>
      </p:sp>
      <p:pic>
        <p:nvPicPr>
          <p:cNvPr id="2" name="Content Placeholder 1"/>
          <p:cNvPicPr>
            <a:picLocks noGrp="1" noChangeAspect="1"/>
          </p:cNvPicPr>
          <p:nvPr>
            <p:ph idx="1"/>
          </p:nvPr>
        </p:nvPicPr>
        <p:blipFill>
          <a:blip r:embed="rId2"/>
          <a:stretch>
            <a:fillRect/>
          </a:stretch>
        </p:blipFill>
        <p:spPr>
          <a:xfrm>
            <a:off x="2675890" y="1369377"/>
            <a:ext cx="7653098" cy="34950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endParaRPr lang="en-US"/>
          </a:p>
        </p:txBody>
      </p:sp>
      <p:pic>
        <p:nvPicPr>
          <p:cNvPr id="2" name="Content Placeholder 1"/>
          <p:cNvPicPr>
            <a:picLocks noGrp="1" noChangeAspect="1"/>
          </p:cNvPicPr>
          <p:nvPr>
            <p:ph idx="1"/>
          </p:nvPr>
        </p:nvPicPr>
        <p:blipFill>
          <a:blip r:embed="rId2"/>
          <a:stretch>
            <a:fillRect/>
          </a:stretch>
        </p:blipFill>
        <p:spPr>
          <a:xfrm>
            <a:off x="3042706" y="732155"/>
            <a:ext cx="8753475" cy="4217670"/>
          </a:xfrm>
          <a:prstGeom prst="rect">
            <a:avLst/>
          </a:prstGeom>
        </p:spPr>
      </p:pic>
      <p:pic>
        <p:nvPicPr>
          <p:cNvPr id="3" name="Picture 2"/>
          <p:cNvPicPr>
            <a:picLocks noChangeAspect="1"/>
          </p:cNvPicPr>
          <p:nvPr/>
        </p:nvPicPr>
        <p:blipFill>
          <a:blip r:embed="rId3"/>
          <a:stretch>
            <a:fillRect/>
          </a:stretch>
        </p:blipFill>
        <p:spPr>
          <a:xfrm>
            <a:off x="2780665" y="4949825"/>
            <a:ext cx="9105900" cy="1188085"/>
          </a:xfrm>
          <a:prstGeom prst="rect">
            <a:avLst/>
          </a:prstGeom>
        </p:spPr>
      </p:pic>
      <p:sp>
        <p:nvSpPr>
          <p:cNvPr id="5" name="Title 3">
            <a:extLst>
              <a:ext uri="{FF2B5EF4-FFF2-40B4-BE49-F238E27FC236}">
                <a16:creationId xmlns:a16="http://schemas.microsoft.com/office/drawing/2014/main" id="{AF9963A3-8EA1-49DF-920C-AA442B272DE4}"/>
              </a:ext>
            </a:extLst>
          </p:cNvPr>
          <p:cNvSpPr txBox="1">
            <a:spLocks/>
          </p:cNvSpPr>
          <p:nvPr/>
        </p:nvSpPr>
        <p:spPr>
          <a:xfrm>
            <a:off x="0" y="1393190"/>
            <a:ext cx="2675890" cy="3447415"/>
          </a:xfrm>
          <a:prstGeom prst="rect">
            <a:avLst/>
          </a:prstGeom>
        </p:spPr>
        <p:txBody>
          <a:bodyPr vert="horz" lIns="91440" tIns="45720" rIns="91440" bIns="45720" rtlCol="0" anchor="ctr">
            <a:normAutofit/>
          </a:bodyPr>
          <a:lstStyle>
            <a:lvl1pPr algn="l" defTabSz="1219200" rtl="0" eaLnBrk="1" latinLnBrk="0" hangingPunct="1">
              <a:spcBef>
                <a:spcPct val="0"/>
              </a:spcBef>
              <a:buNone/>
              <a:defRPr sz="4800" kern="1200">
                <a:solidFill>
                  <a:srgbClr val="C00000"/>
                </a:solidFill>
                <a:effectLst>
                  <a:outerShdw blurRad="50800" dist="38100" dir="2700000" algn="tl" rotWithShape="0">
                    <a:prstClr val="black">
                      <a:alpha val="40000"/>
                    </a:prstClr>
                  </a:outerShdw>
                </a:effectLst>
                <a:latin typeface="+mj-lt"/>
                <a:ea typeface="+mj-ea"/>
                <a:cs typeface="+mj-cs"/>
              </a:defRPr>
            </a:lvl1pPr>
          </a:lstStyle>
          <a:p>
            <a:pPr algn="ctr"/>
            <a:r>
              <a:rPr lang="en-US" dirty="0">
                <a:solidFill>
                  <a:schemeClr val="bg1"/>
                </a:solidFill>
              </a:rPr>
              <a:t>LEVEL 1</a:t>
            </a:r>
          </a:p>
          <a:p>
            <a:pPr algn="ctr"/>
            <a:r>
              <a:rPr lang="en-US" dirty="0">
                <a:solidFill>
                  <a:schemeClr val="bg1"/>
                </a:solidFill>
              </a:rPr>
              <a:t>DFD</a:t>
            </a:r>
          </a:p>
        </p:txBody>
      </p:sp>
      <p:sp>
        <p:nvSpPr>
          <p:cNvPr id="7" name="TextBox 6">
            <a:extLst>
              <a:ext uri="{FF2B5EF4-FFF2-40B4-BE49-F238E27FC236}">
                <a16:creationId xmlns:a16="http://schemas.microsoft.com/office/drawing/2014/main" id="{AEABEEBE-2AEC-4C49-9747-225AF16D662D}"/>
              </a:ext>
            </a:extLst>
          </p:cNvPr>
          <p:cNvSpPr txBox="1"/>
          <p:nvPr/>
        </p:nvSpPr>
        <p:spPr>
          <a:xfrm>
            <a:off x="7047020" y="3301953"/>
            <a:ext cx="911991" cy="384721"/>
          </a:xfrm>
          <a:prstGeom prst="rect">
            <a:avLst/>
          </a:prstGeom>
          <a:solidFill>
            <a:schemeClr val="bg1"/>
          </a:solidFill>
        </p:spPr>
        <p:txBody>
          <a:bodyPr wrap="square" rtlCol="0">
            <a:spAutoFit/>
          </a:bodyPr>
          <a:lstStyle/>
          <a:p>
            <a:r>
              <a:rPr lang="en-IN" sz="900" dirty="0">
                <a:solidFill>
                  <a:schemeClr val="bg1">
                    <a:lumMod val="50000"/>
                  </a:schemeClr>
                </a:solidFill>
              </a:rPr>
              <a:t>Recipe</a:t>
            </a:r>
            <a:r>
              <a:rPr lang="en-IN" sz="1000" dirty="0">
                <a:solidFill>
                  <a:schemeClr val="bg1">
                    <a:lumMod val="50000"/>
                  </a:schemeClr>
                </a:solidFill>
              </a:rPr>
              <a:t> </a:t>
            </a:r>
            <a:r>
              <a:rPr lang="en-IN" sz="900" dirty="0">
                <a:solidFill>
                  <a:schemeClr val="bg1">
                    <a:lumMod val="50000"/>
                  </a:schemeClr>
                </a:solidFill>
              </a:rPr>
              <a:t>finding process</a:t>
            </a:r>
          </a:p>
        </p:txBody>
      </p:sp>
    </p:spTree>
  </p:cSld>
  <p:clrMapOvr>
    <a:masterClrMapping/>
  </p:clrMapOvr>
</p:sld>
</file>

<file path=ppt/theme/theme1.xml><?xml version="1.0" encoding="utf-8"?>
<a:theme xmlns:a="http://schemas.openxmlformats.org/drawingml/2006/main" name="160106-food-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160106-food-template-16x9</Template>
  <TotalTime>131</TotalTime>
  <Words>382</Words>
  <Application>Microsoft Office PowerPoint</Application>
  <PresentationFormat>Widescreen</PresentationFormat>
  <Paragraphs>35</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160106-food-template-16x9</vt:lpstr>
      <vt:lpstr>RECIPE FINDER</vt:lpstr>
      <vt:lpstr>Problem statement</vt:lpstr>
      <vt:lpstr>Description of project</vt:lpstr>
      <vt:lpstr>PowerPoint Presentation</vt:lpstr>
      <vt:lpstr>PowerPoint Presentation</vt:lpstr>
      <vt:lpstr>WBS </vt:lpstr>
      <vt:lpstr>Usacase Diagram</vt:lpstr>
      <vt:lpstr>DATA FLOW DIAGRAM</vt:lpstr>
      <vt:lpstr>PowerPoint Presentation</vt:lpstr>
      <vt:lpstr>LEVEL 2 DFD</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RECIPE FINDER</dc:title>
  <dc:creator>Vedang Sawarkar</dc:creator>
  <cp:lastModifiedBy>Tejas Vaichole</cp:lastModifiedBy>
  <cp:revision>59</cp:revision>
  <dcterms:created xsi:type="dcterms:W3CDTF">2020-08-18T07:19:00Z</dcterms:created>
  <dcterms:modified xsi:type="dcterms:W3CDTF">2020-09-15T15:40:04Z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1033-11.2.0.9665</vt:lpwstr>
  </property>
</Properties>
</file>