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notesMasterIdLst>
    <p:notesMasterId r:id="rId13"/>
  </p:notesMasterIdLst>
  <p:sldSz cx="14630400" cy="8229600"/>
  <p:notesSz cx="8229600" cy="14630400"/>
  <p:embeddedFontLst>
    <p:embeddedFont>
      <p:font typeface="Corben"/>
      <p:regular r:id="rId18"/>
    </p:embeddedFont>
    <p:embeddedFont>
      <p:font typeface="Corben"/>
      <p:regular r:id="rId19"/>
    </p:embeddedFont>
    <p:embeddedFont>
      <p:font typeface="Nobile"/>
      <p:regular r:id="rId20"/>
    </p:embeddedFont>
    <p:embeddedFont>
      <p:font typeface="Nobile"/>
      <p:regular r:id="rId21"/>
    </p:embeddedFont>
    <p:embeddedFont>
      <p:font typeface="Nobile"/>
      <p:regular r:id="rId22"/>
    </p:embeddedFont>
    <p:embeddedFont>
      <p:font typeface="Nobile"/>
      <p:regular r:id="rId23"/>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openxmlformats.org/officeDocument/2006/relationships/font" Target="fonts/font1.fntdata"/><Relationship Id="rId19" Type="http://schemas.openxmlformats.org/officeDocument/2006/relationships/font" Target="fonts/font2.fntdata"/><Relationship Id="rId20" Type="http://schemas.openxmlformats.org/officeDocument/2006/relationships/font" Target="fonts/font3.fntdata"/><Relationship Id="rId21" Type="http://schemas.openxmlformats.org/officeDocument/2006/relationships/font" Target="fonts/font4.fntdata"/><Relationship Id="rId22" Type="http://schemas.openxmlformats.org/officeDocument/2006/relationships/font" Target="fonts/font5.fntdata"/><Relationship Id="rId23"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10-1.png"/><Relationship Id="rId2" Type="http://schemas.openxmlformats.org/officeDocument/2006/relationships/image" Target="../media/image-1010-2.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11-1.png"/><Relationship Id="rId2" Type="http://schemas.openxmlformats.org/officeDocument/2006/relationships/image" Target="../media/image-1011-2.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12-1.png"/><Relationship Id="rId2" Type="http://schemas.openxmlformats.org/officeDocument/2006/relationships/image" Target="../media/image-1012-2.png"/><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2-1.png"/><Relationship Id="rId2" Type="http://schemas.openxmlformats.org/officeDocument/2006/relationships/image" Target="../media/image-1002-2.png"/><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3-1.png"/><Relationship Id="rId2" Type="http://schemas.openxmlformats.org/officeDocument/2006/relationships/image" Target="../media/image-1003-2.pn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4-1.png"/><Relationship Id="rId2" Type="http://schemas.openxmlformats.org/officeDocument/2006/relationships/image" Target="../media/image-1004-2.png"/><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5-1.png"/><Relationship Id="rId2" Type="http://schemas.openxmlformats.org/officeDocument/2006/relationships/image" Target="../media/image-1005-2.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6-1.png"/><Relationship Id="rId2" Type="http://schemas.openxmlformats.org/officeDocument/2006/relationships/image" Target="../media/image-1006-2.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7-1.png"/><Relationship Id="rId2" Type="http://schemas.openxmlformats.org/officeDocument/2006/relationships/image" Target="../media/image-1007-2.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8-1.png"/><Relationship Id="rId2" Type="http://schemas.openxmlformats.org/officeDocument/2006/relationships/image" Target="../media/image-1008-2.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9-1.png"/><Relationship Id="rId2" Type="http://schemas.openxmlformats.org/officeDocument/2006/relationships/image" Target="../media/image-1009-2.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slideLayout" Target="../slideLayouts/slideLayout8.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hyperlink" Target="https://www.baeldung.com/java-lru-cache" TargetMode="External"/><Relationship Id="rId4" Type="http://schemas.openxmlformats.org/officeDocument/2006/relationships/hyperlink" Target="https://en.wikipedia.org/wiki/Cache_replacement_policies" TargetMode="External"/><Relationship Id="rId1" Type="http://schemas.openxmlformats.org/officeDocument/2006/relationships/image" Target="../media/image-9-1.png"/><Relationship Id="rId3" Type="http://schemas.openxmlformats.org/officeDocument/2006/relationships/image" Target="../media/image-9-2.png"/><Relationship Id="rId5" Type="http://schemas.openxmlformats.org/officeDocument/2006/relationships/slideLayout" Target="../slideLayouts/slideLayout10.xml"/><Relationship Id="rId6"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2328624"/>
            <a:ext cx="7556421" cy="1417558"/>
          </a:xfrm>
          <a:prstGeom prst="rect">
            <a:avLst/>
          </a:prstGeom>
          <a:noFill/>
          <a:ln/>
        </p:spPr>
        <p:txBody>
          <a:bodyPr wrap="square" lIns="0" tIns="0" rIns="0" bIns="0" rtlCol="0" anchor="t"/>
          <a:lstStyle/>
          <a:p>
            <a:pPr algn="l" indent="0" marL="0">
              <a:lnSpc>
                <a:spcPts val="5550"/>
              </a:lnSpc>
              <a:buNone/>
            </a:pPr>
            <a:r>
              <a:rPr lang="en-US" sz="4450" dirty="0">
                <a:solidFill>
                  <a:srgbClr val="1B1B27"/>
                </a:solidFill>
                <a:latin typeface="Corben" pitchFamily="34" charset="0"/>
                <a:ea typeface="Corben" pitchFamily="34" charset="-122"/>
                <a:cs typeface="Corben" pitchFamily="34" charset="-120"/>
              </a:rPr>
              <a:t>Advanced LRU Cache Presentation</a:t>
            </a:r>
            <a:endParaRPr lang="en-US" sz="4450" dirty="0"/>
          </a:p>
        </p:txBody>
      </p:sp>
      <p:sp>
        <p:nvSpPr>
          <p:cNvPr id="4" name="Text 1"/>
          <p:cNvSpPr/>
          <p:nvPr/>
        </p:nvSpPr>
        <p:spPr>
          <a:xfrm>
            <a:off x="793790" y="4086344"/>
            <a:ext cx="7556421" cy="1814513"/>
          </a:xfrm>
          <a:prstGeom prst="rect">
            <a:avLst/>
          </a:prstGeom>
          <a:noFill/>
          <a:ln/>
        </p:spPr>
        <p:txBody>
          <a:bodyPr wrap="square" lIns="0" tIns="0" rIns="0" bIns="0" rtlCol="0" anchor="t"/>
          <a:lstStyle/>
          <a:p>
            <a:pPr algn="l" indent="0" marL="0">
              <a:lnSpc>
                <a:spcPts val="2850"/>
              </a:lnSpc>
              <a:buNone/>
            </a:pPr>
            <a:r>
              <a:rPr lang="en-US" sz="1750" dirty="0">
                <a:solidFill>
                  <a:srgbClr val="404155"/>
                </a:solidFill>
                <a:latin typeface="Nobile" pitchFamily="34" charset="0"/>
                <a:ea typeface="Nobile" pitchFamily="34" charset="-122"/>
                <a:cs typeface="Nobile" pitchFamily="34" charset="-120"/>
              </a:rPr>
              <a:t> An advanced LRU cache combines treaps, hashmaps, and doubly linked lists. This approach overcomes limitations of basic LRU caches. It provides efficient performance, explained in this presentation. This presentation outlines the structure and operation of this advanced cache.</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2688788"/>
            <a:ext cx="6130171" cy="708779"/>
          </a:xfrm>
          <a:prstGeom prst="rect">
            <a:avLst/>
          </a:prstGeom>
          <a:noFill/>
          <a:ln/>
        </p:spPr>
        <p:txBody>
          <a:bodyPr wrap="none" lIns="0" tIns="0" rIns="0" bIns="0" rtlCol="0" anchor="t"/>
          <a:lstStyle/>
          <a:p>
            <a:pPr algn="l" indent="0" marL="0">
              <a:lnSpc>
                <a:spcPts val="5550"/>
              </a:lnSpc>
              <a:buNone/>
            </a:pPr>
            <a:r>
              <a:rPr lang="en-US" sz="4450" dirty="0">
                <a:solidFill>
                  <a:srgbClr val="1B1B27"/>
                </a:solidFill>
                <a:latin typeface="Corben" pitchFamily="34" charset="0"/>
                <a:ea typeface="Corben" pitchFamily="34" charset="-122"/>
                <a:cs typeface="Corben" pitchFamily="34" charset="-120"/>
              </a:rPr>
              <a:t>Technology Stack Used</a:t>
            </a:r>
            <a:endParaRPr lang="en-US" sz="4450" dirty="0"/>
          </a:p>
        </p:txBody>
      </p:sp>
      <p:sp>
        <p:nvSpPr>
          <p:cNvPr id="3" name="Text 1"/>
          <p:cNvSpPr/>
          <p:nvPr/>
        </p:nvSpPr>
        <p:spPr>
          <a:xfrm>
            <a:off x="793790" y="3851196"/>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404155"/>
                </a:solidFill>
                <a:latin typeface="Nobile" pitchFamily="34" charset="0"/>
                <a:ea typeface="Nobile" pitchFamily="34" charset="-122"/>
                <a:cs typeface="Nobile" pitchFamily="34" charset="-120"/>
              </a:rPr>
              <a:t>Language:</a:t>
            </a:r>
            <a:pPr algn="l" indent="0" marL="0">
              <a:lnSpc>
                <a:spcPts val="2850"/>
              </a:lnSpc>
              <a:buNone/>
            </a:pPr>
            <a:r>
              <a:rPr lang="en-US" sz="1750" dirty="0">
                <a:solidFill>
                  <a:srgbClr val="404155"/>
                </a:solidFill>
                <a:latin typeface="Nobile" pitchFamily="34" charset="0"/>
                <a:ea typeface="Nobile" pitchFamily="34" charset="-122"/>
                <a:cs typeface="Nobile" pitchFamily="34" charset="-120"/>
              </a:rPr>
              <a:t> C++ (STL, Smart Pointers)</a:t>
            </a:r>
            <a:endParaRPr lang="en-US" sz="1750" dirty="0"/>
          </a:p>
        </p:txBody>
      </p:sp>
      <p:sp>
        <p:nvSpPr>
          <p:cNvPr id="4" name="Text 2"/>
          <p:cNvSpPr/>
          <p:nvPr/>
        </p:nvSpPr>
        <p:spPr>
          <a:xfrm>
            <a:off x="793790" y="4293394"/>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404155"/>
                </a:solidFill>
                <a:latin typeface="Nobile" pitchFamily="34" charset="0"/>
                <a:ea typeface="Nobile" pitchFamily="34" charset="-122"/>
                <a:cs typeface="Nobile" pitchFamily="34" charset="-120"/>
              </a:rPr>
              <a:t>Data Structures:</a:t>
            </a:r>
            <a:pPr algn="l" indent="0" marL="0">
              <a:lnSpc>
                <a:spcPts val="2850"/>
              </a:lnSpc>
              <a:buNone/>
            </a:pPr>
            <a:r>
              <a:rPr lang="en-US" sz="1750" dirty="0">
                <a:solidFill>
                  <a:srgbClr val="404155"/>
                </a:solidFill>
                <a:latin typeface="Nobile" pitchFamily="34" charset="0"/>
                <a:ea typeface="Nobile" pitchFamily="34" charset="-122"/>
                <a:cs typeface="Nobile" pitchFamily="34" charset="-120"/>
              </a:rPr>
              <a:t> Treap, Doubly Linked List, Hash Map</a:t>
            </a:r>
            <a:endParaRPr lang="en-US" sz="1750" dirty="0"/>
          </a:p>
        </p:txBody>
      </p:sp>
      <p:sp>
        <p:nvSpPr>
          <p:cNvPr id="5" name="Text 3"/>
          <p:cNvSpPr/>
          <p:nvPr/>
        </p:nvSpPr>
        <p:spPr>
          <a:xfrm>
            <a:off x="793790" y="4735592"/>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404155"/>
                </a:solidFill>
                <a:latin typeface="Nobile" pitchFamily="34" charset="0"/>
                <a:ea typeface="Nobile" pitchFamily="34" charset="-122"/>
                <a:cs typeface="Nobile" pitchFamily="34" charset="-120"/>
              </a:rPr>
              <a:t>Tools:</a:t>
            </a:r>
            <a:pPr algn="l" indent="0" marL="0">
              <a:lnSpc>
                <a:spcPts val="2850"/>
              </a:lnSpc>
              <a:buNone/>
            </a:pPr>
            <a:r>
              <a:rPr lang="en-US" sz="1750" dirty="0">
                <a:solidFill>
                  <a:srgbClr val="404155"/>
                </a:solidFill>
                <a:latin typeface="Nobile" pitchFamily="34" charset="0"/>
                <a:ea typeface="Nobile" pitchFamily="34" charset="-122"/>
                <a:cs typeface="Nobile" pitchFamily="34" charset="-120"/>
              </a:rPr>
              <a:t> GCC/G++, VS Code/Vim, gdb </a:t>
            </a:r>
            <a:endParaRPr lang="en-US" sz="1750" dirty="0"/>
          </a:p>
        </p:txBody>
      </p:sp>
      <p:sp>
        <p:nvSpPr>
          <p:cNvPr id="6" name="Text 4"/>
          <p:cNvSpPr/>
          <p:nvPr/>
        </p:nvSpPr>
        <p:spPr>
          <a:xfrm>
            <a:off x="793790" y="5177790"/>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404155"/>
                </a:solidFill>
                <a:latin typeface="Nobile" pitchFamily="34" charset="0"/>
                <a:ea typeface="Nobile" pitchFamily="34" charset="-122"/>
                <a:cs typeface="Nobile" pitchFamily="34" charset="-120"/>
              </a:rPr>
              <a:t>Platform:</a:t>
            </a:r>
            <a:pPr algn="l" indent="0" marL="0">
              <a:lnSpc>
                <a:spcPts val="2850"/>
              </a:lnSpc>
              <a:buNone/>
            </a:pPr>
            <a:r>
              <a:rPr lang="en-US" sz="1750" dirty="0">
                <a:solidFill>
                  <a:srgbClr val="404155"/>
                </a:solidFill>
                <a:latin typeface="Nobile" pitchFamily="34" charset="0"/>
                <a:ea typeface="Nobile" pitchFamily="34" charset="-122"/>
                <a:cs typeface="Nobile" pitchFamily="34" charset="-120"/>
              </a:rPr>
              <a:t> Ubuntu / Linux environment (CLI-based interaction)</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2425065"/>
            <a:ext cx="5670590" cy="708779"/>
          </a:xfrm>
          <a:prstGeom prst="rect">
            <a:avLst/>
          </a:prstGeom>
          <a:noFill/>
          <a:ln/>
        </p:spPr>
        <p:txBody>
          <a:bodyPr wrap="none" lIns="0" tIns="0" rIns="0" bIns="0" rtlCol="0" anchor="t"/>
          <a:lstStyle/>
          <a:p>
            <a:pPr algn="l" indent="0" marL="0">
              <a:lnSpc>
                <a:spcPts val="5550"/>
              </a:lnSpc>
              <a:buNone/>
            </a:pPr>
            <a:r>
              <a:rPr lang="en-US" sz="4450" dirty="0">
                <a:solidFill>
                  <a:srgbClr val="1B1B27"/>
                </a:solidFill>
                <a:latin typeface="Corben" pitchFamily="34" charset="0"/>
                <a:ea typeface="Corben" pitchFamily="34" charset="-122"/>
                <a:cs typeface="Corben" pitchFamily="34" charset="-120"/>
              </a:rPr>
              <a:t>Made By</a:t>
            </a:r>
            <a:endParaRPr lang="en-US" sz="4450" dirty="0"/>
          </a:p>
        </p:txBody>
      </p:sp>
      <p:sp>
        <p:nvSpPr>
          <p:cNvPr id="3" name="Text 1"/>
          <p:cNvSpPr/>
          <p:nvPr/>
        </p:nvSpPr>
        <p:spPr>
          <a:xfrm>
            <a:off x="793790" y="3587472"/>
            <a:ext cx="13042821" cy="362903"/>
          </a:xfrm>
          <a:prstGeom prst="rect">
            <a:avLst/>
          </a:prstGeom>
          <a:noFill/>
          <a:ln/>
        </p:spPr>
        <p:txBody>
          <a:bodyPr wrap="none" lIns="0" tIns="0" rIns="0" bIns="0" rtlCol="0" anchor="t"/>
          <a:lstStyle/>
          <a:p>
            <a:pPr algn="l" indent="0" marL="0">
              <a:lnSpc>
                <a:spcPts val="2850"/>
              </a:lnSpc>
              <a:buNone/>
            </a:pPr>
            <a:r>
              <a:rPr lang="en-US" sz="1750" dirty="0">
                <a:solidFill>
                  <a:srgbClr val="404155"/>
                </a:solidFill>
                <a:latin typeface="Nobile" pitchFamily="34" charset="0"/>
                <a:ea typeface="Nobile" pitchFamily="34" charset="-122"/>
                <a:cs typeface="Nobile" pitchFamily="34" charset="-120"/>
              </a:rPr>
              <a:t>Third Year Computer Engineering Students - Division 1 Batch T5</a:t>
            </a:r>
            <a:endParaRPr lang="en-US" sz="1750" dirty="0"/>
          </a:p>
        </p:txBody>
      </p:sp>
      <p:sp>
        <p:nvSpPr>
          <p:cNvPr id="4" name="Text 2"/>
          <p:cNvSpPr/>
          <p:nvPr/>
        </p:nvSpPr>
        <p:spPr>
          <a:xfrm>
            <a:off x="793790" y="4205526"/>
            <a:ext cx="13042821" cy="362903"/>
          </a:xfrm>
          <a:prstGeom prst="rect">
            <a:avLst/>
          </a:prstGeom>
          <a:noFill/>
          <a:ln/>
        </p:spPr>
        <p:txBody>
          <a:bodyPr wrap="none" lIns="0" tIns="0" rIns="0" bIns="0" rtlCol="0" anchor="t"/>
          <a:lstStyle/>
          <a:p>
            <a:pPr algn="l" indent="0" marL="0">
              <a:lnSpc>
                <a:spcPts val="2850"/>
              </a:lnSpc>
              <a:buNone/>
            </a:pPr>
            <a:r>
              <a:rPr lang="en-US" sz="1750" dirty="0">
                <a:solidFill>
                  <a:srgbClr val="404155"/>
                </a:solidFill>
                <a:latin typeface="Nobile" pitchFamily="34" charset="0"/>
                <a:ea typeface="Nobile" pitchFamily="34" charset="-122"/>
                <a:cs typeface="Nobile" pitchFamily="34" charset="-120"/>
              </a:rPr>
              <a:t>612203078 - Tejas Joshi</a:t>
            </a:r>
            <a:endParaRPr lang="en-US" sz="1750" dirty="0"/>
          </a:p>
        </p:txBody>
      </p:sp>
      <p:sp>
        <p:nvSpPr>
          <p:cNvPr id="5" name="Text 3"/>
          <p:cNvSpPr/>
          <p:nvPr/>
        </p:nvSpPr>
        <p:spPr>
          <a:xfrm>
            <a:off x="793790" y="4823579"/>
            <a:ext cx="13042821" cy="362903"/>
          </a:xfrm>
          <a:prstGeom prst="rect">
            <a:avLst/>
          </a:prstGeom>
          <a:noFill/>
          <a:ln/>
        </p:spPr>
        <p:txBody>
          <a:bodyPr wrap="none" lIns="0" tIns="0" rIns="0" bIns="0" rtlCol="0" anchor="t"/>
          <a:lstStyle/>
          <a:p>
            <a:pPr algn="l" indent="0" marL="0">
              <a:lnSpc>
                <a:spcPts val="2850"/>
              </a:lnSpc>
              <a:buNone/>
            </a:pPr>
            <a:r>
              <a:rPr lang="en-US" sz="1750" dirty="0">
                <a:solidFill>
                  <a:srgbClr val="404155"/>
                </a:solidFill>
                <a:latin typeface="Nobile" pitchFamily="34" charset="0"/>
                <a:ea typeface="Nobile" pitchFamily="34" charset="-122"/>
                <a:cs typeface="Nobile" pitchFamily="34" charset="-120"/>
              </a:rPr>
              <a:t>612203091 - Kaustubh Kharat</a:t>
            </a:r>
            <a:endParaRPr lang="en-US" sz="1750" dirty="0"/>
          </a:p>
        </p:txBody>
      </p:sp>
      <p:sp>
        <p:nvSpPr>
          <p:cNvPr id="6" name="Text 4"/>
          <p:cNvSpPr/>
          <p:nvPr/>
        </p:nvSpPr>
        <p:spPr>
          <a:xfrm>
            <a:off x="793790" y="5441633"/>
            <a:ext cx="13042821" cy="362903"/>
          </a:xfrm>
          <a:prstGeom prst="rect">
            <a:avLst/>
          </a:prstGeom>
          <a:noFill/>
          <a:ln/>
        </p:spPr>
        <p:txBody>
          <a:bodyPr wrap="none" lIns="0" tIns="0" rIns="0" bIns="0" rtlCol="0" anchor="t"/>
          <a:lstStyle/>
          <a:p>
            <a:pPr algn="l" indent="0" marL="0">
              <a:lnSpc>
                <a:spcPts val="2850"/>
              </a:lnSpc>
              <a:buNone/>
            </a:pPr>
            <a:r>
              <a:rPr lang="en-US" sz="1750" dirty="0">
                <a:solidFill>
                  <a:srgbClr val="404155"/>
                </a:solidFill>
                <a:latin typeface="Nobile" pitchFamily="34" charset="0"/>
                <a:ea typeface="Nobile" pitchFamily="34" charset="-122"/>
                <a:cs typeface="Nobile" pitchFamily="34" charset="-120"/>
              </a:rPr>
              <a:t>612203097 - Tejas Kolhe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3170634"/>
            <a:ext cx="5670590" cy="708779"/>
          </a:xfrm>
          <a:prstGeom prst="rect">
            <a:avLst/>
          </a:prstGeom>
          <a:noFill/>
          <a:ln/>
        </p:spPr>
        <p:txBody>
          <a:bodyPr wrap="none" lIns="0" tIns="0" rIns="0" bIns="0" rtlCol="0" anchor="t"/>
          <a:lstStyle/>
          <a:p>
            <a:pPr algn="l" indent="0" marL="0">
              <a:lnSpc>
                <a:spcPts val="5550"/>
              </a:lnSpc>
              <a:buNone/>
            </a:pPr>
            <a:r>
              <a:rPr lang="en-US" sz="4450" dirty="0">
                <a:solidFill>
                  <a:srgbClr val="1B1B27"/>
                </a:solidFill>
                <a:latin typeface="Corben" pitchFamily="34" charset="0"/>
                <a:ea typeface="Corben" pitchFamily="34" charset="-122"/>
                <a:cs typeface="Corben" pitchFamily="34" charset="-120"/>
              </a:rPr>
              <a:t>Problem Statement</a:t>
            </a:r>
            <a:endParaRPr lang="en-US" sz="4450" dirty="0"/>
          </a:p>
        </p:txBody>
      </p:sp>
      <p:sp>
        <p:nvSpPr>
          <p:cNvPr id="3" name="Text 1"/>
          <p:cNvSpPr/>
          <p:nvPr/>
        </p:nvSpPr>
        <p:spPr>
          <a:xfrm>
            <a:off x="793790" y="4333042"/>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404155"/>
                </a:solidFill>
                <a:latin typeface="Nobile" pitchFamily="34" charset="0"/>
                <a:ea typeface="Nobile" pitchFamily="34" charset="-122"/>
                <a:cs typeface="Nobile" pitchFamily="34" charset="-120"/>
              </a:rPr>
              <a:t>Design and implement an efficient Least Recently Used (LRU) cache that supports dynamic resizing and kth-most-recent element lookup using an augmented Treap data structure.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898457"/>
            <a:ext cx="5670590" cy="708779"/>
          </a:xfrm>
          <a:prstGeom prst="rect">
            <a:avLst/>
          </a:prstGeom>
          <a:noFill/>
          <a:ln/>
        </p:spPr>
        <p:txBody>
          <a:bodyPr wrap="none" lIns="0" tIns="0" rIns="0" bIns="0" rtlCol="0" anchor="t"/>
          <a:lstStyle/>
          <a:p>
            <a:pPr algn="l" indent="0" marL="0">
              <a:lnSpc>
                <a:spcPts val="5550"/>
              </a:lnSpc>
              <a:buNone/>
            </a:pPr>
            <a:r>
              <a:rPr lang="en-US" sz="4450" dirty="0">
                <a:solidFill>
                  <a:srgbClr val="1B1B27"/>
                </a:solidFill>
                <a:latin typeface="Corben" pitchFamily="34" charset="0"/>
                <a:ea typeface="Corben" pitchFamily="34" charset="-122"/>
                <a:cs typeface="Corben" pitchFamily="34" charset="-120"/>
              </a:rPr>
              <a:t>Objectives</a:t>
            </a:r>
            <a:endParaRPr lang="en-US" sz="4450" dirty="0"/>
          </a:p>
        </p:txBody>
      </p:sp>
      <p:sp>
        <p:nvSpPr>
          <p:cNvPr id="3" name="Text 1"/>
          <p:cNvSpPr/>
          <p:nvPr/>
        </p:nvSpPr>
        <p:spPr>
          <a:xfrm>
            <a:off x="793790" y="4060865"/>
            <a:ext cx="13042821" cy="38576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404155"/>
                </a:solidFill>
                <a:latin typeface="Nobile" pitchFamily="34" charset="0"/>
                <a:ea typeface="Nobile" pitchFamily="34" charset="-122"/>
                <a:cs typeface="Nobile" pitchFamily="34" charset="-120"/>
              </a:rPr>
              <a:t>To implement an LRU cache that supports </a:t>
            </a:r>
            <a:pPr algn="l" indent="0" marL="0">
              <a:lnSpc>
                <a:spcPts val="2850"/>
              </a:lnSpc>
              <a:buNone/>
            </a:pPr>
            <a:r>
              <a:rPr lang="en-US" sz="1750" dirty="0">
                <a:solidFill>
                  <a:srgbClr val="404155"/>
                </a:solidFill>
                <a:highlight>
                  <a:srgbClr val="D2D9F9"/>
                </a:highlight>
                <a:latin typeface="Consolas" pitchFamily="34" charset="0"/>
                <a:ea typeface="Consolas" pitchFamily="34" charset="-122"/>
                <a:cs typeface="Consolas" pitchFamily="34" charset="-120"/>
              </a:rPr>
              <a:t>get</a:t>
            </a:r>
            <a:pPr algn="l" indent="0" marL="0">
              <a:lnSpc>
                <a:spcPts val="2850"/>
              </a:lnSpc>
              <a:buNone/>
            </a:pPr>
            <a:r>
              <a:rPr lang="en-US" sz="1750" dirty="0">
                <a:solidFill>
                  <a:srgbClr val="404155"/>
                </a:solidFill>
                <a:latin typeface="Nobile" pitchFamily="34" charset="0"/>
                <a:ea typeface="Nobile" pitchFamily="34" charset="-122"/>
                <a:cs typeface="Nobile" pitchFamily="34" charset="-120"/>
              </a:rPr>
              <a:t> and </a:t>
            </a:r>
            <a:pPr algn="l" indent="0" marL="0">
              <a:lnSpc>
                <a:spcPts val="2850"/>
              </a:lnSpc>
              <a:buNone/>
            </a:pPr>
            <a:r>
              <a:rPr lang="en-US" sz="1750" dirty="0">
                <a:solidFill>
                  <a:srgbClr val="404155"/>
                </a:solidFill>
                <a:highlight>
                  <a:srgbClr val="D2D9F9"/>
                </a:highlight>
                <a:latin typeface="Consolas" pitchFamily="34" charset="0"/>
                <a:ea typeface="Consolas" pitchFamily="34" charset="-122"/>
                <a:cs typeface="Consolas" pitchFamily="34" charset="-120"/>
              </a:rPr>
              <a:t>put</a:t>
            </a:r>
            <a:pPr algn="l" indent="0" marL="0">
              <a:lnSpc>
                <a:spcPts val="2850"/>
              </a:lnSpc>
              <a:buNone/>
            </a:pPr>
            <a:r>
              <a:rPr lang="en-US" sz="1750" dirty="0">
                <a:solidFill>
                  <a:srgbClr val="404155"/>
                </a:solidFill>
                <a:latin typeface="Nobile" pitchFamily="34" charset="0"/>
                <a:ea typeface="Nobile" pitchFamily="34" charset="-122"/>
                <a:cs typeface="Nobile" pitchFamily="34" charset="-120"/>
              </a:rPr>
              <a:t> operations with optimal time complexity.</a:t>
            </a:r>
            <a:endParaRPr lang="en-US" sz="1750" dirty="0"/>
          </a:p>
        </p:txBody>
      </p:sp>
      <p:sp>
        <p:nvSpPr>
          <p:cNvPr id="4" name="Text 2"/>
          <p:cNvSpPr/>
          <p:nvPr/>
        </p:nvSpPr>
        <p:spPr>
          <a:xfrm>
            <a:off x="793790" y="4525923"/>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404155"/>
                </a:solidFill>
                <a:latin typeface="Nobile" pitchFamily="34" charset="0"/>
                <a:ea typeface="Nobile" pitchFamily="34" charset="-122"/>
                <a:cs typeface="Nobile" pitchFamily="34" charset="-120"/>
              </a:rPr>
              <a:t>To integrate a balanced Treap for maintaining access order and enabling quick kth-recently-used key retrieval.</a:t>
            </a:r>
            <a:endParaRPr lang="en-US" sz="1750" dirty="0"/>
          </a:p>
        </p:txBody>
      </p:sp>
      <p:sp>
        <p:nvSpPr>
          <p:cNvPr id="5" name="Text 3"/>
          <p:cNvSpPr/>
          <p:nvPr/>
        </p:nvSpPr>
        <p:spPr>
          <a:xfrm>
            <a:off x="793790" y="4968121"/>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404155"/>
                </a:solidFill>
                <a:latin typeface="Nobile" pitchFamily="34" charset="0"/>
                <a:ea typeface="Nobile" pitchFamily="34" charset="-122"/>
                <a:cs typeface="Nobile" pitchFamily="34" charset="-120"/>
              </a:rPr>
              <a:t>To provide additional cache operations like dynamic resizing, full cache clearing, and sequential access tracking.</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32115" y="740688"/>
            <a:ext cx="5490210" cy="653772"/>
          </a:xfrm>
          <a:prstGeom prst="rect">
            <a:avLst/>
          </a:prstGeom>
          <a:noFill/>
          <a:ln/>
        </p:spPr>
        <p:txBody>
          <a:bodyPr wrap="none" lIns="0" tIns="0" rIns="0" bIns="0" rtlCol="0" anchor="t"/>
          <a:lstStyle/>
          <a:p>
            <a:pPr algn="l" indent="0" marL="0">
              <a:lnSpc>
                <a:spcPts val="5100"/>
              </a:lnSpc>
              <a:buNone/>
            </a:pPr>
            <a:r>
              <a:rPr lang="en-US" sz="4100" dirty="0">
                <a:solidFill>
                  <a:srgbClr val="1B1B27"/>
                </a:solidFill>
                <a:latin typeface="Corben" pitchFamily="34" charset="0"/>
                <a:ea typeface="Corben" pitchFamily="34" charset="-122"/>
                <a:cs typeface="Corben" pitchFamily="34" charset="-120"/>
              </a:rPr>
              <a:t>Data Structures: Treap</a:t>
            </a:r>
            <a:endParaRPr lang="en-US" sz="4100" dirty="0"/>
          </a:p>
        </p:txBody>
      </p:sp>
      <p:sp>
        <p:nvSpPr>
          <p:cNvPr id="3" name="Text 1"/>
          <p:cNvSpPr/>
          <p:nvPr/>
        </p:nvSpPr>
        <p:spPr>
          <a:xfrm>
            <a:off x="732115" y="1896428"/>
            <a:ext cx="6327934" cy="418267"/>
          </a:xfrm>
          <a:prstGeom prst="rect">
            <a:avLst/>
          </a:prstGeom>
          <a:noFill/>
          <a:ln/>
        </p:spPr>
        <p:txBody>
          <a:bodyPr wrap="none" lIns="0" tIns="0" rIns="0" bIns="0" rtlCol="0" anchor="t"/>
          <a:lstStyle/>
          <a:p>
            <a:pPr algn="l" indent="0" marL="0">
              <a:lnSpc>
                <a:spcPts val="3250"/>
              </a:lnSpc>
              <a:buNone/>
            </a:pPr>
            <a:r>
              <a:rPr lang="en-US" sz="2050" b="1" dirty="0">
                <a:solidFill>
                  <a:srgbClr val="404155"/>
                </a:solidFill>
                <a:latin typeface="Nobile" pitchFamily="34" charset="0"/>
                <a:ea typeface="Nobile" pitchFamily="34" charset="-122"/>
                <a:cs typeface="Nobile" pitchFamily="34" charset="-120"/>
              </a:rPr>
              <a:t>Treap: Tree + Heap</a:t>
            </a:r>
            <a:endParaRPr lang="en-US" sz="2050" dirty="0"/>
          </a:p>
        </p:txBody>
      </p:sp>
      <p:sp>
        <p:nvSpPr>
          <p:cNvPr id="4" name="Text 2"/>
          <p:cNvSpPr/>
          <p:nvPr/>
        </p:nvSpPr>
        <p:spPr>
          <a:xfrm>
            <a:off x="732115" y="2502932"/>
            <a:ext cx="6327934" cy="334685"/>
          </a:xfrm>
          <a:prstGeom prst="rect">
            <a:avLst/>
          </a:prstGeom>
          <a:noFill/>
          <a:ln/>
        </p:spPr>
        <p:txBody>
          <a:bodyPr wrap="none" lIns="0" tIns="0" rIns="0" bIns="0" rtlCol="0" anchor="t"/>
          <a:lstStyle/>
          <a:p>
            <a:pPr algn="l" indent="0" marL="0">
              <a:lnSpc>
                <a:spcPts val="2600"/>
              </a:lnSpc>
              <a:buNone/>
            </a:pPr>
            <a:r>
              <a:rPr lang="en-US" sz="1600" dirty="0">
                <a:solidFill>
                  <a:srgbClr val="404155"/>
                </a:solidFill>
                <a:latin typeface="Nobile" pitchFamily="34" charset="0"/>
                <a:ea typeface="Nobile" pitchFamily="34" charset="-122"/>
                <a:cs typeface="Nobile" pitchFamily="34" charset="-120"/>
              </a:rPr>
              <a:t>A </a:t>
            </a:r>
            <a:pPr algn="l" indent="0" marL="0">
              <a:lnSpc>
                <a:spcPts val="2600"/>
              </a:lnSpc>
              <a:buNone/>
            </a:pPr>
            <a:r>
              <a:rPr lang="en-US" sz="1600" b="1" dirty="0">
                <a:solidFill>
                  <a:srgbClr val="404155"/>
                </a:solidFill>
                <a:latin typeface="Nobile" pitchFamily="34" charset="0"/>
                <a:ea typeface="Nobile" pitchFamily="34" charset="-122"/>
                <a:cs typeface="Nobile" pitchFamily="34" charset="-120"/>
              </a:rPr>
              <a:t>Treap</a:t>
            </a:r>
            <a:pPr algn="l" indent="0" marL="0">
              <a:lnSpc>
                <a:spcPts val="2600"/>
              </a:lnSpc>
              <a:buNone/>
            </a:pPr>
            <a:r>
              <a:rPr lang="en-US" sz="1600" dirty="0">
                <a:solidFill>
                  <a:srgbClr val="404155"/>
                </a:solidFill>
                <a:latin typeface="Nobile" pitchFamily="34" charset="0"/>
                <a:ea typeface="Nobile" pitchFamily="34" charset="-122"/>
                <a:cs typeface="Nobile" pitchFamily="34" charset="-120"/>
              </a:rPr>
              <a:t> combines a </a:t>
            </a:r>
            <a:pPr algn="l" indent="0" marL="0">
              <a:lnSpc>
                <a:spcPts val="2600"/>
              </a:lnSpc>
              <a:buNone/>
            </a:pPr>
            <a:r>
              <a:rPr lang="en-US" sz="1600" b="1" dirty="0">
                <a:solidFill>
                  <a:srgbClr val="404155"/>
                </a:solidFill>
                <a:latin typeface="Nobile" pitchFamily="34" charset="0"/>
                <a:ea typeface="Nobile" pitchFamily="34" charset="-122"/>
                <a:cs typeface="Nobile" pitchFamily="34" charset="-120"/>
              </a:rPr>
              <a:t>Binary Search Tree</a:t>
            </a:r>
            <a:pPr algn="l" indent="0" marL="0">
              <a:lnSpc>
                <a:spcPts val="2600"/>
              </a:lnSpc>
              <a:buNone/>
            </a:pPr>
            <a:r>
              <a:rPr lang="en-US" sz="1600" dirty="0">
                <a:solidFill>
                  <a:srgbClr val="404155"/>
                </a:solidFill>
                <a:latin typeface="Nobile" pitchFamily="34" charset="0"/>
                <a:ea typeface="Nobile" pitchFamily="34" charset="-122"/>
                <a:cs typeface="Nobile" pitchFamily="34" charset="-120"/>
              </a:rPr>
              <a:t> (BST) and a </a:t>
            </a:r>
            <a:pPr algn="l" indent="0" marL="0">
              <a:lnSpc>
                <a:spcPts val="2600"/>
              </a:lnSpc>
              <a:buNone/>
            </a:pPr>
            <a:r>
              <a:rPr lang="en-US" sz="1600" b="1" dirty="0">
                <a:solidFill>
                  <a:srgbClr val="404155"/>
                </a:solidFill>
                <a:latin typeface="Nobile" pitchFamily="34" charset="0"/>
                <a:ea typeface="Nobile" pitchFamily="34" charset="-122"/>
                <a:cs typeface="Nobile" pitchFamily="34" charset="-120"/>
              </a:rPr>
              <a:t>Heap</a:t>
            </a:r>
            <a:pPr algn="l" indent="0" marL="0">
              <a:lnSpc>
                <a:spcPts val="2600"/>
              </a:lnSpc>
              <a:buNone/>
            </a:pPr>
            <a:r>
              <a:rPr lang="en-US" sz="1600" dirty="0">
                <a:solidFill>
                  <a:srgbClr val="404155"/>
                </a:solidFill>
                <a:latin typeface="Nobile" pitchFamily="34" charset="0"/>
                <a:ea typeface="Nobile" pitchFamily="34" charset="-122"/>
                <a:cs typeface="Nobile" pitchFamily="34" charset="-120"/>
              </a:rPr>
              <a:t>.</a:t>
            </a:r>
            <a:endParaRPr lang="en-US" sz="1600" dirty="0"/>
          </a:p>
        </p:txBody>
      </p:sp>
      <p:sp>
        <p:nvSpPr>
          <p:cNvPr id="5" name="Text 3"/>
          <p:cNvSpPr/>
          <p:nvPr/>
        </p:nvSpPr>
        <p:spPr>
          <a:xfrm>
            <a:off x="732115" y="3025854"/>
            <a:ext cx="6327934" cy="334685"/>
          </a:xfrm>
          <a:prstGeom prst="rect">
            <a:avLst/>
          </a:prstGeom>
          <a:noFill/>
          <a:ln/>
        </p:spPr>
        <p:txBody>
          <a:bodyPr wrap="none" lIns="0" tIns="0" rIns="0" bIns="0" rtlCol="0" anchor="t"/>
          <a:lstStyle/>
          <a:p>
            <a:pPr algn="l" indent="0" marL="0">
              <a:lnSpc>
                <a:spcPts val="2600"/>
              </a:lnSpc>
              <a:buNone/>
            </a:pPr>
            <a:r>
              <a:rPr lang="en-US" sz="1600" b="1" dirty="0">
                <a:solidFill>
                  <a:srgbClr val="404155"/>
                </a:solidFill>
                <a:latin typeface="Nobile" pitchFamily="34" charset="0"/>
                <a:ea typeface="Nobile" pitchFamily="34" charset="-122"/>
                <a:cs typeface="Nobile" pitchFamily="34" charset="-120"/>
              </a:rPr>
              <a:t>Node Fields</a:t>
            </a:r>
            <a:endParaRPr lang="en-US" sz="1600" dirty="0"/>
          </a:p>
        </p:txBody>
      </p:sp>
      <p:sp>
        <p:nvSpPr>
          <p:cNvPr id="6" name="Text 4"/>
          <p:cNvSpPr/>
          <p:nvPr/>
        </p:nvSpPr>
        <p:spPr>
          <a:xfrm>
            <a:off x="732115" y="3548777"/>
            <a:ext cx="6327934" cy="283012"/>
          </a:xfrm>
          <a:prstGeom prst="rect">
            <a:avLst/>
          </a:prstGeom>
          <a:noFill/>
          <a:ln/>
        </p:spPr>
        <p:txBody>
          <a:bodyPr wrap="none" lIns="0" tIns="0" rIns="0" bIns="0" rtlCol="0" anchor="t"/>
          <a:lstStyle/>
          <a:p>
            <a:pPr algn="l" marL="342900" indent="-342900">
              <a:lnSpc>
                <a:spcPts val="2600"/>
              </a:lnSpc>
              <a:buSzPct val="100000"/>
              <a:buChar char="•"/>
            </a:pPr>
            <a:r>
              <a:rPr lang="en-US" sz="1600" dirty="0">
                <a:solidFill>
                  <a:srgbClr val="404155"/>
                </a:solidFill>
                <a:highlight>
                  <a:srgbClr val="D2D9F9"/>
                </a:highlight>
                <a:latin typeface="Consolas" pitchFamily="34" charset="0"/>
                <a:ea typeface="Consolas" pitchFamily="34" charset="-122"/>
                <a:cs typeface="Consolas" pitchFamily="34" charset="-120"/>
              </a:rPr>
              <a:t>seqKey</a:t>
            </a:r>
            <a:pPr algn="l" indent="0" marL="0">
              <a:lnSpc>
                <a:spcPts val="2600"/>
              </a:lnSpc>
              <a:buNone/>
            </a:pPr>
            <a:r>
              <a:rPr lang="en-US" sz="1600" dirty="0">
                <a:solidFill>
                  <a:srgbClr val="404155"/>
                </a:solidFill>
                <a:latin typeface="Nobile" pitchFamily="34" charset="0"/>
                <a:ea typeface="Nobile" pitchFamily="34" charset="-122"/>
                <a:cs typeface="Nobile" pitchFamily="34" charset="-120"/>
              </a:rPr>
              <a:t>: For LRU logic (incremental access order)</a:t>
            </a:r>
            <a:endParaRPr lang="en-US" sz="1600" dirty="0"/>
          </a:p>
        </p:txBody>
      </p:sp>
      <p:sp>
        <p:nvSpPr>
          <p:cNvPr id="7" name="Text 5"/>
          <p:cNvSpPr/>
          <p:nvPr/>
        </p:nvSpPr>
        <p:spPr>
          <a:xfrm>
            <a:off x="732115" y="3904893"/>
            <a:ext cx="6327934" cy="357545"/>
          </a:xfrm>
          <a:prstGeom prst="rect">
            <a:avLst/>
          </a:prstGeom>
          <a:noFill/>
          <a:ln/>
        </p:spPr>
        <p:txBody>
          <a:bodyPr wrap="none" lIns="0" tIns="0" rIns="0" bIns="0" rtlCol="0" anchor="t"/>
          <a:lstStyle/>
          <a:p>
            <a:pPr algn="l" marL="342900" indent="-342900">
              <a:lnSpc>
                <a:spcPts val="2600"/>
              </a:lnSpc>
              <a:buSzPct val="100000"/>
              <a:buChar char="•"/>
            </a:pPr>
            <a:r>
              <a:rPr lang="en-US" sz="1600" dirty="0">
                <a:solidFill>
                  <a:srgbClr val="404155"/>
                </a:solidFill>
                <a:highlight>
                  <a:srgbClr val="D2D9F9"/>
                </a:highlight>
                <a:latin typeface="Consolas" pitchFamily="34" charset="0"/>
                <a:ea typeface="Consolas" pitchFamily="34" charset="-122"/>
                <a:cs typeface="Consolas" pitchFamily="34" charset="-120"/>
              </a:rPr>
              <a:t>cacheKey</a:t>
            </a:r>
            <a:pPr algn="l" indent="0" marL="0">
              <a:lnSpc>
                <a:spcPts val="2600"/>
              </a:lnSpc>
              <a:buNone/>
            </a:pPr>
            <a:r>
              <a:rPr lang="en-US" sz="1600" dirty="0">
                <a:solidFill>
                  <a:srgbClr val="404155"/>
                </a:solidFill>
                <a:latin typeface="Nobile" pitchFamily="34" charset="0"/>
                <a:ea typeface="Nobile" pitchFamily="34" charset="-122"/>
                <a:cs typeface="Nobile" pitchFamily="34" charset="-120"/>
              </a:rPr>
              <a:t>: The actual cache identifier</a:t>
            </a:r>
            <a:endParaRPr lang="en-US" sz="1600" dirty="0"/>
          </a:p>
        </p:txBody>
      </p:sp>
      <p:sp>
        <p:nvSpPr>
          <p:cNvPr id="8" name="Text 6"/>
          <p:cNvSpPr/>
          <p:nvPr/>
        </p:nvSpPr>
        <p:spPr>
          <a:xfrm>
            <a:off x="732115" y="4335542"/>
            <a:ext cx="6327934" cy="357545"/>
          </a:xfrm>
          <a:prstGeom prst="rect">
            <a:avLst/>
          </a:prstGeom>
          <a:noFill/>
          <a:ln/>
        </p:spPr>
        <p:txBody>
          <a:bodyPr wrap="none" lIns="0" tIns="0" rIns="0" bIns="0" rtlCol="0" anchor="t"/>
          <a:lstStyle/>
          <a:p>
            <a:pPr algn="l" marL="342900" indent="-342900">
              <a:lnSpc>
                <a:spcPts val="2600"/>
              </a:lnSpc>
              <a:buSzPct val="100000"/>
              <a:buChar char="•"/>
            </a:pPr>
            <a:r>
              <a:rPr lang="en-US" sz="1600" dirty="0">
                <a:solidFill>
                  <a:srgbClr val="404155"/>
                </a:solidFill>
                <a:highlight>
                  <a:srgbClr val="D2D9F9"/>
                </a:highlight>
                <a:latin typeface="Consolas" pitchFamily="34" charset="0"/>
                <a:ea typeface="Consolas" pitchFamily="34" charset="-122"/>
                <a:cs typeface="Consolas" pitchFamily="34" charset="-120"/>
              </a:rPr>
              <a:t>priority</a:t>
            </a:r>
            <a:pPr algn="l" indent="0" marL="0">
              <a:lnSpc>
                <a:spcPts val="2600"/>
              </a:lnSpc>
              <a:buNone/>
            </a:pPr>
            <a:r>
              <a:rPr lang="en-US" sz="1600" dirty="0">
                <a:solidFill>
                  <a:srgbClr val="404155"/>
                </a:solidFill>
                <a:latin typeface="Nobile" pitchFamily="34" charset="0"/>
                <a:ea typeface="Nobile" pitchFamily="34" charset="-122"/>
                <a:cs typeface="Nobile" pitchFamily="34" charset="-120"/>
              </a:rPr>
              <a:t>: Random value to maintain heap balance</a:t>
            </a:r>
            <a:endParaRPr lang="en-US" sz="1600" dirty="0"/>
          </a:p>
        </p:txBody>
      </p:sp>
      <p:sp>
        <p:nvSpPr>
          <p:cNvPr id="9" name="Text 7"/>
          <p:cNvSpPr/>
          <p:nvPr/>
        </p:nvSpPr>
        <p:spPr>
          <a:xfrm>
            <a:off x="732115" y="4766191"/>
            <a:ext cx="6327934" cy="357545"/>
          </a:xfrm>
          <a:prstGeom prst="rect">
            <a:avLst/>
          </a:prstGeom>
          <a:noFill/>
          <a:ln/>
        </p:spPr>
        <p:txBody>
          <a:bodyPr wrap="none" lIns="0" tIns="0" rIns="0" bIns="0" rtlCol="0" anchor="t"/>
          <a:lstStyle/>
          <a:p>
            <a:pPr algn="l" marL="342900" indent="-342900">
              <a:lnSpc>
                <a:spcPts val="2600"/>
              </a:lnSpc>
              <a:buSzPct val="100000"/>
              <a:buChar char="•"/>
            </a:pPr>
            <a:r>
              <a:rPr lang="en-US" sz="1600" dirty="0">
                <a:solidFill>
                  <a:srgbClr val="404155"/>
                </a:solidFill>
                <a:highlight>
                  <a:srgbClr val="D2D9F9"/>
                </a:highlight>
                <a:latin typeface="Consolas" pitchFamily="34" charset="0"/>
                <a:ea typeface="Consolas" pitchFamily="34" charset="-122"/>
                <a:cs typeface="Consolas" pitchFamily="34" charset="-120"/>
              </a:rPr>
              <a:t>size</a:t>
            </a:r>
            <a:pPr algn="l" indent="0" marL="0">
              <a:lnSpc>
                <a:spcPts val="2600"/>
              </a:lnSpc>
              <a:buNone/>
            </a:pPr>
            <a:r>
              <a:rPr lang="en-US" sz="1600" dirty="0">
                <a:solidFill>
                  <a:srgbClr val="404155"/>
                </a:solidFill>
                <a:latin typeface="Nobile" pitchFamily="34" charset="0"/>
                <a:ea typeface="Nobile" pitchFamily="34" charset="-122"/>
                <a:cs typeface="Nobile" pitchFamily="34" charset="-120"/>
              </a:rPr>
              <a:t>: Subtree size</a:t>
            </a:r>
            <a:endParaRPr lang="en-US" sz="1600" dirty="0"/>
          </a:p>
        </p:txBody>
      </p:sp>
      <p:sp>
        <p:nvSpPr>
          <p:cNvPr id="10" name="Text 8"/>
          <p:cNvSpPr/>
          <p:nvPr/>
        </p:nvSpPr>
        <p:spPr>
          <a:xfrm>
            <a:off x="732115" y="5196840"/>
            <a:ext cx="6327934" cy="357545"/>
          </a:xfrm>
          <a:prstGeom prst="rect">
            <a:avLst/>
          </a:prstGeom>
          <a:noFill/>
          <a:ln/>
        </p:spPr>
        <p:txBody>
          <a:bodyPr wrap="none" lIns="0" tIns="0" rIns="0" bIns="0" rtlCol="0" anchor="t"/>
          <a:lstStyle/>
          <a:p>
            <a:pPr algn="l" marL="342900" indent="-342900">
              <a:lnSpc>
                <a:spcPts val="2600"/>
              </a:lnSpc>
              <a:buSzPct val="100000"/>
              <a:buChar char="•"/>
            </a:pPr>
            <a:r>
              <a:rPr lang="en-US" sz="1600" dirty="0">
                <a:solidFill>
                  <a:srgbClr val="404155"/>
                </a:solidFill>
                <a:highlight>
                  <a:srgbClr val="D2D9F9"/>
                </a:highlight>
                <a:latin typeface="Consolas" pitchFamily="34" charset="0"/>
                <a:ea typeface="Consolas" pitchFamily="34" charset="-122"/>
                <a:cs typeface="Consolas" pitchFamily="34" charset="-120"/>
              </a:rPr>
              <a:t>left</a:t>
            </a:r>
            <a:pPr algn="l" indent="0" marL="0">
              <a:lnSpc>
                <a:spcPts val="2600"/>
              </a:lnSpc>
              <a:buNone/>
            </a:pPr>
            <a:r>
              <a:rPr lang="en-US" sz="1600" dirty="0">
                <a:solidFill>
                  <a:srgbClr val="404155"/>
                </a:solidFill>
                <a:latin typeface="Nobile" pitchFamily="34" charset="0"/>
                <a:ea typeface="Nobile" pitchFamily="34" charset="-122"/>
                <a:cs typeface="Nobile" pitchFamily="34" charset="-120"/>
              </a:rPr>
              <a:t>, </a:t>
            </a:r>
            <a:pPr algn="l" indent="0" marL="0">
              <a:lnSpc>
                <a:spcPts val="2600"/>
              </a:lnSpc>
              <a:buNone/>
            </a:pPr>
            <a:r>
              <a:rPr lang="en-US" sz="1600" dirty="0">
                <a:solidFill>
                  <a:srgbClr val="404155"/>
                </a:solidFill>
                <a:highlight>
                  <a:srgbClr val="D2D9F9"/>
                </a:highlight>
                <a:latin typeface="Consolas" pitchFamily="34" charset="0"/>
                <a:ea typeface="Consolas" pitchFamily="34" charset="-122"/>
                <a:cs typeface="Consolas" pitchFamily="34" charset="-120"/>
              </a:rPr>
              <a:t>right</a:t>
            </a:r>
            <a:pPr algn="l" indent="0" marL="0">
              <a:lnSpc>
                <a:spcPts val="2600"/>
              </a:lnSpc>
              <a:buNone/>
            </a:pPr>
            <a:r>
              <a:rPr lang="en-US" sz="1600" dirty="0">
                <a:solidFill>
                  <a:srgbClr val="404155"/>
                </a:solidFill>
                <a:latin typeface="Nobile" pitchFamily="34" charset="0"/>
                <a:ea typeface="Nobile" pitchFamily="34" charset="-122"/>
                <a:cs typeface="Nobile" pitchFamily="34" charset="-120"/>
              </a:rPr>
              <a:t>: Child pointers</a:t>
            </a:r>
            <a:endParaRPr lang="en-US" sz="1600" dirty="0"/>
          </a:p>
        </p:txBody>
      </p:sp>
      <p:sp>
        <p:nvSpPr>
          <p:cNvPr id="11" name="Text 9"/>
          <p:cNvSpPr/>
          <p:nvPr/>
        </p:nvSpPr>
        <p:spPr>
          <a:xfrm>
            <a:off x="732115" y="5742623"/>
            <a:ext cx="6327934" cy="334685"/>
          </a:xfrm>
          <a:prstGeom prst="rect">
            <a:avLst/>
          </a:prstGeom>
          <a:noFill/>
          <a:ln/>
        </p:spPr>
        <p:txBody>
          <a:bodyPr wrap="none" lIns="0" tIns="0" rIns="0" bIns="0" rtlCol="0" anchor="t"/>
          <a:lstStyle/>
          <a:p>
            <a:pPr algn="l" indent="0" marL="0">
              <a:lnSpc>
                <a:spcPts val="2600"/>
              </a:lnSpc>
              <a:buNone/>
            </a:pPr>
            <a:r>
              <a:rPr lang="en-US" sz="1600" b="1" dirty="0">
                <a:solidFill>
                  <a:srgbClr val="404155"/>
                </a:solidFill>
                <a:latin typeface="Nobile" pitchFamily="34" charset="0"/>
                <a:ea typeface="Nobile" pitchFamily="34" charset="-122"/>
                <a:cs typeface="Nobile" pitchFamily="34" charset="-120"/>
              </a:rPr>
              <a:t>Core Operations</a:t>
            </a:r>
            <a:endParaRPr lang="en-US" sz="1600" dirty="0"/>
          </a:p>
        </p:txBody>
      </p:sp>
      <p:sp>
        <p:nvSpPr>
          <p:cNvPr id="12" name="Text 10"/>
          <p:cNvSpPr/>
          <p:nvPr/>
        </p:nvSpPr>
        <p:spPr>
          <a:xfrm>
            <a:off x="732115" y="6265545"/>
            <a:ext cx="6327934" cy="334685"/>
          </a:xfrm>
          <a:prstGeom prst="rect">
            <a:avLst/>
          </a:prstGeom>
          <a:noFill/>
          <a:ln/>
        </p:spPr>
        <p:txBody>
          <a:bodyPr wrap="none" lIns="0" tIns="0" rIns="0" bIns="0" rtlCol="0" anchor="t"/>
          <a:lstStyle/>
          <a:p>
            <a:pPr algn="l" marL="342900" indent="-342900">
              <a:lnSpc>
                <a:spcPts val="2600"/>
              </a:lnSpc>
              <a:buSzPct val="100000"/>
              <a:buChar char="•"/>
            </a:pPr>
            <a:r>
              <a:rPr lang="en-US" sz="1600" b="1" dirty="0">
                <a:solidFill>
                  <a:srgbClr val="404155"/>
                </a:solidFill>
                <a:latin typeface="Nobile" pitchFamily="34" charset="0"/>
                <a:ea typeface="Nobile" pitchFamily="34" charset="-122"/>
                <a:cs typeface="Nobile" pitchFamily="34" charset="-120"/>
              </a:rPr>
              <a:t>Rotation</a:t>
            </a:r>
            <a:pPr algn="l" indent="0" marL="0">
              <a:lnSpc>
                <a:spcPts val="2600"/>
              </a:lnSpc>
              <a:buNone/>
            </a:pPr>
            <a:r>
              <a:rPr lang="en-US" sz="1600" dirty="0">
                <a:solidFill>
                  <a:srgbClr val="404155"/>
                </a:solidFill>
                <a:latin typeface="Nobile" pitchFamily="34" charset="0"/>
                <a:ea typeface="Nobile" pitchFamily="34" charset="-122"/>
                <a:cs typeface="Nobile" pitchFamily="34" charset="-120"/>
              </a:rPr>
              <a:t>: Maintains heap order</a:t>
            </a:r>
            <a:endParaRPr lang="en-US" sz="1600" dirty="0"/>
          </a:p>
        </p:txBody>
      </p:sp>
      <p:sp>
        <p:nvSpPr>
          <p:cNvPr id="13" name="Text 11"/>
          <p:cNvSpPr/>
          <p:nvPr/>
        </p:nvSpPr>
        <p:spPr>
          <a:xfrm>
            <a:off x="732115" y="6673334"/>
            <a:ext cx="6327934" cy="334685"/>
          </a:xfrm>
          <a:prstGeom prst="rect">
            <a:avLst/>
          </a:prstGeom>
          <a:noFill/>
          <a:ln/>
        </p:spPr>
        <p:txBody>
          <a:bodyPr wrap="none" lIns="0" tIns="0" rIns="0" bIns="0" rtlCol="0" anchor="t"/>
          <a:lstStyle/>
          <a:p>
            <a:pPr algn="l" marL="342900" indent="-342900">
              <a:lnSpc>
                <a:spcPts val="2600"/>
              </a:lnSpc>
              <a:buSzPct val="100000"/>
              <a:buChar char="•"/>
            </a:pPr>
            <a:r>
              <a:rPr lang="en-US" sz="1600" b="1" dirty="0">
                <a:solidFill>
                  <a:srgbClr val="404155"/>
                </a:solidFill>
                <a:latin typeface="Nobile" pitchFamily="34" charset="0"/>
                <a:ea typeface="Nobile" pitchFamily="34" charset="-122"/>
                <a:cs typeface="Nobile" pitchFamily="34" charset="-120"/>
              </a:rPr>
              <a:t>Split</a:t>
            </a:r>
            <a:pPr algn="l" indent="0" marL="0">
              <a:lnSpc>
                <a:spcPts val="2600"/>
              </a:lnSpc>
              <a:buNone/>
            </a:pPr>
            <a:r>
              <a:rPr lang="en-US" sz="1600" dirty="0">
                <a:solidFill>
                  <a:srgbClr val="404155"/>
                </a:solidFill>
                <a:latin typeface="Nobile" pitchFamily="34" charset="0"/>
                <a:ea typeface="Nobile" pitchFamily="34" charset="-122"/>
                <a:cs typeface="Nobile" pitchFamily="34" charset="-120"/>
              </a:rPr>
              <a:t>: Divides Treap by key</a:t>
            </a:r>
            <a:endParaRPr lang="en-US" sz="1600" dirty="0"/>
          </a:p>
        </p:txBody>
      </p:sp>
      <p:sp>
        <p:nvSpPr>
          <p:cNvPr id="14" name="Text 12"/>
          <p:cNvSpPr/>
          <p:nvPr/>
        </p:nvSpPr>
        <p:spPr>
          <a:xfrm>
            <a:off x="732115" y="7081123"/>
            <a:ext cx="6327934" cy="334685"/>
          </a:xfrm>
          <a:prstGeom prst="rect">
            <a:avLst/>
          </a:prstGeom>
          <a:noFill/>
          <a:ln/>
        </p:spPr>
        <p:txBody>
          <a:bodyPr wrap="none" lIns="0" tIns="0" rIns="0" bIns="0" rtlCol="0" anchor="t"/>
          <a:lstStyle/>
          <a:p>
            <a:pPr algn="l" marL="342900" indent="-342900">
              <a:lnSpc>
                <a:spcPts val="2600"/>
              </a:lnSpc>
              <a:buSzPct val="100000"/>
              <a:buChar char="•"/>
            </a:pPr>
            <a:r>
              <a:rPr lang="en-US" sz="1600" b="1" dirty="0">
                <a:solidFill>
                  <a:srgbClr val="404155"/>
                </a:solidFill>
                <a:latin typeface="Nobile" pitchFamily="34" charset="0"/>
                <a:ea typeface="Nobile" pitchFamily="34" charset="-122"/>
                <a:cs typeface="Nobile" pitchFamily="34" charset="-120"/>
              </a:rPr>
              <a:t>Merge</a:t>
            </a:r>
            <a:pPr algn="l" indent="0" marL="0">
              <a:lnSpc>
                <a:spcPts val="2600"/>
              </a:lnSpc>
              <a:buNone/>
            </a:pPr>
            <a:r>
              <a:rPr lang="en-US" sz="1600" dirty="0">
                <a:solidFill>
                  <a:srgbClr val="404155"/>
                </a:solidFill>
                <a:latin typeface="Nobile" pitchFamily="34" charset="0"/>
                <a:ea typeface="Nobile" pitchFamily="34" charset="-122"/>
                <a:cs typeface="Nobile" pitchFamily="34" charset="-120"/>
              </a:rPr>
              <a:t>: Combines two Treaps efficiently</a:t>
            </a:r>
            <a:endParaRPr lang="en-US" sz="1600" dirty="0"/>
          </a:p>
        </p:txBody>
      </p:sp>
      <p:pic>
        <p:nvPicPr>
          <p:cNvPr id="15" name="Image 0" descr="preencoded.png">    </p:cNvPr>
          <p:cNvPicPr>
            <a:picLocks noChangeAspect="1"/>
          </p:cNvPicPr>
          <p:nvPr/>
        </p:nvPicPr>
        <p:blipFill>
          <a:blip r:embed="rId1"/>
          <a:stretch>
            <a:fillRect/>
          </a:stretch>
        </p:blipFill>
        <p:spPr>
          <a:xfrm>
            <a:off x="7577971" y="1943457"/>
            <a:ext cx="6327934" cy="513099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727478"/>
            <a:ext cx="8976122" cy="708779"/>
          </a:xfrm>
          <a:prstGeom prst="rect">
            <a:avLst/>
          </a:prstGeom>
          <a:noFill/>
          <a:ln/>
        </p:spPr>
        <p:txBody>
          <a:bodyPr wrap="none" lIns="0" tIns="0" rIns="0" bIns="0" rtlCol="0" anchor="t"/>
          <a:lstStyle/>
          <a:p>
            <a:pPr algn="l" indent="0" marL="0">
              <a:lnSpc>
                <a:spcPts val="5550"/>
              </a:lnSpc>
              <a:buNone/>
            </a:pPr>
            <a:r>
              <a:rPr lang="en-US" sz="4450" dirty="0">
                <a:solidFill>
                  <a:srgbClr val="1B1B27"/>
                </a:solidFill>
                <a:latin typeface="Corben" pitchFamily="34" charset="0"/>
                <a:ea typeface="Corben" pitchFamily="34" charset="-122"/>
                <a:cs typeface="Corben" pitchFamily="34" charset="-120"/>
              </a:rPr>
              <a:t>Hashmap and Doubly Linked List</a:t>
            </a:r>
            <a:endParaRPr lang="en-US" sz="4450" dirty="0"/>
          </a:p>
        </p:txBody>
      </p:sp>
      <p:sp>
        <p:nvSpPr>
          <p:cNvPr id="3" name="Text 1"/>
          <p:cNvSpPr/>
          <p:nvPr/>
        </p:nvSpPr>
        <p:spPr>
          <a:xfrm>
            <a:off x="793790" y="2776418"/>
            <a:ext cx="13042821" cy="362903"/>
          </a:xfrm>
          <a:prstGeom prst="rect">
            <a:avLst/>
          </a:prstGeom>
          <a:noFill/>
          <a:ln/>
        </p:spPr>
        <p:txBody>
          <a:bodyPr wrap="none" lIns="0" tIns="0" rIns="0" bIns="0" rtlCol="0" anchor="t"/>
          <a:lstStyle/>
          <a:p>
            <a:pPr algn="l" indent="0" marL="0">
              <a:lnSpc>
                <a:spcPts val="2850"/>
              </a:lnSpc>
              <a:buNone/>
            </a:pPr>
            <a:endParaRPr lang="en-US" sz="1750" dirty="0"/>
          </a:p>
        </p:txBody>
      </p:sp>
      <p:sp>
        <p:nvSpPr>
          <p:cNvPr id="4" name="Text 2"/>
          <p:cNvSpPr/>
          <p:nvPr/>
        </p:nvSpPr>
        <p:spPr>
          <a:xfrm>
            <a:off x="793790" y="3394472"/>
            <a:ext cx="13042821" cy="1111568"/>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404155"/>
                </a:solidFill>
                <a:latin typeface="Nobile" pitchFamily="34" charset="0"/>
                <a:ea typeface="Nobile" pitchFamily="34" charset="-122"/>
                <a:cs typeface="Nobile" pitchFamily="34" charset="-120"/>
              </a:rPr>
              <a:t>HashMap</a:t>
            </a:r>
            <a:pPr algn="l" indent="0" marL="0">
              <a:lnSpc>
                <a:spcPts val="2850"/>
              </a:lnSpc>
              <a:buNone/>
            </a:pPr>
            <a:r>
              <a:rPr lang="en-US" sz="1750" dirty="0">
                <a:solidFill>
                  <a:srgbClr val="404155"/>
                </a:solidFill>
                <a:latin typeface="Nobile" pitchFamily="34" charset="0"/>
                <a:ea typeface="Nobile" pitchFamily="34" charset="-122"/>
                <a:cs typeface="Nobile" pitchFamily="34" charset="-120"/>
              </a:rPr>
              <a:t>
</a:t>
            </a:r>
            <a:pPr algn="l" indent="0" marL="0">
              <a:lnSpc>
                <a:spcPts val="2850"/>
              </a:lnSpc>
              <a:buNone/>
            </a:pPr>
            <a:r>
              <a:rPr lang="en-US" sz="1750" dirty="0">
                <a:solidFill>
                  <a:srgbClr val="404155"/>
                </a:solidFill>
                <a:latin typeface="Nobile" pitchFamily="34" charset="0"/>
                <a:ea typeface="Nobile" pitchFamily="34" charset="-122"/>
                <a:cs typeface="Nobile" pitchFamily="34" charset="-120"/>
              </a:rPr>
              <a:t>Uses </a:t>
            </a:r>
            <a:pPr algn="l" indent="0" marL="0">
              <a:lnSpc>
                <a:spcPts val="2850"/>
              </a:lnSpc>
              <a:buNone/>
            </a:pPr>
            <a:r>
              <a:rPr lang="en-US" sz="1750" dirty="0">
                <a:solidFill>
                  <a:srgbClr val="404155"/>
                </a:solidFill>
                <a:highlight>
                  <a:srgbClr val="D2D9F9"/>
                </a:highlight>
                <a:latin typeface="Consolas" pitchFamily="34" charset="0"/>
                <a:ea typeface="Consolas" pitchFamily="34" charset="-122"/>
                <a:cs typeface="Consolas" pitchFamily="34" charset="-120"/>
              </a:rPr>
              <a:t>unordered_map&lt;key, TreapNode*&gt;</a:t>
            </a:r>
            <a:pPr algn="l" indent="0" marL="0">
              <a:lnSpc>
                <a:spcPts val="2850"/>
              </a:lnSpc>
              <a:buNone/>
            </a:pPr>
            <a:r>
              <a:rPr lang="en-US" sz="1750" dirty="0">
                <a:solidFill>
                  <a:srgbClr val="404155"/>
                </a:solidFill>
                <a:latin typeface="Nobile" pitchFamily="34" charset="0"/>
                <a:ea typeface="Nobile" pitchFamily="34" charset="-122"/>
                <a:cs typeface="Nobile" pitchFamily="34" charset="-120"/>
              </a:rPr>
              <a:t> for </a:t>
            </a:r>
            <a:pPr algn="l" indent="0" marL="0">
              <a:lnSpc>
                <a:spcPts val="2850"/>
              </a:lnSpc>
              <a:buNone/>
            </a:pPr>
            <a:r>
              <a:rPr lang="en-US" sz="1750" b="1" dirty="0">
                <a:solidFill>
                  <a:srgbClr val="404155"/>
                </a:solidFill>
                <a:latin typeface="Nobile" pitchFamily="34" charset="0"/>
                <a:ea typeface="Nobile" pitchFamily="34" charset="-122"/>
                <a:cs typeface="Nobile" pitchFamily="34" charset="-120"/>
              </a:rPr>
              <a:t>O(1)</a:t>
            </a:r>
            <a:pPr algn="l" indent="0" marL="0">
              <a:lnSpc>
                <a:spcPts val="2850"/>
              </a:lnSpc>
              <a:buNone/>
            </a:pPr>
            <a:r>
              <a:rPr lang="en-US" sz="1750" dirty="0">
                <a:solidFill>
                  <a:srgbClr val="404155"/>
                </a:solidFill>
                <a:latin typeface="Nobile" pitchFamily="34" charset="0"/>
                <a:ea typeface="Nobile" pitchFamily="34" charset="-122"/>
                <a:cs typeface="Nobile" pitchFamily="34" charset="-120"/>
              </a:rPr>
              <a:t> average-time key lookups.</a:t>
            </a:r>
            <a:pPr algn="l" indent="0" marL="0">
              <a:lnSpc>
                <a:spcPts val="2850"/>
              </a:lnSpc>
              <a:buNone/>
            </a:pPr>
            <a:r>
              <a:rPr lang="en-US" sz="1750" dirty="0">
                <a:solidFill>
                  <a:srgbClr val="404155"/>
                </a:solidFill>
                <a:latin typeface="Nobile" pitchFamily="34" charset="0"/>
                <a:ea typeface="Nobile" pitchFamily="34" charset="-122"/>
                <a:cs typeface="Nobile" pitchFamily="34" charset="-120"/>
              </a:rPr>
              <a:t>
</a:t>
            </a:r>
            <a:pPr algn="l" indent="0" marL="0">
              <a:lnSpc>
                <a:spcPts val="2850"/>
              </a:lnSpc>
              <a:buNone/>
            </a:pPr>
            <a:r>
              <a:rPr lang="en-US" sz="1750" dirty="0">
                <a:solidFill>
                  <a:srgbClr val="404155"/>
                </a:solidFill>
                <a:latin typeface="Nobile" pitchFamily="34" charset="0"/>
                <a:ea typeface="Nobile" pitchFamily="34" charset="-122"/>
                <a:cs typeface="Nobile" pitchFamily="34" charset="-120"/>
              </a:rPr>
              <a:t>Quickly locates nodes in the Treap by their cache keys.</a:t>
            </a:r>
            <a:endParaRPr lang="en-US" sz="1750" dirty="0"/>
          </a:p>
        </p:txBody>
      </p:sp>
      <p:sp>
        <p:nvSpPr>
          <p:cNvPr id="5" name="Text 3"/>
          <p:cNvSpPr/>
          <p:nvPr/>
        </p:nvSpPr>
        <p:spPr>
          <a:xfrm>
            <a:off x="793790" y="4585335"/>
            <a:ext cx="13042821" cy="1088708"/>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404155"/>
                </a:solidFill>
                <a:latin typeface="Nobile" pitchFamily="34" charset="0"/>
                <a:ea typeface="Nobile" pitchFamily="34" charset="-122"/>
                <a:cs typeface="Nobile" pitchFamily="34" charset="-120"/>
              </a:rPr>
              <a:t>Doubly Linked List</a:t>
            </a:r>
            <a:pPr algn="l" indent="0" marL="0">
              <a:lnSpc>
                <a:spcPts val="2850"/>
              </a:lnSpc>
              <a:buNone/>
            </a:pPr>
            <a:r>
              <a:rPr lang="en-US" sz="1750" dirty="0">
                <a:solidFill>
                  <a:srgbClr val="404155"/>
                </a:solidFill>
                <a:latin typeface="Nobile" pitchFamily="34" charset="0"/>
                <a:ea typeface="Nobile" pitchFamily="34" charset="-122"/>
                <a:cs typeface="Nobile" pitchFamily="34" charset="-120"/>
              </a:rPr>
              <a:t>
</a:t>
            </a:r>
            <a:pPr algn="l" indent="0" marL="0">
              <a:lnSpc>
                <a:spcPts val="2850"/>
              </a:lnSpc>
              <a:buNone/>
            </a:pPr>
            <a:r>
              <a:rPr lang="en-US" sz="1750" dirty="0">
                <a:solidFill>
                  <a:srgbClr val="404155"/>
                </a:solidFill>
                <a:latin typeface="Nobile" pitchFamily="34" charset="0"/>
                <a:ea typeface="Nobile" pitchFamily="34" charset="-122"/>
                <a:cs typeface="Nobile" pitchFamily="34" charset="-120"/>
              </a:rPr>
              <a:t>Maintains the </a:t>
            </a:r>
            <a:pPr algn="l" indent="0" marL="0">
              <a:lnSpc>
                <a:spcPts val="2850"/>
              </a:lnSpc>
              <a:buNone/>
            </a:pPr>
            <a:r>
              <a:rPr lang="en-US" sz="1750" b="1" dirty="0">
                <a:solidFill>
                  <a:srgbClr val="404155"/>
                </a:solidFill>
                <a:latin typeface="Nobile" pitchFamily="34" charset="0"/>
                <a:ea typeface="Nobile" pitchFamily="34" charset="-122"/>
                <a:cs typeface="Nobile" pitchFamily="34" charset="-120"/>
              </a:rPr>
              <a:t>order of access</a:t>
            </a:r>
            <a:pPr algn="l" indent="0" marL="0">
              <a:lnSpc>
                <a:spcPts val="2850"/>
              </a:lnSpc>
              <a:buNone/>
            </a:pPr>
            <a:r>
              <a:rPr lang="en-US" sz="1750" dirty="0">
                <a:solidFill>
                  <a:srgbClr val="404155"/>
                </a:solidFill>
                <a:latin typeface="Nobile" pitchFamily="34" charset="0"/>
                <a:ea typeface="Nobile" pitchFamily="34" charset="-122"/>
                <a:cs typeface="Nobile" pitchFamily="34" charset="-120"/>
              </a:rPr>
              <a:t> for implementing </a:t>
            </a:r>
            <a:pPr algn="l" indent="0" marL="0">
              <a:lnSpc>
                <a:spcPts val="2850"/>
              </a:lnSpc>
              <a:buNone/>
            </a:pPr>
            <a:r>
              <a:rPr lang="en-US" sz="1750" b="1" dirty="0">
                <a:solidFill>
                  <a:srgbClr val="404155"/>
                </a:solidFill>
                <a:latin typeface="Nobile" pitchFamily="34" charset="0"/>
                <a:ea typeface="Nobile" pitchFamily="34" charset="-122"/>
                <a:cs typeface="Nobile" pitchFamily="34" charset="-120"/>
              </a:rPr>
              <a:t>LRU (Least Recently Used)</a:t>
            </a:r>
            <a:pPr algn="l" indent="0" marL="0">
              <a:lnSpc>
                <a:spcPts val="2850"/>
              </a:lnSpc>
              <a:buNone/>
            </a:pPr>
            <a:r>
              <a:rPr lang="en-US" sz="1750" dirty="0">
                <a:solidFill>
                  <a:srgbClr val="404155"/>
                </a:solidFill>
                <a:latin typeface="Nobile" pitchFamily="34" charset="0"/>
                <a:ea typeface="Nobile" pitchFamily="34" charset="-122"/>
                <a:cs typeface="Nobile" pitchFamily="34" charset="-120"/>
              </a:rPr>
              <a:t> eviction.</a:t>
            </a:r>
            <a:pPr algn="l" indent="0" marL="0">
              <a:lnSpc>
                <a:spcPts val="2850"/>
              </a:lnSpc>
              <a:buNone/>
            </a:pPr>
            <a:r>
              <a:rPr lang="en-US" sz="1750" dirty="0">
                <a:solidFill>
                  <a:srgbClr val="404155"/>
                </a:solidFill>
                <a:latin typeface="Nobile" pitchFamily="34" charset="0"/>
                <a:ea typeface="Nobile" pitchFamily="34" charset="-122"/>
                <a:cs typeface="Nobile" pitchFamily="34" charset="-120"/>
              </a:rPr>
              <a:t>
</a:t>
            </a:r>
            <a:pPr algn="l" indent="0" marL="0">
              <a:lnSpc>
                <a:spcPts val="2850"/>
              </a:lnSpc>
              <a:buNone/>
            </a:pPr>
            <a:r>
              <a:rPr lang="en-US" sz="1750" dirty="0">
                <a:solidFill>
                  <a:srgbClr val="404155"/>
                </a:solidFill>
                <a:latin typeface="Nobile" pitchFamily="34" charset="0"/>
                <a:ea typeface="Nobile" pitchFamily="34" charset="-122"/>
                <a:cs typeface="Nobile" pitchFamily="34" charset="-120"/>
              </a:rPr>
              <a:t>Enables efficient updates and deletions from any position.</a:t>
            </a:r>
            <a:endParaRPr lang="en-US" sz="1750" dirty="0"/>
          </a:p>
        </p:txBody>
      </p:sp>
      <p:sp>
        <p:nvSpPr>
          <p:cNvPr id="6" name="Text 4"/>
          <p:cNvSpPr/>
          <p:nvPr/>
        </p:nvSpPr>
        <p:spPr>
          <a:xfrm>
            <a:off x="793790" y="5753338"/>
            <a:ext cx="13042821" cy="74866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404155"/>
                </a:solidFill>
                <a:latin typeface="Nobile" pitchFamily="34" charset="0"/>
                <a:ea typeface="Nobile" pitchFamily="34" charset="-122"/>
                <a:cs typeface="Nobile" pitchFamily="34" charset="-120"/>
              </a:rPr>
              <a:t>In this design, the </a:t>
            </a:r>
            <a:pPr algn="l" indent="0" marL="0">
              <a:lnSpc>
                <a:spcPts val="2850"/>
              </a:lnSpc>
              <a:buNone/>
            </a:pPr>
            <a:r>
              <a:rPr lang="en-US" sz="1750" b="1" dirty="0">
                <a:solidFill>
                  <a:srgbClr val="404155"/>
                </a:solidFill>
                <a:latin typeface="Nobile" pitchFamily="34" charset="0"/>
                <a:ea typeface="Nobile" pitchFamily="34" charset="-122"/>
                <a:cs typeface="Nobile" pitchFamily="34" charset="-120"/>
              </a:rPr>
              <a:t>Treap’s </a:t>
            </a:r>
            <a:pPr algn="l" indent="0" marL="0">
              <a:lnSpc>
                <a:spcPts val="2850"/>
              </a:lnSpc>
              <a:buNone/>
            </a:pPr>
            <a:r>
              <a:rPr lang="en-US" sz="1750" dirty="0">
                <a:solidFill>
                  <a:srgbClr val="404155"/>
                </a:solidFill>
                <a:highlight>
                  <a:srgbClr val="D2D9F9"/>
                </a:highlight>
                <a:latin typeface="Consolas" pitchFamily="34" charset="0"/>
                <a:ea typeface="Consolas" pitchFamily="34" charset="-122"/>
                <a:cs typeface="Consolas" pitchFamily="34" charset="-120"/>
              </a:rPr>
              <a:t>seqKey</a:t>
            </a:r>
            <a:pPr algn="l" indent="0" marL="0">
              <a:lnSpc>
                <a:spcPts val="2850"/>
              </a:lnSpc>
              <a:buNone/>
            </a:pPr>
            <a:r>
              <a:rPr lang="en-US" sz="1750" dirty="0">
                <a:solidFill>
                  <a:srgbClr val="404155"/>
                </a:solidFill>
                <a:latin typeface="Nobile" pitchFamily="34" charset="0"/>
                <a:ea typeface="Nobile" pitchFamily="34" charset="-122"/>
                <a:cs typeface="Nobile" pitchFamily="34" charset="-120"/>
              </a:rPr>
              <a:t> serves as an </a:t>
            </a:r>
            <a:pPr algn="l" indent="0" marL="0">
              <a:lnSpc>
                <a:spcPts val="2850"/>
              </a:lnSpc>
              <a:buNone/>
            </a:pPr>
            <a:r>
              <a:rPr lang="en-US" sz="1750" b="1" dirty="0">
                <a:solidFill>
                  <a:srgbClr val="404155"/>
                </a:solidFill>
                <a:latin typeface="Nobile" pitchFamily="34" charset="0"/>
                <a:ea typeface="Nobile" pitchFamily="34" charset="-122"/>
                <a:cs typeface="Nobile" pitchFamily="34" charset="-120"/>
              </a:rPr>
              <a:t>implicit link</a:t>
            </a:r>
            <a:pPr algn="l" indent="0" marL="0">
              <a:lnSpc>
                <a:spcPts val="2850"/>
              </a:lnSpc>
              <a:buNone/>
            </a:pPr>
            <a:r>
              <a:rPr lang="en-US" sz="1750" dirty="0">
                <a:solidFill>
                  <a:srgbClr val="404155"/>
                </a:solidFill>
                <a:latin typeface="Nobile" pitchFamily="34" charset="0"/>
                <a:ea typeface="Nobile" pitchFamily="34" charset="-122"/>
                <a:cs typeface="Nobile" pitchFamily="34" charset="-120"/>
              </a:rPr>
              <a:t>, simulating DLL behavior while keeping the structure balanced and efficient.</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597575" y="481132"/>
            <a:ext cx="4636770" cy="533638"/>
          </a:xfrm>
          <a:prstGeom prst="rect">
            <a:avLst/>
          </a:prstGeom>
          <a:noFill/>
          <a:ln/>
        </p:spPr>
        <p:txBody>
          <a:bodyPr wrap="none" lIns="0" tIns="0" rIns="0" bIns="0" rtlCol="0" anchor="t"/>
          <a:lstStyle/>
          <a:p>
            <a:pPr algn="l" indent="0" marL="0">
              <a:lnSpc>
                <a:spcPts val="4200"/>
              </a:lnSpc>
              <a:buNone/>
            </a:pPr>
            <a:r>
              <a:rPr lang="en-US" sz="3350" dirty="0">
                <a:solidFill>
                  <a:srgbClr val="1B1B27"/>
                </a:solidFill>
                <a:latin typeface="Corben" pitchFamily="34" charset="0"/>
                <a:ea typeface="Corben" pitchFamily="34" charset="-122"/>
                <a:cs typeface="Corben" pitchFamily="34" charset="-120"/>
              </a:rPr>
              <a:t>LRU Cache Operations</a:t>
            </a:r>
            <a:endParaRPr lang="en-US" sz="3350" dirty="0"/>
          </a:p>
        </p:txBody>
      </p:sp>
      <p:sp>
        <p:nvSpPr>
          <p:cNvPr id="3" name="Text 1"/>
          <p:cNvSpPr/>
          <p:nvPr/>
        </p:nvSpPr>
        <p:spPr>
          <a:xfrm>
            <a:off x="597575" y="1270873"/>
            <a:ext cx="13435251" cy="288369"/>
          </a:xfrm>
          <a:prstGeom prst="rect">
            <a:avLst/>
          </a:prstGeom>
          <a:noFill/>
          <a:ln/>
        </p:spPr>
        <p:txBody>
          <a:bodyPr wrap="none" lIns="0" tIns="0" rIns="0" bIns="0" rtlCol="0" anchor="t"/>
          <a:lstStyle/>
          <a:p>
            <a:pPr algn="l" indent="0" marL="0">
              <a:lnSpc>
                <a:spcPts val="2150"/>
              </a:lnSpc>
              <a:buNone/>
            </a:pPr>
            <a:r>
              <a:rPr lang="en-US" sz="1300" dirty="0">
                <a:solidFill>
                  <a:srgbClr val="404155"/>
                </a:solidFill>
                <a:latin typeface="Nobile" pitchFamily="34" charset="0"/>
                <a:ea typeface="Nobile" pitchFamily="34" charset="-122"/>
                <a:cs typeface="Nobile" pitchFamily="34" charset="-120"/>
              </a:rPr>
              <a:t> </a:t>
            </a:r>
            <a:pPr algn="l" indent="0" marL="0">
              <a:lnSpc>
                <a:spcPts val="2150"/>
              </a:lnSpc>
              <a:buNone/>
            </a:pPr>
            <a:r>
              <a:rPr lang="en-US" sz="1300" dirty="0">
                <a:solidFill>
                  <a:srgbClr val="404155"/>
                </a:solidFill>
                <a:highlight>
                  <a:srgbClr val="D2D9F9"/>
                </a:highlight>
                <a:latin typeface="Consolas" pitchFamily="34" charset="0"/>
                <a:ea typeface="Consolas" pitchFamily="34" charset="-122"/>
                <a:cs typeface="Consolas" pitchFamily="34" charset="-120"/>
              </a:rPr>
              <a:t>put()</a:t>
            </a:r>
            <a:pPr algn="l" indent="0" marL="0">
              <a:lnSpc>
                <a:spcPts val="2150"/>
              </a:lnSpc>
              <a:buNone/>
            </a:pPr>
            <a:r>
              <a:rPr lang="en-US" sz="1300" b="1" dirty="0">
                <a:solidFill>
                  <a:srgbClr val="404155"/>
                </a:solidFill>
                <a:latin typeface="Nobile" pitchFamily="34" charset="0"/>
                <a:ea typeface="Nobile" pitchFamily="34" charset="-122"/>
                <a:cs typeface="Nobile" pitchFamily="34" charset="-120"/>
              </a:rPr>
              <a:t> and </a:t>
            </a:r>
            <a:pPr algn="l" indent="0" marL="0">
              <a:lnSpc>
                <a:spcPts val="2150"/>
              </a:lnSpc>
              <a:buNone/>
            </a:pPr>
            <a:r>
              <a:rPr lang="en-US" sz="1300" dirty="0">
                <a:solidFill>
                  <a:srgbClr val="404155"/>
                </a:solidFill>
                <a:highlight>
                  <a:srgbClr val="D2D9F9"/>
                </a:highlight>
                <a:latin typeface="Consolas" pitchFamily="34" charset="0"/>
                <a:ea typeface="Consolas" pitchFamily="34" charset="-122"/>
                <a:cs typeface="Consolas" pitchFamily="34" charset="-120"/>
              </a:rPr>
              <a:t>get()</a:t>
            </a:r>
            <a:pPr algn="l" indent="0" marL="0">
              <a:lnSpc>
                <a:spcPts val="2150"/>
              </a:lnSpc>
              <a:buNone/>
            </a:pPr>
            <a:r>
              <a:rPr lang="en-US" sz="1300" b="1" dirty="0">
                <a:solidFill>
                  <a:srgbClr val="404155"/>
                </a:solidFill>
                <a:latin typeface="Nobile" pitchFamily="34" charset="0"/>
                <a:ea typeface="Nobile" pitchFamily="34" charset="-122"/>
                <a:cs typeface="Nobile" pitchFamily="34" charset="-120"/>
              </a:rPr>
              <a:t> Operations</a:t>
            </a:r>
            <a:endParaRPr lang="en-US" sz="1300" dirty="0"/>
          </a:p>
        </p:txBody>
      </p:sp>
      <p:sp>
        <p:nvSpPr>
          <p:cNvPr id="4" name="Text 2"/>
          <p:cNvSpPr/>
          <p:nvPr/>
        </p:nvSpPr>
        <p:spPr>
          <a:xfrm>
            <a:off x="597575" y="1815346"/>
            <a:ext cx="2134433" cy="282059"/>
          </a:xfrm>
          <a:prstGeom prst="rect">
            <a:avLst/>
          </a:prstGeom>
          <a:noFill/>
          <a:ln/>
        </p:spPr>
        <p:txBody>
          <a:bodyPr wrap="none" lIns="0" tIns="0" rIns="0" bIns="0" rtlCol="0" anchor="t"/>
          <a:lstStyle/>
          <a:p>
            <a:pPr algn="l" indent="0" marL="0">
              <a:lnSpc>
                <a:spcPts val="2100"/>
              </a:lnSpc>
              <a:buNone/>
            </a:pPr>
            <a:r>
              <a:rPr lang="en-US" sz="1650" dirty="0">
                <a:solidFill>
                  <a:srgbClr val="404155"/>
                </a:solidFill>
                <a:highlight>
                  <a:srgbClr val="D2D9F9"/>
                </a:highlight>
                <a:latin typeface="Consolas" pitchFamily="34" charset="0"/>
                <a:ea typeface="Consolas" pitchFamily="34" charset="-122"/>
                <a:cs typeface="Consolas" pitchFamily="34" charset="-120"/>
              </a:rPr>
              <a:t>put(key, value)</a:t>
            </a:r>
            <a:endParaRPr lang="en-US" sz="1650" dirty="0"/>
          </a:p>
        </p:txBody>
      </p:sp>
      <p:sp>
        <p:nvSpPr>
          <p:cNvPr id="5" name="Text 3"/>
          <p:cNvSpPr/>
          <p:nvPr/>
        </p:nvSpPr>
        <p:spPr>
          <a:xfrm>
            <a:off x="597575" y="2353508"/>
            <a:ext cx="13435251" cy="273129"/>
          </a:xfrm>
          <a:prstGeom prst="rect">
            <a:avLst/>
          </a:prstGeom>
          <a:noFill/>
          <a:ln/>
        </p:spPr>
        <p:txBody>
          <a:bodyPr wrap="none" lIns="0" tIns="0" rIns="0" bIns="0" rtlCol="0" anchor="t"/>
          <a:lstStyle/>
          <a:p>
            <a:pPr algn="l" marL="342900" indent="-342900">
              <a:lnSpc>
                <a:spcPts val="2150"/>
              </a:lnSpc>
              <a:buSzPct val="100000"/>
              <a:buChar char="•"/>
            </a:pPr>
            <a:r>
              <a:rPr lang="en-US" sz="1300" dirty="0">
                <a:solidFill>
                  <a:srgbClr val="404155"/>
                </a:solidFill>
                <a:latin typeface="Nobile" pitchFamily="34" charset="0"/>
                <a:ea typeface="Nobile" pitchFamily="34" charset="-122"/>
                <a:cs typeface="Nobile" pitchFamily="34" charset="-120"/>
              </a:rPr>
              <a:t>Checks if the key already exists in the </a:t>
            </a:r>
            <a:pPr algn="l" indent="0" marL="0">
              <a:lnSpc>
                <a:spcPts val="2150"/>
              </a:lnSpc>
              <a:buNone/>
            </a:pPr>
            <a:r>
              <a:rPr lang="en-US" sz="1300" b="1" dirty="0">
                <a:solidFill>
                  <a:srgbClr val="404155"/>
                </a:solidFill>
                <a:latin typeface="Nobile" pitchFamily="34" charset="0"/>
                <a:ea typeface="Nobile" pitchFamily="34" charset="-122"/>
                <a:cs typeface="Nobile" pitchFamily="34" charset="-120"/>
              </a:rPr>
              <a:t>HashMap</a:t>
            </a:r>
            <a:pPr algn="l" indent="0" marL="0">
              <a:lnSpc>
                <a:spcPts val="2150"/>
              </a:lnSpc>
              <a:buNone/>
            </a:pPr>
            <a:r>
              <a:rPr lang="en-US" sz="1300" dirty="0">
                <a:solidFill>
                  <a:srgbClr val="404155"/>
                </a:solidFill>
                <a:latin typeface="Nobile" pitchFamily="34" charset="0"/>
                <a:ea typeface="Nobile" pitchFamily="34" charset="-122"/>
                <a:cs typeface="Nobile" pitchFamily="34" charset="-120"/>
              </a:rPr>
              <a:t>.</a:t>
            </a:r>
            <a:endParaRPr lang="en-US" sz="1300" dirty="0"/>
          </a:p>
        </p:txBody>
      </p:sp>
      <p:sp>
        <p:nvSpPr>
          <p:cNvPr id="6" name="Text 4"/>
          <p:cNvSpPr/>
          <p:nvPr/>
        </p:nvSpPr>
        <p:spPr>
          <a:xfrm>
            <a:off x="597575" y="2686288"/>
            <a:ext cx="13435251" cy="273129"/>
          </a:xfrm>
          <a:prstGeom prst="rect">
            <a:avLst/>
          </a:prstGeom>
          <a:noFill/>
          <a:ln/>
        </p:spPr>
        <p:txBody>
          <a:bodyPr wrap="none" lIns="0" tIns="0" rIns="0" bIns="0" rtlCol="0" anchor="t"/>
          <a:lstStyle/>
          <a:p>
            <a:pPr algn="l" lvl="1" marL="685800" indent="-342900">
              <a:lnSpc>
                <a:spcPts val="2150"/>
              </a:lnSpc>
              <a:buSzPct val="100000"/>
              <a:buChar char="•"/>
            </a:pPr>
            <a:r>
              <a:rPr lang="en-US" sz="1300" dirty="0">
                <a:solidFill>
                  <a:srgbClr val="404155"/>
                </a:solidFill>
                <a:latin typeface="Nobile" pitchFamily="34" charset="0"/>
                <a:ea typeface="Nobile" pitchFamily="34" charset="-122"/>
                <a:cs typeface="Nobile" pitchFamily="34" charset="-120"/>
              </a:rPr>
              <a:t>If </a:t>
            </a:r>
            <a:pPr algn="l" lvl="1" indent="0" marL="0">
              <a:lnSpc>
                <a:spcPts val="2150"/>
              </a:lnSpc>
              <a:buNone/>
            </a:pPr>
            <a:r>
              <a:rPr lang="en-US" sz="1300" b="1" dirty="0">
                <a:solidFill>
                  <a:srgbClr val="404155"/>
                </a:solidFill>
                <a:latin typeface="Nobile" pitchFamily="34" charset="0"/>
                <a:ea typeface="Nobile" pitchFamily="34" charset="-122"/>
                <a:cs typeface="Nobile" pitchFamily="34" charset="-120"/>
              </a:rPr>
              <a:t>yes</a:t>
            </a:r>
            <a:pPr algn="l" lvl="1" indent="0" marL="0">
              <a:lnSpc>
                <a:spcPts val="2150"/>
              </a:lnSpc>
              <a:buNone/>
            </a:pPr>
            <a:r>
              <a:rPr lang="en-US" sz="1300" dirty="0">
                <a:solidFill>
                  <a:srgbClr val="404155"/>
                </a:solidFill>
                <a:latin typeface="Nobile" pitchFamily="34" charset="0"/>
                <a:ea typeface="Nobile" pitchFamily="34" charset="-122"/>
                <a:cs typeface="Nobile" pitchFamily="34" charset="-120"/>
              </a:rPr>
              <a:t>: Removes the existing node from the </a:t>
            </a:r>
            <a:pPr algn="l" lvl="1" indent="0" marL="0">
              <a:lnSpc>
                <a:spcPts val="2150"/>
              </a:lnSpc>
              <a:buNone/>
            </a:pPr>
            <a:r>
              <a:rPr lang="en-US" sz="1300" b="1" dirty="0">
                <a:solidFill>
                  <a:srgbClr val="404155"/>
                </a:solidFill>
                <a:latin typeface="Nobile" pitchFamily="34" charset="0"/>
                <a:ea typeface="Nobile" pitchFamily="34" charset="-122"/>
                <a:cs typeface="Nobile" pitchFamily="34" charset="-120"/>
              </a:rPr>
              <a:t>Treap</a:t>
            </a:r>
            <a:pPr algn="l" lvl="1" indent="0" marL="0">
              <a:lnSpc>
                <a:spcPts val="2150"/>
              </a:lnSpc>
              <a:buNone/>
            </a:pPr>
            <a:r>
              <a:rPr lang="en-US" sz="1300" dirty="0">
                <a:solidFill>
                  <a:srgbClr val="404155"/>
                </a:solidFill>
                <a:latin typeface="Nobile" pitchFamily="34" charset="0"/>
                <a:ea typeface="Nobile" pitchFamily="34" charset="-122"/>
                <a:cs typeface="Nobile" pitchFamily="34" charset="-120"/>
              </a:rPr>
              <a:t>.</a:t>
            </a:r>
            <a:endParaRPr lang="en-US" sz="1300" dirty="0"/>
          </a:p>
        </p:txBody>
      </p:sp>
      <p:sp>
        <p:nvSpPr>
          <p:cNvPr id="7" name="Text 5"/>
          <p:cNvSpPr/>
          <p:nvPr/>
        </p:nvSpPr>
        <p:spPr>
          <a:xfrm>
            <a:off x="597575" y="3019068"/>
            <a:ext cx="13435251" cy="288369"/>
          </a:xfrm>
          <a:prstGeom prst="rect">
            <a:avLst/>
          </a:prstGeom>
          <a:noFill/>
          <a:ln/>
        </p:spPr>
        <p:txBody>
          <a:bodyPr wrap="none" lIns="0" tIns="0" rIns="0" bIns="0" rtlCol="0" anchor="t"/>
          <a:lstStyle/>
          <a:p>
            <a:pPr algn="l" marL="342900" indent="-342900">
              <a:lnSpc>
                <a:spcPts val="2150"/>
              </a:lnSpc>
              <a:buSzPct val="100000"/>
              <a:buChar char="•"/>
            </a:pPr>
            <a:r>
              <a:rPr lang="en-US" sz="1300" dirty="0">
                <a:solidFill>
                  <a:srgbClr val="404155"/>
                </a:solidFill>
                <a:latin typeface="Nobile" pitchFamily="34" charset="0"/>
                <a:ea typeface="Nobile" pitchFamily="34" charset="-122"/>
                <a:cs typeface="Nobile" pitchFamily="34" charset="-120"/>
              </a:rPr>
              <a:t>Creates a </a:t>
            </a:r>
            <a:pPr algn="l" indent="0" marL="0">
              <a:lnSpc>
                <a:spcPts val="2150"/>
              </a:lnSpc>
              <a:buNone/>
            </a:pPr>
            <a:r>
              <a:rPr lang="en-US" sz="1300" b="1" dirty="0">
                <a:solidFill>
                  <a:srgbClr val="404155"/>
                </a:solidFill>
                <a:latin typeface="Nobile" pitchFamily="34" charset="0"/>
                <a:ea typeface="Nobile" pitchFamily="34" charset="-122"/>
                <a:cs typeface="Nobile" pitchFamily="34" charset="-120"/>
              </a:rPr>
              <a:t>new </a:t>
            </a:r>
            <a:pPr algn="l" indent="0" marL="0">
              <a:lnSpc>
                <a:spcPts val="2150"/>
              </a:lnSpc>
              <a:buNone/>
            </a:pPr>
            <a:r>
              <a:rPr lang="en-US" sz="1300" dirty="0">
                <a:solidFill>
                  <a:srgbClr val="404155"/>
                </a:solidFill>
                <a:highlight>
                  <a:srgbClr val="D2D9F9"/>
                </a:highlight>
                <a:latin typeface="Consolas" pitchFamily="34" charset="0"/>
                <a:ea typeface="Consolas" pitchFamily="34" charset="-122"/>
                <a:cs typeface="Consolas" pitchFamily="34" charset="-120"/>
              </a:rPr>
              <a:t>TreapNode</a:t>
            </a:r>
            <a:pPr algn="l" indent="0" marL="0">
              <a:lnSpc>
                <a:spcPts val="2150"/>
              </a:lnSpc>
              <a:buNone/>
            </a:pPr>
            <a:r>
              <a:rPr lang="en-US" sz="1300" dirty="0">
                <a:solidFill>
                  <a:srgbClr val="404155"/>
                </a:solidFill>
                <a:latin typeface="Nobile" pitchFamily="34" charset="0"/>
                <a:ea typeface="Nobile" pitchFamily="34" charset="-122"/>
                <a:cs typeface="Nobile" pitchFamily="34" charset="-120"/>
              </a:rPr>
              <a:t> with:</a:t>
            </a:r>
            <a:endParaRPr lang="en-US" sz="1300" dirty="0"/>
          </a:p>
        </p:txBody>
      </p:sp>
      <p:sp>
        <p:nvSpPr>
          <p:cNvPr id="8" name="Text 6"/>
          <p:cNvSpPr/>
          <p:nvPr/>
        </p:nvSpPr>
        <p:spPr>
          <a:xfrm>
            <a:off x="597575" y="3367088"/>
            <a:ext cx="13435251" cy="273129"/>
          </a:xfrm>
          <a:prstGeom prst="rect">
            <a:avLst/>
          </a:prstGeom>
          <a:noFill/>
          <a:ln/>
        </p:spPr>
        <p:txBody>
          <a:bodyPr wrap="none" lIns="0" tIns="0" rIns="0" bIns="0" rtlCol="0" anchor="t"/>
          <a:lstStyle/>
          <a:p>
            <a:pPr algn="l" lvl="1" marL="685800" indent="-342900">
              <a:lnSpc>
                <a:spcPts val="2150"/>
              </a:lnSpc>
              <a:buSzPct val="100000"/>
              <a:buChar char="•"/>
            </a:pPr>
            <a:r>
              <a:rPr lang="en-US" sz="1300" dirty="0">
                <a:solidFill>
                  <a:srgbClr val="404155"/>
                </a:solidFill>
                <a:latin typeface="Nobile" pitchFamily="34" charset="0"/>
                <a:ea typeface="Nobile" pitchFamily="34" charset="-122"/>
                <a:cs typeface="Nobile" pitchFamily="34" charset="-120"/>
              </a:rPr>
              <a:t>Updated value</a:t>
            </a:r>
            <a:endParaRPr lang="en-US" sz="1300" dirty="0"/>
          </a:p>
        </p:txBody>
      </p:sp>
      <p:sp>
        <p:nvSpPr>
          <p:cNvPr id="9" name="Text 7"/>
          <p:cNvSpPr/>
          <p:nvPr/>
        </p:nvSpPr>
        <p:spPr>
          <a:xfrm>
            <a:off x="597575" y="3699867"/>
            <a:ext cx="13435251" cy="288369"/>
          </a:xfrm>
          <a:prstGeom prst="rect">
            <a:avLst/>
          </a:prstGeom>
          <a:noFill/>
          <a:ln/>
        </p:spPr>
        <p:txBody>
          <a:bodyPr wrap="none" lIns="0" tIns="0" rIns="0" bIns="0" rtlCol="0" anchor="t"/>
          <a:lstStyle/>
          <a:p>
            <a:pPr algn="l" lvl="1" marL="685800" indent="-342900">
              <a:lnSpc>
                <a:spcPts val="2150"/>
              </a:lnSpc>
              <a:buSzPct val="100000"/>
              <a:buChar char="•"/>
            </a:pPr>
            <a:r>
              <a:rPr lang="en-US" sz="1300" dirty="0">
                <a:solidFill>
                  <a:srgbClr val="404155"/>
                </a:solidFill>
                <a:latin typeface="Nobile" pitchFamily="34" charset="0"/>
                <a:ea typeface="Nobile" pitchFamily="34" charset="-122"/>
                <a:cs typeface="Nobile" pitchFamily="34" charset="-120"/>
              </a:rPr>
              <a:t>New, incremented </a:t>
            </a:r>
            <a:pPr algn="l" lvl="1" indent="0" marL="0">
              <a:lnSpc>
                <a:spcPts val="2150"/>
              </a:lnSpc>
              <a:buNone/>
            </a:pPr>
            <a:r>
              <a:rPr lang="en-US" sz="1300" dirty="0">
                <a:solidFill>
                  <a:srgbClr val="404155"/>
                </a:solidFill>
                <a:highlight>
                  <a:srgbClr val="D2D9F9"/>
                </a:highlight>
                <a:latin typeface="Consolas" pitchFamily="34" charset="0"/>
                <a:ea typeface="Consolas" pitchFamily="34" charset="-122"/>
                <a:cs typeface="Consolas" pitchFamily="34" charset="-120"/>
              </a:rPr>
              <a:t>seqKey</a:t>
            </a:r>
            <a:pPr algn="l" lvl="1" indent="0" marL="0">
              <a:lnSpc>
                <a:spcPts val="2150"/>
              </a:lnSpc>
              <a:buNone/>
            </a:pPr>
            <a:r>
              <a:rPr lang="en-US" sz="1300" dirty="0">
                <a:solidFill>
                  <a:srgbClr val="404155"/>
                </a:solidFill>
                <a:latin typeface="Nobile" pitchFamily="34" charset="0"/>
                <a:ea typeface="Nobile" pitchFamily="34" charset="-122"/>
                <a:cs typeface="Nobile" pitchFamily="34" charset="-120"/>
              </a:rPr>
              <a:t> (for LRU tracking)</a:t>
            </a:r>
            <a:endParaRPr lang="en-US" sz="1300" dirty="0"/>
          </a:p>
        </p:txBody>
      </p:sp>
      <p:sp>
        <p:nvSpPr>
          <p:cNvPr id="10" name="Text 8"/>
          <p:cNvSpPr/>
          <p:nvPr/>
        </p:nvSpPr>
        <p:spPr>
          <a:xfrm>
            <a:off x="597575" y="4047887"/>
            <a:ext cx="13435251" cy="273129"/>
          </a:xfrm>
          <a:prstGeom prst="rect">
            <a:avLst/>
          </a:prstGeom>
          <a:noFill/>
          <a:ln/>
        </p:spPr>
        <p:txBody>
          <a:bodyPr wrap="none" lIns="0" tIns="0" rIns="0" bIns="0" rtlCol="0" anchor="t"/>
          <a:lstStyle/>
          <a:p>
            <a:pPr algn="l" lvl="1" marL="685800" indent="-342900">
              <a:lnSpc>
                <a:spcPts val="2150"/>
              </a:lnSpc>
              <a:buSzPct val="100000"/>
              <a:buChar char="•"/>
            </a:pPr>
            <a:r>
              <a:rPr lang="en-US" sz="1300" dirty="0">
                <a:solidFill>
                  <a:srgbClr val="404155"/>
                </a:solidFill>
                <a:latin typeface="Nobile" pitchFamily="34" charset="0"/>
                <a:ea typeface="Nobile" pitchFamily="34" charset="-122"/>
                <a:cs typeface="Nobile" pitchFamily="34" charset="-120"/>
              </a:rPr>
              <a:t>Random </a:t>
            </a:r>
            <a:pPr algn="l" lvl="1" indent="0" marL="0">
              <a:lnSpc>
                <a:spcPts val="2150"/>
              </a:lnSpc>
              <a:buNone/>
            </a:pPr>
            <a:r>
              <a:rPr lang="en-US" sz="1300" b="1" dirty="0">
                <a:solidFill>
                  <a:srgbClr val="404155"/>
                </a:solidFill>
                <a:latin typeface="Nobile" pitchFamily="34" charset="0"/>
                <a:ea typeface="Nobile" pitchFamily="34" charset="-122"/>
                <a:cs typeface="Nobile" pitchFamily="34" charset="-120"/>
              </a:rPr>
              <a:t>priority</a:t>
            </a:r>
            <a:endParaRPr lang="en-US" sz="1300" dirty="0"/>
          </a:p>
        </p:txBody>
      </p:sp>
      <p:sp>
        <p:nvSpPr>
          <p:cNvPr id="11" name="Text 9"/>
          <p:cNvSpPr/>
          <p:nvPr/>
        </p:nvSpPr>
        <p:spPr>
          <a:xfrm>
            <a:off x="597575" y="4380667"/>
            <a:ext cx="13435251" cy="273129"/>
          </a:xfrm>
          <a:prstGeom prst="rect">
            <a:avLst/>
          </a:prstGeom>
          <a:noFill/>
          <a:ln/>
        </p:spPr>
        <p:txBody>
          <a:bodyPr wrap="none" lIns="0" tIns="0" rIns="0" bIns="0" rtlCol="0" anchor="t"/>
          <a:lstStyle/>
          <a:p>
            <a:pPr algn="l" marL="342900" indent="-342900">
              <a:lnSpc>
                <a:spcPts val="2150"/>
              </a:lnSpc>
              <a:buSzPct val="100000"/>
              <a:buChar char="•"/>
            </a:pPr>
            <a:r>
              <a:rPr lang="en-US" sz="1300" dirty="0">
                <a:solidFill>
                  <a:srgbClr val="404155"/>
                </a:solidFill>
                <a:latin typeface="Nobile" pitchFamily="34" charset="0"/>
                <a:ea typeface="Nobile" pitchFamily="34" charset="-122"/>
                <a:cs typeface="Nobile" pitchFamily="34" charset="-120"/>
              </a:rPr>
              <a:t>Inserts the new node into both the </a:t>
            </a:r>
            <a:pPr algn="l" indent="0" marL="0">
              <a:lnSpc>
                <a:spcPts val="2150"/>
              </a:lnSpc>
              <a:buNone/>
            </a:pPr>
            <a:r>
              <a:rPr lang="en-US" sz="1300" b="1" dirty="0">
                <a:solidFill>
                  <a:srgbClr val="404155"/>
                </a:solidFill>
                <a:latin typeface="Nobile" pitchFamily="34" charset="0"/>
                <a:ea typeface="Nobile" pitchFamily="34" charset="-122"/>
                <a:cs typeface="Nobile" pitchFamily="34" charset="-120"/>
              </a:rPr>
              <a:t>Treap</a:t>
            </a:r>
            <a:pPr algn="l" indent="0" marL="0">
              <a:lnSpc>
                <a:spcPts val="2150"/>
              </a:lnSpc>
              <a:buNone/>
            </a:pPr>
            <a:r>
              <a:rPr lang="en-US" sz="1300" dirty="0">
                <a:solidFill>
                  <a:srgbClr val="404155"/>
                </a:solidFill>
                <a:latin typeface="Nobile" pitchFamily="34" charset="0"/>
                <a:ea typeface="Nobile" pitchFamily="34" charset="-122"/>
                <a:cs typeface="Nobile" pitchFamily="34" charset="-120"/>
              </a:rPr>
              <a:t> and </a:t>
            </a:r>
            <a:pPr algn="l" indent="0" marL="0">
              <a:lnSpc>
                <a:spcPts val="2150"/>
              </a:lnSpc>
              <a:buNone/>
            </a:pPr>
            <a:r>
              <a:rPr lang="en-US" sz="1300" b="1" dirty="0">
                <a:solidFill>
                  <a:srgbClr val="404155"/>
                </a:solidFill>
                <a:latin typeface="Nobile" pitchFamily="34" charset="0"/>
                <a:ea typeface="Nobile" pitchFamily="34" charset="-122"/>
                <a:cs typeface="Nobile" pitchFamily="34" charset="-120"/>
              </a:rPr>
              <a:t>HashMap</a:t>
            </a:r>
            <a:pPr algn="l" indent="0" marL="0">
              <a:lnSpc>
                <a:spcPts val="2150"/>
              </a:lnSpc>
              <a:buNone/>
            </a:pPr>
            <a:r>
              <a:rPr lang="en-US" sz="1300" dirty="0">
                <a:solidFill>
                  <a:srgbClr val="404155"/>
                </a:solidFill>
                <a:latin typeface="Nobile" pitchFamily="34" charset="0"/>
                <a:ea typeface="Nobile" pitchFamily="34" charset="-122"/>
                <a:cs typeface="Nobile" pitchFamily="34" charset="-120"/>
              </a:rPr>
              <a:t>.</a:t>
            </a:r>
            <a:endParaRPr lang="en-US" sz="1300" dirty="0"/>
          </a:p>
        </p:txBody>
      </p:sp>
      <p:sp>
        <p:nvSpPr>
          <p:cNvPr id="12" name="Text 10"/>
          <p:cNvSpPr/>
          <p:nvPr/>
        </p:nvSpPr>
        <p:spPr>
          <a:xfrm>
            <a:off x="597575" y="4713446"/>
            <a:ext cx="13435251" cy="288369"/>
          </a:xfrm>
          <a:prstGeom prst="rect">
            <a:avLst/>
          </a:prstGeom>
          <a:noFill/>
          <a:ln/>
        </p:spPr>
        <p:txBody>
          <a:bodyPr wrap="none" lIns="0" tIns="0" rIns="0" bIns="0" rtlCol="0" anchor="t"/>
          <a:lstStyle/>
          <a:p>
            <a:pPr algn="l" marL="342900" indent="-342900">
              <a:lnSpc>
                <a:spcPts val="2150"/>
              </a:lnSpc>
              <a:buSzPct val="100000"/>
              <a:buChar char="•"/>
            </a:pPr>
            <a:r>
              <a:rPr lang="en-US" sz="1300" dirty="0">
                <a:solidFill>
                  <a:srgbClr val="404155"/>
                </a:solidFill>
                <a:latin typeface="Nobile" pitchFamily="34" charset="0"/>
                <a:ea typeface="Nobile" pitchFamily="34" charset="-122"/>
                <a:cs typeface="Nobile" pitchFamily="34" charset="-120"/>
              </a:rPr>
              <a:t>If the </a:t>
            </a:r>
            <a:pPr algn="l" indent="0" marL="0">
              <a:lnSpc>
                <a:spcPts val="2150"/>
              </a:lnSpc>
              <a:buNone/>
            </a:pPr>
            <a:r>
              <a:rPr lang="en-US" sz="1300" b="1" dirty="0">
                <a:solidFill>
                  <a:srgbClr val="404155"/>
                </a:solidFill>
                <a:latin typeface="Nobile" pitchFamily="34" charset="0"/>
                <a:ea typeface="Nobile" pitchFamily="34" charset="-122"/>
                <a:cs typeface="Nobile" pitchFamily="34" charset="-120"/>
              </a:rPr>
              <a:t>cache is full</a:t>
            </a:r>
            <a:pPr algn="l" indent="0" marL="0">
              <a:lnSpc>
                <a:spcPts val="2150"/>
              </a:lnSpc>
              <a:buNone/>
            </a:pPr>
            <a:r>
              <a:rPr lang="en-US" sz="1300" dirty="0">
                <a:solidFill>
                  <a:srgbClr val="404155"/>
                </a:solidFill>
                <a:latin typeface="Nobile" pitchFamily="34" charset="0"/>
                <a:ea typeface="Nobile" pitchFamily="34" charset="-122"/>
                <a:cs typeface="Nobile" pitchFamily="34" charset="-120"/>
              </a:rPr>
              <a:t>, removes the </a:t>
            </a:r>
            <a:pPr algn="l" indent="0" marL="0">
              <a:lnSpc>
                <a:spcPts val="2150"/>
              </a:lnSpc>
              <a:buNone/>
            </a:pPr>
            <a:r>
              <a:rPr lang="en-US" sz="1300" b="1" dirty="0">
                <a:solidFill>
                  <a:srgbClr val="404155"/>
                </a:solidFill>
                <a:latin typeface="Nobile" pitchFamily="34" charset="0"/>
                <a:ea typeface="Nobile" pitchFamily="34" charset="-122"/>
                <a:cs typeface="Nobile" pitchFamily="34" charset="-120"/>
              </a:rPr>
              <a:t>least recently used</a:t>
            </a:r>
            <a:pPr algn="l" indent="0" marL="0">
              <a:lnSpc>
                <a:spcPts val="2150"/>
              </a:lnSpc>
              <a:buNone/>
            </a:pPr>
            <a:r>
              <a:rPr lang="en-US" sz="1300" dirty="0">
                <a:solidFill>
                  <a:srgbClr val="404155"/>
                </a:solidFill>
                <a:latin typeface="Nobile" pitchFamily="34" charset="0"/>
                <a:ea typeface="Nobile" pitchFamily="34" charset="-122"/>
                <a:cs typeface="Nobile" pitchFamily="34" charset="-120"/>
              </a:rPr>
              <a:t> node (smallest </a:t>
            </a:r>
            <a:pPr algn="l" indent="0" marL="0">
              <a:lnSpc>
                <a:spcPts val="2150"/>
              </a:lnSpc>
              <a:buNone/>
            </a:pPr>
            <a:r>
              <a:rPr lang="en-US" sz="1300" dirty="0">
                <a:solidFill>
                  <a:srgbClr val="404155"/>
                </a:solidFill>
                <a:highlight>
                  <a:srgbClr val="D2D9F9"/>
                </a:highlight>
                <a:latin typeface="Consolas" pitchFamily="34" charset="0"/>
                <a:ea typeface="Consolas" pitchFamily="34" charset="-122"/>
                <a:cs typeface="Consolas" pitchFamily="34" charset="-120"/>
              </a:rPr>
              <a:t>seqKey</a:t>
            </a:r>
            <a:pPr algn="l" indent="0" marL="0">
              <a:lnSpc>
                <a:spcPts val="2150"/>
              </a:lnSpc>
              <a:buNone/>
            </a:pPr>
            <a:r>
              <a:rPr lang="en-US" sz="1300" dirty="0">
                <a:solidFill>
                  <a:srgbClr val="404155"/>
                </a:solidFill>
                <a:latin typeface="Nobile" pitchFamily="34" charset="0"/>
                <a:ea typeface="Nobile" pitchFamily="34" charset="-122"/>
                <a:cs typeface="Nobile" pitchFamily="34" charset="-120"/>
              </a:rPr>
              <a:t>) from both structures.</a:t>
            </a:r>
            <a:endParaRPr lang="en-US" sz="1300" dirty="0"/>
          </a:p>
        </p:txBody>
      </p:sp>
      <p:sp>
        <p:nvSpPr>
          <p:cNvPr id="13" name="Text 11"/>
          <p:cNvSpPr/>
          <p:nvPr/>
        </p:nvSpPr>
        <p:spPr>
          <a:xfrm>
            <a:off x="597575" y="5257919"/>
            <a:ext cx="2134433" cy="282059"/>
          </a:xfrm>
          <a:prstGeom prst="rect">
            <a:avLst/>
          </a:prstGeom>
          <a:noFill/>
          <a:ln/>
        </p:spPr>
        <p:txBody>
          <a:bodyPr wrap="none" lIns="0" tIns="0" rIns="0" bIns="0" rtlCol="0" anchor="t"/>
          <a:lstStyle/>
          <a:p>
            <a:pPr algn="l" indent="0" marL="0">
              <a:lnSpc>
                <a:spcPts val="2100"/>
              </a:lnSpc>
              <a:buNone/>
            </a:pPr>
            <a:r>
              <a:rPr lang="en-US" sz="1650" dirty="0">
                <a:solidFill>
                  <a:srgbClr val="404155"/>
                </a:solidFill>
                <a:highlight>
                  <a:srgbClr val="D2D9F9"/>
                </a:highlight>
                <a:latin typeface="Consolas" pitchFamily="34" charset="0"/>
                <a:ea typeface="Consolas" pitchFamily="34" charset="-122"/>
                <a:cs typeface="Consolas" pitchFamily="34" charset="-120"/>
              </a:rPr>
              <a:t>get(key)</a:t>
            </a:r>
            <a:endParaRPr lang="en-US" sz="1650" dirty="0"/>
          </a:p>
        </p:txBody>
      </p:sp>
      <p:sp>
        <p:nvSpPr>
          <p:cNvPr id="14" name="Text 12"/>
          <p:cNvSpPr/>
          <p:nvPr/>
        </p:nvSpPr>
        <p:spPr>
          <a:xfrm>
            <a:off x="597575" y="5796082"/>
            <a:ext cx="13435251" cy="273129"/>
          </a:xfrm>
          <a:prstGeom prst="rect">
            <a:avLst/>
          </a:prstGeom>
          <a:noFill/>
          <a:ln/>
        </p:spPr>
        <p:txBody>
          <a:bodyPr wrap="none" lIns="0" tIns="0" rIns="0" bIns="0" rtlCol="0" anchor="t"/>
          <a:lstStyle/>
          <a:p>
            <a:pPr algn="l" marL="342900" indent="-342900">
              <a:lnSpc>
                <a:spcPts val="2150"/>
              </a:lnSpc>
              <a:buSzPct val="100000"/>
              <a:buChar char="•"/>
            </a:pPr>
            <a:r>
              <a:rPr lang="en-US" sz="1300" dirty="0">
                <a:solidFill>
                  <a:srgbClr val="404155"/>
                </a:solidFill>
                <a:latin typeface="Nobile" pitchFamily="34" charset="0"/>
                <a:ea typeface="Nobile" pitchFamily="34" charset="-122"/>
                <a:cs typeface="Nobile" pitchFamily="34" charset="-120"/>
              </a:rPr>
              <a:t>Retrieves the node using the </a:t>
            </a:r>
            <a:pPr algn="l" indent="0" marL="0">
              <a:lnSpc>
                <a:spcPts val="2150"/>
              </a:lnSpc>
              <a:buNone/>
            </a:pPr>
            <a:r>
              <a:rPr lang="en-US" sz="1300" b="1" dirty="0">
                <a:solidFill>
                  <a:srgbClr val="404155"/>
                </a:solidFill>
                <a:latin typeface="Nobile" pitchFamily="34" charset="0"/>
                <a:ea typeface="Nobile" pitchFamily="34" charset="-122"/>
                <a:cs typeface="Nobile" pitchFamily="34" charset="-120"/>
              </a:rPr>
              <a:t>HashMap</a:t>
            </a:r>
            <a:pPr algn="l" indent="0" marL="0">
              <a:lnSpc>
                <a:spcPts val="2150"/>
              </a:lnSpc>
              <a:buNone/>
            </a:pPr>
            <a:r>
              <a:rPr lang="en-US" sz="1300" dirty="0">
                <a:solidFill>
                  <a:srgbClr val="404155"/>
                </a:solidFill>
                <a:latin typeface="Nobile" pitchFamily="34" charset="0"/>
                <a:ea typeface="Nobile" pitchFamily="34" charset="-122"/>
                <a:cs typeface="Nobile" pitchFamily="34" charset="-120"/>
              </a:rPr>
              <a:t>.</a:t>
            </a:r>
            <a:endParaRPr lang="en-US" sz="1300" dirty="0"/>
          </a:p>
        </p:txBody>
      </p:sp>
      <p:sp>
        <p:nvSpPr>
          <p:cNvPr id="15" name="Text 13"/>
          <p:cNvSpPr/>
          <p:nvPr/>
        </p:nvSpPr>
        <p:spPr>
          <a:xfrm>
            <a:off x="597575" y="6128861"/>
            <a:ext cx="13435251" cy="273129"/>
          </a:xfrm>
          <a:prstGeom prst="rect">
            <a:avLst/>
          </a:prstGeom>
          <a:noFill/>
          <a:ln/>
        </p:spPr>
        <p:txBody>
          <a:bodyPr wrap="none" lIns="0" tIns="0" rIns="0" bIns="0" rtlCol="0" anchor="t"/>
          <a:lstStyle/>
          <a:p>
            <a:pPr algn="l" marL="342900" indent="-342900">
              <a:lnSpc>
                <a:spcPts val="2150"/>
              </a:lnSpc>
              <a:buSzPct val="100000"/>
              <a:buChar char="•"/>
            </a:pPr>
            <a:r>
              <a:rPr lang="en-US" sz="1300" dirty="0">
                <a:solidFill>
                  <a:srgbClr val="404155"/>
                </a:solidFill>
                <a:latin typeface="Nobile" pitchFamily="34" charset="0"/>
                <a:ea typeface="Nobile" pitchFamily="34" charset="-122"/>
                <a:cs typeface="Nobile" pitchFamily="34" charset="-120"/>
              </a:rPr>
              <a:t>Removes the old node from the </a:t>
            </a:r>
            <a:pPr algn="l" indent="0" marL="0">
              <a:lnSpc>
                <a:spcPts val="2150"/>
              </a:lnSpc>
              <a:buNone/>
            </a:pPr>
            <a:r>
              <a:rPr lang="en-US" sz="1300" b="1" dirty="0">
                <a:solidFill>
                  <a:srgbClr val="404155"/>
                </a:solidFill>
                <a:latin typeface="Nobile" pitchFamily="34" charset="0"/>
                <a:ea typeface="Nobile" pitchFamily="34" charset="-122"/>
                <a:cs typeface="Nobile" pitchFamily="34" charset="-120"/>
              </a:rPr>
              <a:t>Treap</a:t>
            </a:r>
            <a:pPr algn="l" indent="0" marL="0">
              <a:lnSpc>
                <a:spcPts val="2150"/>
              </a:lnSpc>
              <a:buNone/>
            </a:pPr>
            <a:r>
              <a:rPr lang="en-US" sz="1300" dirty="0">
                <a:solidFill>
                  <a:srgbClr val="404155"/>
                </a:solidFill>
                <a:latin typeface="Nobile" pitchFamily="34" charset="0"/>
                <a:ea typeface="Nobile" pitchFamily="34" charset="-122"/>
                <a:cs typeface="Nobile" pitchFamily="34" charset="-120"/>
              </a:rPr>
              <a:t>.</a:t>
            </a:r>
            <a:endParaRPr lang="en-US" sz="1300" dirty="0"/>
          </a:p>
        </p:txBody>
      </p:sp>
      <p:sp>
        <p:nvSpPr>
          <p:cNvPr id="16" name="Text 14"/>
          <p:cNvSpPr/>
          <p:nvPr/>
        </p:nvSpPr>
        <p:spPr>
          <a:xfrm>
            <a:off x="597575" y="6461641"/>
            <a:ext cx="13435251" cy="273129"/>
          </a:xfrm>
          <a:prstGeom prst="rect">
            <a:avLst/>
          </a:prstGeom>
          <a:noFill/>
          <a:ln/>
        </p:spPr>
        <p:txBody>
          <a:bodyPr wrap="none" lIns="0" tIns="0" rIns="0" bIns="0" rtlCol="0" anchor="t"/>
          <a:lstStyle/>
          <a:p>
            <a:pPr algn="l" marL="342900" indent="-342900">
              <a:lnSpc>
                <a:spcPts val="2150"/>
              </a:lnSpc>
              <a:buSzPct val="100000"/>
              <a:buChar char="•"/>
            </a:pPr>
            <a:r>
              <a:rPr lang="en-US" sz="1300" dirty="0">
                <a:solidFill>
                  <a:srgbClr val="404155"/>
                </a:solidFill>
                <a:latin typeface="Nobile" pitchFamily="34" charset="0"/>
                <a:ea typeface="Nobile" pitchFamily="34" charset="-122"/>
                <a:cs typeface="Nobile" pitchFamily="34" charset="-120"/>
              </a:rPr>
              <a:t>Creates and inserts a </a:t>
            </a:r>
            <a:pPr algn="l" indent="0" marL="0">
              <a:lnSpc>
                <a:spcPts val="2150"/>
              </a:lnSpc>
              <a:buNone/>
            </a:pPr>
            <a:r>
              <a:rPr lang="en-US" sz="1300" b="1" dirty="0">
                <a:solidFill>
                  <a:srgbClr val="404155"/>
                </a:solidFill>
                <a:latin typeface="Nobile" pitchFamily="34" charset="0"/>
                <a:ea typeface="Nobile" pitchFamily="34" charset="-122"/>
                <a:cs typeface="Nobile" pitchFamily="34" charset="-120"/>
              </a:rPr>
              <a:t>new node</a:t>
            </a:r>
            <a:pPr algn="l" indent="0" marL="0">
              <a:lnSpc>
                <a:spcPts val="2150"/>
              </a:lnSpc>
              <a:buNone/>
            </a:pPr>
            <a:r>
              <a:rPr lang="en-US" sz="1300" dirty="0">
                <a:solidFill>
                  <a:srgbClr val="404155"/>
                </a:solidFill>
                <a:latin typeface="Nobile" pitchFamily="34" charset="0"/>
                <a:ea typeface="Nobile" pitchFamily="34" charset="-122"/>
                <a:cs typeface="Nobile" pitchFamily="34" charset="-120"/>
              </a:rPr>
              <a:t> with:</a:t>
            </a:r>
            <a:endParaRPr lang="en-US" sz="1300" dirty="0"/>
          </a:p>
        </p:txBody>
      </p:sp>
      <p:sp>
        <p:nvSpPr>
          <p:cNvPr id="17" name="Text 15"/>
          <p:cNvSpPr/>
          <p:nvPr/>
        </p:nvSpPr>
        <p:spPr>
          <a:xfrm>
            <a:off x="597575" y="6794421"/>
            <a:ext cx="13435251" cy="273129"/>
          </a:xfrm>
          <a:prstGeom prst="rect">
            <a:avLst/>
          </a:prstGeom>
          <a:noFill/>
          <a:ln/>
        </p:spPr>
        <p:txBody>
          <a:bodyPr wrap="none" lIns="0" tIns="0" rIns="0" bIns="0" rtlCol="0" anchor="t"/>
          <a:lstStyle/>
          <a:p>
            <a:pPr algn="l" lvl="1" marL="685800" indent="-342900">
              <a:lnSpc>
                <a:spcPts val="2150"/>
              </a:lnSpc>
              <a:buSzPct val="100000"/>
              <a:buChar char="•"/>
            </a:pPr>
            <a:r>
              <a:rPr lang="en-US" sz="1300" dirty="0">
                <a:solidFill>
                  <a:srgbClr val="404155"/>
                </a:solidFill>
                <a:latin typeface="Nobile" pitchFamily="34" charset="0"/>
                <a:ea typeface="Nobile" pitchFamily="34" charset="-122"/>
                <a:cs typeface="Nobile" pitchFamily="34" charset="-120"/>
              </a:rPr>
              <a:t>Same value</a:t>
            </a:r>
            <a:endParaRPr lang="en-US" sz="1300" dirty="0"/>
          </a:p>
        </p:txBody>
      </p:sp>
      <p:sp>
        <p:nvSpPr>
          <p:cNvPr id="18" name="Text 16"/>
          <p:cNvSpPr/>
          <p:nvPr/>
        </p:nvSpPr>
        <p:spPr>
          <a:xfrm>
            <a:off x="597575" y="7127200"/>
            <a:ext cx="13435251" cy="288369"/>
          </a:xfrm>
          <a:prstGeom prst="rect">
            <a:avLst/>
          </a:prstGeom>
          <a:noFill/>
          <a:ln/>
        </p:spPr>
        <p:txBody>
          <a:bodyPr wrap="none" lIns="0" tIns="0" rIns="0" bIns="0" rtlCol="0" anchor="t"/>
          <a:lstStyle/>
          <a:p>
            <a:pPr algn="l" lvl="1" marL="685800" indent="-342900">
              <a:lnSpc>
                <a:spcPts val="2150"/>
              </a:lnSpc>
              <a:buSzPct val="100000"/>
              <a:buChar char="•"/>
            </a:pPr>
            <a:r>
              <a:rPr lang="en-US" sz="1300" dirty="0">
                <a:solidFill>
                  <a:srgbClr val="404155"/>
                </a:solidFill>
                <a:latin typeface="Nobile" pitchFamily="34" charset="0"/>
                <a:ea typeface="Nobile" pitchFamily="34" charset="-122"/>
                <a:cs typeface="Nobile" pitchFamily="34" charset="-120"/>
              </a:rPr>
              <a:t>Updated </a:t>
            </a:r>
            <a:pPr algn="l" lvl="1" indent="0" marL="0">
              <a:lnSpc>
                <a:spcPts val="2150"/>
              </a:lnSpc>
              <a:buNone/>
            </a:pPr>
            <a:r>
              <a:rPr lang="en-US" sz="1300" dirty="0">
                <a:solidFill>
                  <a:srgbClr val="404155"/>
                </a:solidFill>
                <a:highlight>
                  <a:srgbClr val="D2D9F9"/>
                </a:highlight>
                <a:latin typeface="Consolas" pitchFamily="34" charset="0"/>
                <a:ea typeface="Consolas" pitchFamily="34" charset="-122"/>
                <a:cs typeface="Consolas" pitchFamily="34" charset="-120"/>
              </a:rPr>
              <a:t>seqKey</a:t>
            </a:r>
            <a:pPr algn="l" lvl="1" indent="0" marL="0">
              <a:lnSpc>
                <a:spcPts val="2150"/>
              </a:lnSpc>
              <a:buNone/>
            </a:pPr>
            <a:r>
              <a:rPr lang="en-US" sz="1300" dirty="0">
                <a:solidFill>
                  <a:srgbClr val="404155"/>
                </a:solidFill>
                <a:latin typeface="Nobile" pitchFamily="34" charset="0"/>
                <a:ea typeface="Nobile" pitchFamily="34" charset="-122"/>
                <a:cs typeface="Nobile" pitchFamily="34" charset="-120"/>
              </a:rPr>
              <a:t> (marks recent access)</a:t>
            </a:r>
            <a:endParaRPr lang="en-US" sz="1300" dirty="0"/>
          </a:p>
        </p:txBody>
      </p:sp>
      <p:sp>
        <p:nvSpPr>
          <p:cNvPr id="19" name="Text 17"/>
          <p:cNvSpPr/>
          <p:nvPr/>
        </p:nvSpPr>
        <p:spPr>
          <a:xfrm>
            <a:off x="597575" y="7475220"/>
            <a:ext cx="13435251" cy="273129"/>
          </a:xfrm>
          <a:prstGeom prst="rect">
            <a:avLst/>
          </a:prstGeom>
          <a:noFill/>
          <a:ln/>
        </p:spPr>
        <p:txBody>
          <a:bodyPr wrap="none" lIns="0" tIns="0" rIns="0" bIns="0" rtlCol="0" anchor="t"/>
          <a:lstStyle/>
          <a:p>
            <a:pPr algn="l" marL="342900" indent="-342900">
              <a:lnSpc>
                <a:spcPts val="2150"/>
              </a:lnSpc>
              <a:buSzPct val="100000"/>
              <a:buChar char="•"/>
            </a:pPr>
            <a:r>
              <a:rPr lang="en-US" sz="1300" dirty="0">
                <a:solidFill>
                  <a:srgbClr val="404155"/>
                </a:solidFill>
                <a:latin typeface="Nobile" pitchFamily="34" charset="0"/>
                <a:ea typeface="Nobile" pitchFamily="34" charset="-122"/>
                <a:cs typeface="Nobile" pitchFamily="34" charset="-120"/>
              </a:rPr>
              <a:t>Ensures </a:t>
            </a:r>
            <a:pPr algn="l" indent="0" marL="0">
              <a:lnSpc>
                <a:spcPts val="2150"/>
              </a:lnSpc>
              <a:buNone/>
            </a:pPr>
            <a:r>
              <a:rPr lang="en-US" sz="1300" b="1" dirty="0">
                <a:solidFill>
                  <a:srgbClr val="404155"/>
                </a:solidFill>
                <a:latin typeface="Nobile" pitchFamily="34" charset="0"/>
                <a:ea typeface="Nobile" pitchFamily="34" charset="-122"/>
                <a:cs typeface="Nobile" pitchFamily="34" charset="-120"/>
              </a:rPr>
              <a:t>LRU order</a:t>
            </a:r>
            <a:pPr algn="l" indent="0" marL="0">
              <a:lnSpc>
                <a:spcPts val="2150"/>
              </a:lnSpc>
              <a:buNone/>
            </a:pPr>
            <a:r>
              <a:rPr lang="en-US" sz="1300" dirty="0">
                <a:solidFill>
                  <a:srgbClr val="404155"/>
                </a:solidFill>
                <a:latin typeface="Nobile" pitchFamily="34" charset="0"/>
                <a:ea typeface="Nobile" pitchFamily="34" charset="-122"/>
                <a:cs typeface="Nobile" pitchFamily="34" charset="-120"/>
              </a:rPr>
              <a:t> is preserved in the Treap.</a:t>
            </a:r>
            <a:endParaRPr lang="en-US" sz="13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7315200" cy="8229600"/>
          </a:xfrm>
          <a:prstGeom prst="rect">
            <a:avLst/>
          </a:prstGeom>
        </p:spPr>
      </p:pic>
      <p:pic>
        <p:nvPicPr>
          <p:cNvPr id="3" name="Image 1" descr="preencoded.png">    </p:cNvPr>
          <p:cNvPicPr>
            <a:picLocks noChangeAspect="1"/>
          </p:cNvPicPr>
          <p:nvPr/>
        </p:nvPicPr>
        <p:blipFill>
          <a:blip r:embed="rId2"/>
          <a:stretch>
            <a:fillRect/>
          </a:stretch>
        </p:blipFill>
        <p:spPr>
          <a:xfrm>
            <a:off x="234553" y="1832729"/>
            <a:ext cx="6845975" cy="4564023"/>
          </a:xfrm>
          <a:prstGeom prst="rect">
            <a:avLst/>
          </a:prstGeom>
        </p:spPr>
      </p:pic>
      <p:sp>
        <p:nvSpPr>
          <p:cNvPr id="4" name="Text 0"/>
          <p:cNvSpPr/>
          <p:nvPr/>
        </p:nvSpPr>
        <p:spPr>
          <a:xfrm>
            <a:off x="7972068" y="928687"/>
            <a:ext cx="4873347" cy="586502"/>
          </a:xfrm>
          <a:prstGeom prst="rect">
            <a:avLst/>
          </a:prstGeom>
          <a:noFill/>
          <a:ln/>
        </p:spPr>
        <p:txBody>
          <a:bodyPr wrap="none" lIns="0" tIns="0" rIns="0" bIns="0" rtlCol="0" anchor="t"/>
          <a:lstStyle/>
          <a:p>
            <a:pPr algn="l" indent="0" marL="0">
              <a:lnSpc>
                <a:spcPts val="4600"/>
              </a:lnSpc>
              <a:buNone/>
            </a:pPr>
            <a:r>
              <a:rPr lang="en-US" sz="3650" dirty="0">
                <a:solidFill>
                  <a:srgbClr val="1B1B27"/>
                </a:solidFill>
                <a:latin typeface="Corben" pitchFamily="34" charset="0"/>
                <a:ea typeface="Corben" pitchFamily="34" charset="-122"/>
                <a:cs typeface="Corben" pitchFamily="34" charset="-120"/>
              </a:rPr>
              <a:t>Performance Analysis</a:t>
            </a:r>
            <a:endParaRPr lang="en-US" sz="3650" dirty="0"/>
          </a:p>
        </p:txBody>
      </p:sp>
      <p:sp>
        <p:nvSpPr>
          <p:cNvPr id="5" name="Text 1"/>
          <p:cNvSpPr/>
          <p:nvPr/>
        </p:nvSpPr>
        <p:spPr>
          <a:xfrm>
            <a:off x="7972068" y="1796653"/>
            <a:ext cx="6001464" cy="300157"/>
          </a:xfrm>
          <a:prstGeom prst="rect">
            <a:avLst/>
          </a:prstGeom>
          <a:noFill/>
          <a:ln/>
        </p:spPr>
        <p:txBody>
          <a:bodyPr wrap="none" lIns="0" tIns="0" rIns="0" bIns="0" rtlCol="0" anchor="t"/>
          <a:lstStyle/>
          <a:p>
            <a:pPr algn="l" marL="342900" indent="-342900">
              <a:lnSpc>
                <a:spcPts val="2350"/>
              </a:lnSpc>
              <a:buSzPct val="100000"/>
              <a:buChar char="•"/>
            </a:pPr>
            <a:r>
              <a:rPr lang="en-US" sz="1450" b="1" dirty="0">
                <a:solidFill>
                  <a:srgbClr val="404155"/>
                </a:solidFill>
                <a:latin typeface="Nobile" pitchFamily="34" charset="0"/>
                <a:ea typeface="Nobile" pitchFamily="34" charset="-122"/>
                <a:cs typeface="Nobile" pitchFamily="34" charset="-120"/>
              </a:rPr>
              <a:t>Time Complexity</a:t>
            </a:r>
            <a:endParaRPr lang="en-US" sz="1450" dirty="0"/>
          </a:p>
        </p:txBody>
      </p:sp>
      <p:sp>
        <p:nvSpPr>
          <p:cNvPr id="6" name="Text 2"/>
          <p:cNvSpPr/>
          <p:nvPr/>
        </p:nvSpPr>
        <p:spPr>
          <a:xfrm>
            <a:off x="7972068" y="2162413"/>
            <a:ext cx="6001464" cy="623173"/>
          </a:xfrm>
          <a:prstGeom prst="rect">
            <a:avLst/>
          </a:prstGeom>
          <a:noFill/>
          <a:ln/>
        </p:spPr>
        <p:txBody>
          <a:bodyPr wrap="square" lIns="0" tIns="0" rIns="0" bIns="0" rtlCol="0" anchor="t"/>
          <a:lstStyle/>
          <a:p>
            <a:pPr algn="l" marL="342900" indent="-342900">
              <a:lnSpc>
                <a:spcPts val="2350"/>
              </a:lnSpc>
              <a:buSzPct val="100000"/>
              <a:buChar char="•"/>
            </a:pPr>
            <a:r>
              <a:rPr lang="en-US" sz="1450" dirty="0">
                <a:solidFill>
                  <a:srgbClr val="404155"/>
                </a:solidFill>
                <a:latin typeface="Nobile" pitchFamily="34" charset="0"/>
                <a:ea typeface="Nobile" pitchFamily="34" charset="-122"/>
                <a:cs typeface="Nobile" pitchFamily="34" charset="-120"/>
              </a:rPr>
              <a:t>Both </a:t>
            </a:r>
            <a:pPr algn="l" indent="0" marL="0">
              <a:lnSpc>
                <a:spcPts val="2350"/>
              </a:lnSpc>
              <a:buNone/>
            </a:pPr>
            <a:r>
              <a:rPr lang="en-US" sz="1450" dirty="0">
                <a:solidFill>
                  <a:srgbClr val="404155"/>
                </a:solidFill>
                <a:highlight>
                  <a:srgbClr val="D2D9F9"/>
                </a:highlight>
                <a:latin typeface="Consolas" pitchFamily="34" charset="0"/>
                <a:ea typeface="Consolas" pitchFamily="34" charset="-122"/>
                <a:cs typeface="Consolas" pitchFamily="34" charset="-120"/>
              </a:rPr>
              <a:t>put()</a:t>
            </a:r>
            <a:pPr algn="l" indent="0" marL="0">
              <a:lnSpc>
                <a:spcPts val="2350"/>
              </a:lnSpc>
              <a:buNone/>
            </a:pPr>
            <a:r>
              <a:rPr lang="en-US" sz="1450" dirty="0">
                <a:solidFill>
                  <a:srgbClr val="404155"/>
                </a:solidFill>
                <a:latin typeface="Nobile" pitchFamily="34" charset="0"/>
                <a:ea typeface="Nobile" pitchFamily="34" charset="-122"/>
                <a:cs typeface="Nobile" pitchFamily="34" charset="-120"/>
              </a:rPr>
              <a:t> and </a:t>
            </a:r>
            <a:pPr algn="l" indent="0" marL="0">
              <a:lnSpc>
                <a:spcPts val="2350"/>
              </a:lnSpc>
              <a:buNone/>
            </a:pPr>
            <a:r>
              <a:rPr lang="en-US" sz="1450" dirty="0">
                <a:solidFill>
                  <a:srgbClr val="404155"/>
                </a:solidFill>
                <a:highlight>
                  <a:srgbClr val="D2D9F9"/>
                </a:highlight>
                <a:latin typeface="Consolas" pitchFamily="34" charset="0"/>
                <a:ea typeface="Consolas" pitchFamily="34" charset="-122"/>
                <a:cs typeface="Consolas" pitchFamily="34" charset="-120"/>
              </a:rPr>
              <a:t>get()</a:t>
            </a:r>
            <a:pPr algn="l" indent="0" marL="0">
              <a:lnSpc>
                <a:spcPts val="2350"/>
              </a:lnSpc>
              <a:buNone/>
            </a:pPr>
            <a:r>
              <a:rPr lang="en-US" sz="1450" dirty="0">
                <a:solidFill>
                  <a:srgbClr val="404155"/>
                </a:solidFill>
                <a:latin typeface="Nobile" pitchFamily="34" charset="0"/>
                <a:ea typeface="Nobile" pitchFamily="34" charset="-122"/>
                <a:cs typeface="Nobile" pitchFamily="34" charset="-120"/>
              </a:rPr>
              <a:t> operations take </a:t>
            </a:r>
            <a:pPr algn="l" indent="0" marL="0">
              <a:lnSpc>
                <a:spcPts val="2350"/>
              </a:lnSpc>
              <a:buNone/>
            </a:pPr>
            <a:r>
              <a:rPr lang="en-US" sz="1450" b="1" dirty="0">
                <a:solidFill>
                  <a:srgbClr val="404155"/>
                </a:solidFill>
                <a:latin typeface="Nobile" pitchFamily="34" charset="0"/>
                <a:ea typeface="Nobile" pitchFamily="34" charset="-122"/>
                <a:cs typeface="Nobile" pitchFamily="34" charset="-120"/>
              </a:rPr>
              <a:t>O(log n)</a:t>
            </a:r>
            <a:pPr algn="l" indent="0" marL="0">
              <a:lnSpc>
                <a:spcPts val="2350"/>
              </a:lnSpc>
              <a:buNone/>
            </a:pPr>
            <a:r>
              <a:rPr lang="en-US" sz="1450" dirty="0">
                <a:solidFill>
                  <a:srgbClr val="404155"/>
                </a:solidFill>
                <a:latin typeface="Nobile" pitchFamily="34" charset="0"/>
                <a:ea typeface="Nobile" pitchFamily="34" charset="-122"/>
                <a:cs typeface="Nobile" pitchFamily="34" charset="-120"/>
              </a:rPr>
              <a:t> time due to Treap operations (insert, delete, and re-balance).</a:t>
            </a:r>
            <a:endParaRPr lang="en-US" sz="1450" dirty="0"/>
          </a:p>
        </p:txBody>
      </p:sp>
      <p:sp>
        <p:nvSpPr>
          <p:cNvPr id="7" name="Text 3"/>
          <p:cNvSpPr/>
          <p:nvPr/>
        </p:nvSpPr>
        <p:spPr>
          <a:xfrm>
            <a:off x="7972068" y="2851190"/>
            <a:ext cx="6001464" cy="300157"/>
          </a:xfrm>
          <a:prstGeom prst="rect">
            <a:avLst/>
          </a:prstGeom>
          <a:noFill/>
          <a:ln/>
        </p:spPr>
        <p:txBody>
          <a:bodyPr wrap="none" lIns="0" tIns="0" rIns="0" bIns="0" rtlCol="0" anchor="t"/>
          <a:lstStyle/>
          <a:p>
            <a:pPr algn="l" marL="342900" indent="-342900">
              <a:lnSpc>
                <a:spcPts val="2350"/>
              </a:lnSpc>
              <a:buSzPct val="100000"/>
              <a:buChar char="•"/>
            </a:pPr>
            <a:r>
              <a:rPr lang="en-US" sz="1450" dirty="0">
                <a:solidFill>
                  <a:srgbClr val="404155"/>
                </a:solidFill>
                <a:latin typeface="Nobile" pitchFamily="34" charset="0"/>
                <a:ea typeface="Nobile" pitchFamily="34" charset="-122"/>
                <a:cs typeface="Nobile" pitchFamily="34" charset="-120"/>
              </a:rPr>
              <a:t>HashMap lookups are </a:t>
            </a:r>
            <a:pPr algn="l" indent="0" marL="0">
              <a:lnSpc>
                <a:spcPts val="2350"/>
              </a:lnSpc>
              <a:buNone/>
            </a:pPr>
            <a:r>
              <a:rPr lang="en-US" sz="1450" b="1" dirty="0">
                <a:solidFill>
                  <a:srgbClr val="404155"/>
                </a:solidFill>
                <a:latin typeface="Nobile" pitchFamily="34" charset="0"/>
                <a:ea typeface="Nobile" pitchFamily="34" charset="-122"/>
                <a:cs typeface="Nobile" pitchFamily="34" charset="-120"/>
              </a:rPr>
              <a:t>O(1)</a:t>
            </a:r>
            <a:pPr algn="l" indent="0" marL="0">
              <a:lnSpc>
                <a:spcPts val="2350"/>
              </a:lnSpc>
              <a:buNone/>
            </a:pPr>
            <a:r>
              <a:rPr lang="en-US" sz="1450" dirty="0">
                <a:solidFill>
                  <a:srgbClr val="404155"/>
                </a:solidFill>
                <a:latin typeface="Nobile" pitchFamily="34" charset="0"/>
                <a:ea typeface="Nobile" pitchFamily="34" charset="-122"/>
                <a:cs typeface="Nobile" pitchFamily="34" charset="-120"/>
              </a:rPr>
              <a:t> on average.</a:t>
            </a:r>
            <a:endParaRPr lang="en-US" sz="1450" dirty="0"/>
          </a:p>
        </p:txBody>
      </p:sp>
      <p:sp>
        <p:nvSpPr>
          <p:cNvPr id="8" name="Text 4"/>
          <p:cNvSpPr/>
          <p:nvPr/>
        </p:nvSpPr>
        <p:spPr>
          <a:xfrm>
            <a:off x="7972068" y="3216950"/>
            <a:ext cx="6001464" cy="300157"/>
          </a:xfrm>
          <a:prstGeom prst="rect">
            <a:avLst/>
          </a:prstGeom>
          <a:noFill/>
          <a:ln/>
        </p:spPr>
        <p:txBody>
          <a:bodyPr wrap="none" lIns="0" tIns="0" rIns="0" bIns="0" rtlCol="0" anchor="t"/>
          <a:lstStyle/>
          <a:p>
            <a:pPr algn="l" marL="342900" indent="-342900">
              <a:lnSpc>
                <a:spcPts val="2350"/>
              </a:lnSpc>
              <a:buSzPct val="100000"/>
              <a:buChar char="•"/>
            </a:pPr>
            <a:r>
              <a:rPr lang="en-US" sz="1450" b="1" dirty="0">
                <a:solidFill>
                  <a:srgbClr val="404155"/>
                </a:solidFill>
                <a:latin typeface="Nobile" pitchFamily="34" charset="0"/>
                <a:ea typeface="Nobile" pitchFamily="34" charset="-122"/>
                <a:cs typeface="Nobile" pitchFamily="34" charset="-120"/>
              </a:rPr>
              <a:t>Space Complexity</a:t>
            </a:r>
            <a:endParaRPr lang="en-US" sz="1450" dirty="0"/>
          </a:p>
        </p:txBody>
      </p:sp>
      <p:sp>
        <p:nvSpPr>
          <p:cNvPr id="9" name="Text 5"/>
          <p:cNvSpPr/>
          <p:nvPr/>
        </p:nvSpPr>
        <p:spPr>
          <a:xfrm>
            <a:off x="7972068" y="3582710"/>
            <a:ext cx="6001464" cy="323017"/>
          </a:xfrm>
          <a:prstGeom prst="rect">
            <a:avLst/>
          </a:prstGeom>
          <a:noFill/>
          <a:ln/>
        </p:spPr>
        <p:txBody>
          <a:bodyPr wrap="none" lIns="0" tIns="0" rIns="0" bIns="0" rtlCol="0" anchor="t"/>
          <a:lstStyle/>
          <a:p>
            <a:pPr algn="l" marL="342900" indent="-342900">
              <a:lnSpc>
                <a:spcPts val="2350"/>
              </a:lnSpc>
              <a:buSzPct val="100000"/>
              <a:buChar char="•"/>
            </a:pPr>
            <a:r>
              <a:rPr lang="en-US" sz="1450" dirty="0">
                <a:solidFill>
                  <a:srgbClr val="404155"/>
                </a:solidFill>
                <a:latin typeface="Nobile" pitchFamily="34" charset="0"/>
                <a:ea typeface="Nobile" pitchFamily="34" charset="-122"/>
                <a:cs typeface="Nobile" pitchFamily="34" charset="-120"/>
              </a:rPr>
              <a:t>Total space is </a:t>
            </a:r>
            <a:pPr algn="l" indent="0" marL="0">
              <a:lnSpc>
                <a:spcPts val="2350"/>
              </a:lnSpc>
              <a:buNone/>
            </a:pPr>
            <a:r>
              <a:rPr lang="en-US" sz="1450" b="1" dirty="0">
                <a:solidFill>
                  <a:srgbClr val="404155"/>
                </a:solidFill>
                <a:latin typeface="Nobile" pitchFamily="34" charset="0"/>
                <a:ea typeface="Nobile" pitchFamily="34" charset="-122"/>
                <a:cs typeface="Nobile" pitchFamily="34" charset="-120"/>
              </a:rPr>
              <a:t>O(n)</a:t>
            </a:r>
            <a:pPr algn="l" indent="0" marL="0">
              <a:lnSpc>
                <a:spcPts val="2350"/>
              </a:lnSpc>
              <a:buNone/>
            </a:pPr>
            <a:r>
              <a:rPr lang="en-US" sz="1450" dirty="0">
                <a:solidFill>
                  <a:srgbClr val="404155"/>
                </a:solidFill>
                <a:latin typeface="Nobile" pitchFamily="34" charset="0"/>
                <a:ea typeface="Nobile" pitchFamily="34" charset="-122"/>
                <a:cs typeface="Nobile" pitchFamily="34" charset="-120"/>
              </a:rPr>
              <a:t> to store </a:t>
            </a:r>
            <a:pPr algn="l" indent="0" marL="0">
              <a:lnSpc>
                <a:spcPts val="2350"/>
              </a:lnSpc>
              <a:buNone/>
            </a:pPr>
            <a:r>
              <a:rPr lang="en-US" sz="1450" dirty="0">
                <a:solidFill>
                  <a:srgbClr val="404155"/>
                </a:solidFill>
                <a:highlight>
                  <a:srgbClr val="D2D9F9"/>
                </a:highlight>
                <a:latin typeface="Consolas" pitchFamily="34" charset="0"/>
                <a:ea typeface="Consolas" pitchFamily="34" charset="-122"/>
                <a:cs typeface="Consolas" pitchFamily="34" charset="-120"/>
              </a:rPr>
              <a:t>n</a:t>
            </a:r>
            <a:pPr algn="l" indent="0" marL="0">
              <a:lnSpc>
                <a:spcPts val="2350"/>
              </a:lnSpc>
              <a:buNone/>
            </a:pPr>
            <a:r>
              <a:rPr lang="en-US" sz="1450" dirty="0">
                <a:solidFill>
                  <a:srgbClr val="404155"/>
                </a:solidFill>
                <a:latin typeface="Nobile" pitchFamily="34" charset="0"/>
                <a:ea typeface="Nobile" pitchFamily="34" charset="-122"/>
                <a:cs typeface="Nobile" pitchFamily="34" charset="-120"/>
              </a:rPr>
              <a:t> nodes in the Treap and HashMap.</a:t>
            </a:r>
            <a:endParaRPr lang="en-US" sz="1450" dirty="0"/>
          </a:p>
        </p:txBody>
      </p:sp>
      <p:sp>
        <p:nvSpPr>
          <p:cNvPr id="10" name="Text 6"/>
          <p:cNvSpPr/>
          <p:nvPr/>
        </p:nvSpPr>
        <p:spPr>
          <a:xfrm>
            <a:off x="7972068" y="3971330"/>
            <a:ext cx="6001464" cy="300157"/>
          </a:xfrm>
          <a:prstGeom prst="rect">
            <a:avLst/>
          </a:prstGeom>
          <a:noFill/>
          <a:ln/>
        </p:spPr>
        <p:txBody>
          <a:bodyPr wrap="none" lIns="0" tIns="0" rIns="0" bIns="0" rtlCol="0" anchor="t"/>
          <a:lstStyle/>
          <a:p>
            <a:pPr algn="l" marL="342900" indent="-342900">
              <a:lnSpc>
                <a:spcPts val="2350"/>
              </a:lnSpc>
              <a:buSzPct val="100000"/>
              <a:buChar char="•"/>
            </a:pPr>
            <a:r>
              <a:rPr lang="en-US" sz="1450" b="1" dirty="0">
                <a:solidFill>
                  <a:srgbClr val="404155"/>
                </a:solidFill>
                <a:latin typeface="Nobile" pitchFamily="34" charset="0"/>
                <a:ea typeface="Nobile" pitchFamily="34" charset="-122"/>
                <a:cs typeface="Nobile" pitchFamily="34" charset="-120"/>
              </a:rPr>
              <a:t>Advantages</a:t>
            </a:r>
            <a:endParaRPr lang="en-US" sz="1450" dirty="0"/>
          </a:p>
        </p:txBody>
      </p:sp>
      <p:sp>
        <p:nvSpPr>
          <p:cNvPr id="11" name="Text 7"/>
          <p:cNvSpPr/>
          <p:nvPr/>
        </p:nvSpPr>
        <p:spPr>
          <a:xfrm>
            <a:off x="7972068" y="4337090"/>
            <a:ext cx="6001464" cy="900470"/>
          </a:xfrm>
          <a:prstGeom prst="rect">
            <a:avLst/>
          </a:prstGeom>
          <a:noFill/>
          <a:ln/>
        </p:spPr>
        <p:txBody>
          <a:bodyPr wrap="square" lIns="0" tIns="0" rIns="0" bIns="0" rtlCol="0" anchor="t"/>
          <a:lstStyle/>
          <a:p>
            <a:pPr algn="l" marL="342900" indent="-342900">
              <a:lnSpc>
                <a:spcPts val="2350"/>
              </a:lnSpc>
              <a:buSzPct val="100000"/>
              <a:buChar char="•"/>
            </a:pPr>
            <a:r>
              <a:rPr lang="en-US" sz="1450" dirty="0">
                <a:solidFill>
                  <a:srgbClr val="404155"/>
                </a:solidFill>
                <a:latin typeface="Nobile" pitchFamily="34" charset="0"/>
                <a:ea typeface="Nobile" pitchFamily="34" charset="-122"/>
                <a:cs typeface="Nobile" pitchFamily="34" charset="-120"/>
              </a:rPr>
              <a:t>Handles </a:t>
            </a:r>
            <a:pPr algn="l" indent="0" marL="0">
              <a:lnSpc>
                <a:spcPts val="2350"/>
              </a:lnSpc>
              <a:buNone/>
            </a:pPr>
            <a:r>
              <a:rPr lang="en-US" sz="1450" b="1" dirty="0">
                <a:solidFill>
                  <a:srgbClr val="404155"/>
                </a:solidFill>
                <a:latin typeface="Nobile" pitchFamily="34" charset="0"/>
                <a:ea typeface="Nobile" pitchFamily="34" charset="-122"/>
                <a:cs typeface="Nobile" pitchFamily="34" charset="-120"/>
              </a:rPr>
              <a:t>non-uniform access patterns</a:t>
            </a:r>
            <a:pPr algn="l" indent="0" marL="0">
              <a:lnSpc>
                <a:spcPts val="2350"/>
              </a:lnSpc>
              <a:buNone/>
            </a:pPr>
            <a:r>
              <a:rPr lang="en-US" sz="1450" dirty="0">
                <a:solidFill>
                  <a:srgbClr val="404155"/>
                </a:solidFill>
                <a:latin typeface="Nobile" pitchFamily="34" charset="0"/>
                <a:ea typeface="Nobile" pitchFamily="34" charset="-122"/>
                <a:cs typeface="Nobile" pitchFamily="34" charset="-120"/>
              </a:rPr>
              <a:t> more efficiently than traditional LRU (e.g., frequently accessed items stay near the top of the Treap).</a:t>
            </a:r>
            <a:endParaRPr lang="en-US" sz="1450" dirty="0"/>
          </a:p>
        </p:txBody>
      </p:sp>
      <p:sp>
        <p:nvSpPr>
          <p:cNvPr id="12" name="Text 8"/>
          <p:cNvSpPr/>
          <p:nvPr/>
        </p:nvSpPr>
        <p:spPr>
          <a:xfrm>
            <a:off x="7972068" y="5303163"/>
            <a:ext cx="6001464" cy="300157"/>
          </a:xfrm>
          <a:prstGeom prst="rect">
            <a:avLst/>
          </a:prstGeom>
          <a:noFill/>
          <a:ln/>
        </p:spPr>
        <p:txBody>
          <a:bodyPr wrap="none" lIns="0" tIns="0" rIns="0" bIns="0" rtlCol="0" anchor="t"/>
          <a:lstStyle/>
          <a:p>
            <a:pPr algn="l" marL="342900" indent="-342900">
              <a:lnSpc>
                <a:spcPts val="2350"/>
              </a:lnSpc>
              <a:buSzPct val="100000"/>
              <a:buChar char="•"/>
            </a:pPr>
            <a:r>
              <a:rPr lang="en-US" sz="1450" dirty="0">
                <a:solidFill>
                  <a:srgbClr val="404155"/>
                </a:solidFill>
                <a:latin typeface="Nobile" pitchFamily="34" charset="0"/>
                <a:ea typeface="Nobile" pitchFamily="34" charset="-122"/>
                <a:cs typeface="Nobile" pitchFamily="34" charset="-120"/>
              </a:rPr>
              <a:t>Maintains a balanced structure using randomized priorities.</a:t>
            </a:r>
            <a:endParaRPr lang="en-US" sz="1450" dirty="0"/>
          </a:p>
        </p:txBody>
      </p:sp>
      <p:sp>
        <p:nvSpPr>
          <p:cNvPr id="13" name="Text 9"/>
          <p:cNvSpPr/>
          <p:nvPr/>
        </p:nvSpPr>
        <p:spPr>
          <a:xfrm>
            <a:off x="7972068" y="5668923"/>
            <a:ext cx="6001464" cy="300157"/>
          </a:xfrm>
          <a:prstGeom prst="rect">
            <a:avLst/>
          </a:prstGeom>
          <a:noFill/>
          <a:ln/>
        </p:spPr>
        <p:txBody>
          <a:bodyPr wrap="none" lIns="0" tIns="0" rIns="0" bIns="0" rtlCol="0" anchor="t"/>
          <a:lstStyle/>
          <a:p>
            <a:pPr algn="l" marL="342900" indent="-342900">
              <a:lnSpc>
                <a:spcPts val="2350"/>
              </a:lnSpc>
              <a:buSzPct val="100000"/>
              <a:buChar char="•"/>
            </a:pPr>
            <a:r>
              <a:rPr lang="en-US" sz="1450" b="1" dirty="0">
                <a:solidFill>
                  <a:srgbClr val="404155"/>
                </a:solidFill>
                <a:latin typeface="Nobile" pitchFamily="34" charset="0"/>
                <a:ea typeface="Nobile" pitchFamily="34" charset="-122"/>
                <a:cs typeface="Nobile" pitchFamily="34" charset="-120"/>
              </a:rPr>
              <a:t>Trade-offs</a:t>
            </a:r>
            <a:endParaRPr lang="en-US" sz="1450" dirty="0"/>
          </a:p>
        </p:txBody>
      </p:sp>
      <p:sp>
        <p:nvSpPr>
          <p:cNvPr id="14" name="Text 10"/>
          <p:cNvSpPr/>
          <p:nvPr/>
        </p:nvSpPr>
        <p:spPr>
          <a:xfrm>
            <a:off x="7972068" y="6034683"/>
            <a:ext cx="6001464" cy="600313"/>
          </a:xfrm>
          <a:prstGeom prst="rect">
            <a:avLst/>
          </a:prstGeom>
          <a:noFill/>
          <a:ln/>
        </p:spPr>
        <p:txBody>
          <a:bodyPr wrap="square" lIns="0" tIns="0" rIns="0" bIns="0" rtlCol="0" anchor="t"/>
          <a:lstStyle/>
          <a:p>
            <a:pPr algn="l" marL="342900" indent="-342900">
              <a:lnSpc>
                <a:spcPts val="2350"/>
              </a:lnSpc>
              <a:buSzPct val="100000"/>
              <a:buChar char="•"/>
            </a:pPr>
            <a:r>
              <a:rPr lang="en-US" sz="1450" dirty="0">
                <a:solidFill>
                  <a:srgbClr val="404155"/>
                </a:solidFill>
                <a:latin typeface="Nobile" pitchFamily="34" charset="0"/>
                <a:ea typeface="Nobile" pitchFamily="34" charset="-122"/>
                <a:cs typeface="Nobile" pitchFamily="34" charset="-120"/>
              </a:rPr>
              <a:t>Higher </a:t>
            </a:r>
            <a:pPr algn="l" indent="0" marL="0">
              <a:lnSpc>
                <a:spcPts val="2350"/>
              </a:lnSpc>
              <a:buNone/>
            </a:pPr>
            <a:r>
              <a:rPr lang="en-US" sz="1450" b="1" dirty="0">
                <a:solidFill>
                  <a:srgbClr val="404155"/>
                </a:solidFill>
                <a:latin typeface="Nobile" pitchFamily="34" charset="0"/>
                <a:ea typeface="Nobile" pitchFamily="34" charset="-122"/>
                <a:cs typeface="Nobile" pitchFamily="34" charset="-120"/>
              </a:rPr>
              <a:t>implementation complexity</a:t>
            </a:r>
            <a:pPr algn="l" indent="0" marL="0">
              <a:lnSpc>
                <a:spcPts val="2350"/>
              </a:lnSpc>
              <a:buNone/>
            </a:pPr>
            <a:r>
              <a:rPr lang="en-US" sz="1450" dirty="0">
                <a:solidFill>
                  <a:srgbClr val="404155"/>
                </a:solidFill>
                <a:latin typeface="Nobile" pitchFamily="34" charset="0"/>
                <a:ea typeface="Nobile" pitchFamily="34" charset="-122"/>
                <a:cs typeface="Nobile" pitchFamily="34" charset="-120"/>
              </a:rPr>
              <a:t> compared to standard LRU (which uses a HashMap + Doubly Linked List).</a:t>
            </a:r>
            <a:endParaRPr lang="en-US" sz="1450" dirty="0"/>
          </a:p>
        </p:txBody>
      </p:sp>
      <p:sp>
        <p:nvSpPr>
          <p:cNvPr id="15" name="Text 11"/>
          <p:cNvSpPr/>
          <p:nvPr/>
        </p:nvSpPr>
        <p:spPr>
          <a:xfrm>
            <a:off x="7972068" y="6700599"/>
            <a:ext cx="6001464" cy="600313"/>
          </a:xfrm>
          <a:prstGeom prst="rect">
            <a:avLst/>
          </a:prstGeom>
          <a:noFill/>
          <a:ln/>
        </p:spPr>
        <p:txBody>
          <a:bodyPr wrap="square" lIns="0" tIns="0" rIns="0" bIns="0" rtlCol="0" anchor="t"/>
          <a:lstStyle/>
          <a:p>
            <a:pPr algn="l" marL="342900" indent="-342900">
              <a:lnSpc>
                <a:spcPts val="2350"/>
              </a:lnSpc>
              <a:buSzPct val="100000"/>
              <a:buChar char="•"/>
            </a:pPr>
            <a:r>
              <a:rPr lang="en-US" sz="1450" dirty="0">
                <a:solidFill>
                  <a:srgbClr val="404155"/>
                </a:solidFill>
                <a:latin typeface="Nobile" pitchFamily="34" charset="0"/>
                <a:ea typeface="Nobile" pitchFamily="34" charset="-122"/>
                <a:cs typeface="Nobile" pitchFamily="34" charset="-120"/>
              </a:rPr>
              <a:t>Overhead due to node recreation and re-insertion on every access.</a:t>
            </a:r>
            <a:endParaRPr lang="en-US" sz="14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628656"/>
            <a:ext cx="8969216" cy="708779"/>
          </a:xfrm>
          <a:prstGeom prst="rect">
            <a:avLst/>
          </a:prstGeom>
          <a:noFill/>
          <a:ln/>
        </p:spPr>
        <p:txBody>
          <a:bodyPr wrap="none" lIns="0" tIns="0" rIns="0" bIns="0" rtlCol="0" anchor="t"/>
          <a:lstStyle/>
          <a:p>
            <a:pPr algn="l" indent="0" marL="0">
              <a:lnSpc>
                <a:spcPts val="5550"/>
              </a:lnSpc>
              <a:buNone/>
            </a:pPr>
            <a:r>
              <a:rPr lang="en-US" sz="4450" dirty="0">
                <a:solidFill>
                  <a:srgbClr val="1B1B27"/>
                </a:solidFill>
                <a:latin typeface="Corben" pitchFamily="34" charset="0"/>
                <a:ea typeface="Corben" pitchFamily="34" charset="-122"/>
                <a:cs typeface="Corben" pitchFamily="34" charset="-120"/>
              </a:rPr>
              <a:t>Conclusion and Future Directions</a:t>
            </a:r>
            <a:endParaRPr lang="en-US" sz="4450" dirty="0"/>
          </a:p>
        </p:txBody>
      </p:sp>
      <p:sp>
        <p:nvSpPr>
          <p:cNvPr id="3" name="Text 1"/>
          <p:cNvSpPr/>
          <p:nvPr/>
        </p:nvSpPr>
        <p:spPr>
          <a:xfrm>
            <a:off x="793790" y="2677597"/>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404155"/>
                </a:solidFill>
                <a:latin typeface="Nobile" pitchFamily="34" charset="0"/>
                <a:ea typeface="Nobile" pitchFamily="34" charset="-122"/>
                <a:cs typeface="Nobile" pitchFamily="34" charset="-120"/>
              </a:rPr>
              <a:t>The advanced </a:t>
            </a:r>
            <a:pPr algn="l" indent="0" marL="0">
              <a:lnSpc>
                <a:spcPts val="2850"/>
              </a:lnSpc>
              <a:buNone/>
            </a:pPr>
            <a:r>
              <a:rPr lang="en-US" sz="1750" b="1" dirty="0">
                <a:solidFill>
                  <a:srgbClr val="404155"/>
                </a:solidFill>
                <a:latin typeface="Nobile" pitchFamily="34" charset="0"/>
                <a:ea typeface="Nobile" pitchFamily="34" charset="-122"/>
                <a:cs typeface="Nobile" pitchFamily="34" charset="-120"/>
              </a:rPr>
              <a:t>LRU Cache</a:t>
            </a:r>
            <a:pPr algn="l" indent="0" marL="0">
              <a:lnSpc>
                <a:spcPts val="2850"/>
              </a:lnSpc>
              <a:buNone/>
            </a:pPr>
            <a:r>
              <a:rPr lang="en-US" sz="1750" dirty="0">
                <a:solidFill>
                  <a:srgbClr val="404155"/>
                </a:solidFill>
                <a:latin typeface="Nobile" pitchFamily="34" charset="0"/>
                <a:ea typeface="Nobile" pitchFamily="34" charset="-122"/>
                <a:cs typeface="Nobile" pitchFamily="34" charset="-120"/>
              </a:rPr>
              <a:t> integrates:</a:t>
            </a:r>
            <a:endParaRPr lang="en-US" sz="1750" dirty="0"/>
          </a:p>
        </p:txBody>
      </p:sp>
      <p:sp>
        <p:nvSpPr>
          <p:cNvPr id="4" name="Text 2"/>
          <p:cNvSpPr/>
          <p:nvPr/>
        </p:nvSpPr>
        <p:spPr>
          <a:xfrm>
            <a:off x="793790" y="3119795"/>
            <a:ext cx="13042821" cy="362903"/>
          </a:xfrm>
          <a:prstGeom prst="rect">
            <a:avLst/>
          </a:prstGeom>
          <a:noFill/>
          <a:ln/>
        </p:spPr>
        <p:txBody>
          <a:bodyPr wrap="none" lIns="0" tIns="0" rIns="0" bIns="0" rtlCol="0" anchor="t"/>
          <a:lstStyle/>
          <a:p>
            <a:pPr algn="l" lvl="1" marL="685800" indent="-342900">
              <a:lnSpc>
                <a:spcPts val="2850"/>
              </a:lnSpc>
              <a:buSzPct val="100000"/>
              <a:buChar char="•"/>
            </a:pPr>
            <a:r>
              <a:rPr lang="en-US" sz="1750" b="1" dirty="0">
                <a:solidFill>
                  <a:srgbClr val="404155"/>
                </a:solidFill>
                <a:latin typeface="Nobile" pitchFamily="34" charset="0"/>
                <a:ea typeface="Nobile" pitchFamily="34" charset="-122"/>
                <a:cs typeface="Nobile" pitchFamily="34" charset="-120"/>
              </a:rPr>
              <a:t>Treaps</a:t>
            </a:r>
            <a:pPr algn="l" lvl="1" indent="0" marL="0">
              <a:lnSpc>
                <a:spcPts val="2850"/>
              </a:lnSpc>
              <a:buNone/>
            </a:pPr>
            <a:r>
              <a:rPr lang="en-US" sz="1750" dirty="0">
                <a:solidFill>
                  <a:srgbClr val="404155"/>
                </a:solidFill>
                <a:latin typeface="Nobile" pitchFamily="34" charset="0"/>
                <a:ea typeface="Nobile" pitchFamily="34" charset="-122"/>
                <a:cs typeface="Nobile" pitchFamily="34" charset="-120"/>
              </a:rPr>
              <a:t> for balanced ordering with LRU tracking</a:t>
            </a:r>
            <a:endParaRPr lang="en-US" sz="1750" dirty="0"/>
          </a:p>
        </p:txBody>
      </p:sp>
      <p:sp>
        <p:nvSpPr>
          <p:cNvPr id="5" name="Text 3"/>
          <p:cNvSpPr/>
          <p:nvPr/>
        </p:nvSpPr>
        <p:spPr>
          <a:xfrm>
            <a:off x="793790" y="3561993"/>
            <a:ext cx="13042821" cy="362903"/>
          </a:xfrm>
          <a:prstGeom prst="rect">
            <a:avLst/>
          </a:prstGeom>
          <a:noFill/>
          <a:ln/>
        </p:spPr>
        <p:txBody>
          <a:bodyPr wrap="none" lIns="0" tIns="0" rIns="0" bIns="0" rtlCol="0" anchor="t"/>
          <a:lstStyle/>
          <a:p>
            <a:pPr algn="l" lvl="1" marL="685800" indent="-342900">
              <a:lnSpc>
                <a:spcPts val="2850"/>
              </a:lnSpc>
              <a:buSzPct val="100000"/>
              <a:buChar char="•"/>
            </a:pPr>
            <a:r>
              <a:rPr lang="en-US" sz="1750" b="1" dirty="0">
                <a:solidFill>
                  <a:srgbClr val="404155"/>
                </a:solidFill>
                <a:latin typeface="Nobile" pitchFamily="34" charset="0"/>
                <a:ea typeface="Nobile" pitchFamily="34" charset="-122"/>
                <a:cs typeface="Nobile" pitchFamily="34" charset="-120"/>
              </a:rPr>
              <a:t>HashMap</a:t>
            </a:r>
            <a:pPr algn="l" lvl="1" indent="0" marL="0">
              <a:lnSpc>
                <a:spcPts val="2850"/>
              </a:lnSpc>
              <a:buNone/>
            </a:pPr>
            <a:r>
              <a:rPr lang="en-US" sz="1750" dirty="0">
                <a:solidFill>
                  <a:srgbClr val="404155"/>
                </a:solidFill>
                <a:latin typeface="Nobile" pitchFamily="34" charset="0"/>
                <a:ea typeface="Nobile" pitchFamily="34" charset="-122"/>
                <a:cs typeface="Nobile" pitchFamily="34" charset="-120"/>
              </a:rPr>
              <a:t> for fast lookups</a:t>
            </a:r>
            <a:endParaRPr lang="en-US" sz="1750" dirty="0"/>
          </a:p>
        </p:txBody>
      </p:sp>
      <p:sp>
        <p:nvSpPr>
          <p:cNvPr id="6" name="Text 4"/>
          <p:cNvSpPr/>
          <p:nvPr/>
        </p:nvSpPr>
        <p:spPr>
          <a:xfrm>
            <a:off x="793790" y="4004191"/>
            <a:ext cx="13042821" cy="385763"/>
          </a:xfrm>
          <a:prstGeom prst="rect">
            <a:avLst/>
          </a:prstGeom>
          <a:noFill/>
          <a:ln/>
        </p:spPr>
        <p:txBody>
          <a:bodyPr wrap="none" lIns="0" tIns="0" rIns="0" bIns="0" rtlCol="0" anchor="t"/>
          <a:lstStyle/>
          <a:p>
            <a:pPr algn="l" lvl="1" marL="685800" indent="-342900">
              <a:lnSpc>
                <a:spcPts val="2850"/>
              </a:lnSpc>
              <a:buSzPct val="100000"/>
              <a:buChar char="•"/>
            </a:pPr>
            <a:r>
              <a:rPr lang="en-US" sz="1750" b="1" dirty="0">
                <a:solidFill>
                  <a:srgbClr val="404155"/>
                </a:solidFill>
                <a:latin typeface="Nobile" pitchFamily="34" charset="0"/>
                <a:ea typeface="Nobile" pitchFamily="34" charset="-122"/>
                <a:cs typeface="Nobile" pitchFamily="34" charset="-120"/>
              </a:rPr>
              <a:t>Doubly Linked List logic</a:t>
            </a:r>
            <a:pPr algn="l" lvl="1" indent="0" marL="0">
              <a:lnSpc>
                <a:spcPts val="2850"/>
              </a:lnSpc>
              <a:buNone/>
            </a:pPr>
            <a:r>
              <a:rPr lang="en-US" sz="1750" dirty="0">
                <a:solidFill>
                  <a:srgbClr val="404155"/>
                </a:solidFill>
                <a:latin typeface="Nobile" pitchFamily="34" charset="0"/>
                <a:ea typeface="Nobile" pitchFamily="34" charset="-122"/>
                <a:cs typeface="Nobile" pitchFamily="34" charset="-120"/>
              </a:rPr>
              <a:t> via </a:t>
            </a:r>
            <a:pPr algn="l" lvl="1" indent="0" marL="0">
              <a:lnSpc>
                <a:spcPts val="2850"/>
              </a:lnSpc>
              <a:buNone/>
            </a:pPr>
            <a:r>
              <a:rPr lang="en-US" sz="1750" dirty="0">
                <a:solidFill>
                  <a:srgbClr val="404155"/>
                </a:solidFill>
                <a:highlight>
                  <a:srgbClr val="D2D9F9"/>
                </a:highlight>
                <a:latin typeface="Consolas" pitchFamily="34" charset="0"/>
                <a:ea typeface="Consolas" pitchFamily="34" charset="-122"/>
                <a:cs typeface="Consolas" pitchFamily="34" charset="-120"/>
              </a:rPr>
              <a:t>seqKey</a:t>
            </a:r>
            <a:pPr algn="l" lvl="1" indent="0" marL="0">
              <a:lnSpc>
                <a:spcPts val="2850"/>
              </a:lnSpc>
              <a:buNone/>
            </a:pPr>
            <a:r>
              <a:rPr lang="en-US" sz="1750" dirty="0">
                <a:solidFill>
                  <a:srgbClr val="404155"/>
                </a:solidFill>
                <a:latin typeface="Nobile" pitchFamily="34" charset="0"/>
                <a:ea typeface="Nobile" pitchFamily="34" charset="-122"/>
                <a:cs typeface="Nobile" pitchFamily="34" charset="-120"/>
              </a:rPr>
              <a:t> for access order</a:t>
            </a:r>
            <a:endParaRPr lang="en-US" sz="1750" dirty="0"/>
          </a:p>
        </p:txBody>
      </p:sp>
      <p:sp>
        <p:nvSpPr>
          <p:cNvPr id="7" name="Text 5"/>
          <p:cNvSpPr/>
          <p:nvPr/>
        </p:nvSpPr>
        <p:spPr>
          <a:xfrm>
            <a:off x="793790" y="4469249"/>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404155"/>
                </a:solidFill>
                <a:latin typeface="Nobile" pitchFamily="34" charset="0"/>
                <a:ea typeface="Nobile" pitchFamily="34" charset="-122"/>
                <a:cs typeface="Nobile" pitchFamily="34" charset="-120"/>
              </a:rPr>
              <a:t>Offers a powerful, efficient solution for real-world caching scenarios—especially with </a:t>
            </a:r>
            <a:pPr algn="l" indent="0" marL="0">
              <a:lnSpc>
                <a:spcPts val="2850"/>
              </a:lnSpc>
              <a:buNone/>
            </a:pPr>
            <a:r>
              <a:rPr lang="en-US" sz="1750" b="1" dirty="0">
                <a:solidFill>
                  <a:srgbClr val="404155"/>
                </a:solidFill>
                <a:latin typeface="Nobile" pitchFamily="34" charset="0"/>
                <a:ea typeface="Nobile" pitchFamily="34" charset="-122"/>
                <a:cs typeface="Nobile" pitchFamily="34" charset="-120"/>
              </a:rPr>
              <a:t>non-uniform access patterns</a:t>
            </a:r>
            <a:pPr algn="l" indent="0" marL="0">
              <a:lnSpc>
                <a:spcPts val="2850"/>
              </a:lnSpc>
              <a:buNone/>
            </a:pPr>
            <a:r>
              <a:rPr lang="en-US" sz="1750" dirty="0">
                <a:solidFill>
                  <a:srgbClr val="404155"/>
                </a:solidFill>
                <a:latin typeface="Nobile" pitchFamily="34" charset="0"/>
                <a:ea typeface="Nobile" pitchFamily="34" charset="-122"/>
                <a:cs typeface="Nobile" pitchFamily="34" charset="-120"/>
              </a:rPr>
              <a:t>.</a:t>
            </a:r>
            <a:endParaRPr lang="en-US" sz="1750" dirty="0"/>
          </a:p>
        </p:txBody>
      </p:sp>
      <p:sp>
        <p:nvSpPr>
          <p:cNvPr id="8" name="Text 6"/>
          <p:cNvSpPr/>
          <p:nvPr/>
        </p:nvSpPr>
        <p:spPr>
          <a:xfrm>
            <a:off x="793790" y="4911447"/>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404155"/>
                </a:solidFill>
                <a:latin typeface="Nobile" pitchFamily="34" charset="0"/>
                <a:ea typeface="Nobile" pitchFamily="34" charset="-122"/>
                <a:cs typeface="Nobile" pitchFamily="34" charset="-120"/>
              </a:rPr>
              <a:t>Future Improvements</a:t>
            </a:r>
            <a:pPr algn="l" indent="0" marL="0">
              <a:lnSpc>
                <a:spcPts val="2850"/>
              </a:lnSpc>
              <a:buNone/>
            </a:pPr>
            <a:r>
              <a:rPr lang="en-US" sz="1750" dirty="0">
                <a:solidFill>
                  <a:srgbClr val="404155"/>
                </a:solidFill>
                <a:latin typeface="Nobile" pitchFamily="34" charset="0"/>
                <a:ea typeface="Nobile" pitchFamily="34" charset="-122"/>
                <a:cs typeface="Nobile" pitchFamily="34" charset="-120"/>
              </a:rPr>
              <a:t>:</a:t>
            </a:r>
            <a:endParaRPr lang="en-US" sz="1750" dirty="0"/>
          </a:p>
        </p:txBody>
      </p:sp>
      <p:sp>
        <p:nvSpPr>
          <p:cNvPr id="9" name="Text 7"/>
          <p:cNvSpPr/>
          <p:nvPr/>
        </p:nvSpPr>
        <p:spPr>
          <a:xfrm>
            <a:off x="793790" y="5353645"/>
            <a:ext cx="13042821" cy="362903"/>
          </a:xfrm>
          <a:prstGeom prst="rect">
            <a:avLst/>
          </a:prstGeom>
          <a:noFill/>
          <a:ln/>
        </p:spPr>
        <p:txBody>
          <a:bodyPr wrap="none" lIns="0" tIns="0" rIns="0" bIns="0" rtlCol="0" anchor="t"/>
          <a:lstStyle/>
          <a:p>
            <a:pPr algn="l" lvl="1" marL="685800" indent="-342900">
              <a:lnSpc>
                <a:spcPts val="2850"/>
              </a:lnSpc>
              <a:buSzPct val="100000"/>
              <a:buChar char="•"/>
            </a:pPr>
            <a:r>
              <a:rPr lang="en-US" sz="1750" dirty="0">
                <a:solidFill>
                  <a:srgbClr val="404155"/>
                </a:solidFill>
                <a:latin typeface="Nobile" pitchFamily="34" charset="0"/>
                <a:ea typeface="Nobile" pitchFamily="34" charset="-122"/>
                <a:cs typeface="Nobile" pitchFamily="34" charset="-120"/>
              </a:rPr>
              <a:t>Optimize memory usage by reusing nodes</a:t>
            </a:r>
            <a:endParaRPr lang="en-US" sz="1750" dirty="0"/>
          </a:p>
        </p:txBody>
      </p:sp>
      <p:sp>
        <p:nvSpPr>
          <p:cNvPr id="10" name="Text 8"/>
          <p:cNvSpPr/>
          <p:nvPr/>
        </p:nvSpPr>
        <p:spPr>
          <a:xfrm>
            <a:off x="793790" y="5795843"/>
            <a:ext cx="13042821" cy="362903"/>
          </a:xfrm>
          <a:prstGeom prst="rect">
            <a:avLst/>
          </a:prstGeom>
          <a:noFill/>
          <a:ln/>
        </p:spPr>
        <p:txBody>
          <a:bodyPr wrap="none" lIns="0" tIns="0" rIns="0" bIns="0" rtlCol="0" anchor="t"/>
          <a:lstStyle/>
          <a:p>
            <a:pPr algn="l" lvl="1" marL="685800" indent="-342900">
              <a:lnSpc>
                <a:spcPts val="2850"/>
              </a:lnSpc>
              <a:buSzPct val="100000"/>
              <a:buChar char="•"/>
            </a:pPr>
            <a:r>
              <a:rPr lang="en-US" sz="1750" dirty="0">
                <a:solidFill>
                  <a:srgbClr val="404155"/>
                </a:solidFill>
                <a:latin typeface="Nobile" pitchFamily="34" charset="0"/>
                <a:ea typeface="Nobile" pitchFamily="34" charset="-122"/>
                <a:cs typeface="Nobile" pitchFamily="34" charset="-120"/>
              </a:rPr>
              <a:t>Tune priority generation strategies</a:t>
            </a:r>
            <a:endParaRPr lang="en-US" sz="1750" dirty="0"/>
          </a:p>
        </p:txBody>
      </p:sp>
      <p:sp>
        <p:nvSpPr>
          <p:cNvPr id="11" name="Text 9"/>
          <p:cNvSpPr/>
          <p:nvPr/>
        </p:nvSpPr>
        <p:spPr>
          <a:xfrm>
            <a:off x="793790" y="6238042"/>
            <a:ext cx="13042821" cy="362903"/>
          </a:xfrm>
          <a:prstGeom prst="rect">
            <a:avLst/>
          </a:prstGeom>
          <a:noFill/>
          <a:ln/>
        </p:spPr>
        <p:txBody>
          <a:bodyPr wrap="none" lIns="0" tIns="0" rIns="0" bIns="0" rtlCol="0" anchor="t"/>
          <a:lstStyle/>
          <a:p>
            <a:pPr algn="l" lvl="1" marL="685800" indent="-342900">
              <a:lnSpc>
                <a:spcPts val="2850"/>
              </a:lnSpc>
              <a:buSzPct val="100000"/>
              <a:buChar char="•"/>
            </a:pPr>
            <a:r>
              <a:rPr lang="en-US" sz="1750" dirty="0">
                <a:solidFill>
                  <a:srgbClr val="404155"/>
                </a:solidFill>
                <a:latin typeface="Nobile" pitchFamily="34" charset="0"/>
                <a:ea typeface="Nobile" pitchFamily="34" charset="-122"/>
                <a:cs typeface="Nobile" pitchFamily="34" charset="-120"/>
              </a:rPr>
              <a:t>Explore concurrent/lock-free versions for multi-threaded environments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717709"/>
            <a:ext cx="5670590" cy="708779"/>
          </a:xfrm>
          <a:prstGeom prst="rect">
            <a:avLst/>
          </a:prstGeom>
          <a:noFill/>
          <a:ln/>
        </p:spPr>
        <p:txBody>
          <a:bodyPr wrap="none" lIns="0" tIns="0" rIns="0" bIns="0" rtlCol="0" anchor="t"/>
          <a:lstStyle/>
          <a:p>
            <a:pPr algn="l" indent="0" marL="0">
              <a:lnSpc>
                <a:spcPts val="5550"/>
              </a:lnSpc>
              <a:buNone/>
            </a:pPr>
            <a:r>
              <a:rPr lang="en-US" sz="4450" dirty="0">
                <a:solidFill>
                  <a:srgbClr val="1B1B27"/>
                </a:solidFill>
                <a:latin typeface="Corben" pitchFamily="34" charset="0"/>
                <a:ea typeface="Corben" pitchFamily="34" charset="-122"/>
                <a:cs typeface="Corben" pitchFamily="34" charset="-120"/>
              </a:rPr>
              <a:t>References</a:t>
            </a:r>
            <a:endParaRPr lang="en-US" sz="4450" dirty="0"/>
          </a:p>
        </p:txBody>
      </p:sp>
      <p:pic>
        <p:nvPicPr>
          <p:cNvPr id="3" name="Image 0" descr="preencoded.png">
            <a:hlinkClick r:id="rId2" tooltip=""/>
          </p:cNvPr>
          <p:cNvPicPr>
            <a:picLocks noChangeAspect="1"/>
          </p:cNvPicPr>
          <p:nvPr/>
        </p:nvPicPr>
        <p:blipFill>
          <a:blip r:embed="rId1"/>
          <a:stretch>
            <a:fillRect/>
          </a:stretch>
        </p:blipFill>
        <p:spPr>
          <a:xfrm>
            <a:off x="793790" y="1880116"/>
            <a:ext cx="13042821" cy="2283500"/>
          </a:xfrm>
          <a:prstGeom prst="rect">
            <a:avLst/>
          </a:prstGeom>
        </p:spPr>
      </p:pic>
      <p:sp>
        <p:nvSpPr>
          <p:cNvPr id="4" name="Text 1"/>
          <p:cNvSpPr/>
          <p:nvPr/>
        </p:nvSpPr>
        <p:spPr>
          <a:xfrm>
            <a:off x="793790" y="4418767"/>
            <a:ext cx="13042821" cy="362903"/>
          </a:xfrm>
          <a:prstGeom prst="rect">
            <a:avLst/>
          </a:prstGeom>
          <a:noFill/>
          <a:ln/>
        </p:spPr>
        <p:txBody>
          <a:bodyPr wrap="none" lIns="0" tIns="0" rIns="0" bIns="0" rtlCol="0" anchor="t"/>
          <a:lstStyle/>
          <a:p>
            <a:pPr algn="l" indent="0" marL="0">
              <a:lnSpc>
                <a:spcPts val="2850"/>
              </a:lnSpc>
              <a:buNone/>
            </a:pPr>
            <a:r>
              <a:rPr lang="en-US" sz="1750" dirty="0">
                <a:solidFill>
                  <a:srgbClr val="404155"/>
                </a:solidFill>
                <a:latin typeface="Nobile" pitchFamily="34" charset="0"/>
                <a:ea typeface="Nobile" pitchFamily="34" charset="-122"/>
                <a:cs typeface="Nobile" pitchFamily="34" charset="-120"/>
              </a:rPr>
              <a:t> Introduction to Algorithms by Thomas H. Cormen, Charles E. Leiserson, Ronald L. Rivest, and Clifford Stein.</a:t>
            </a:r>
            <a:endParaRPr lang="en-US" sz="1750" dirty="0"/>
          </a:p>
        </p:txBody>
      </p:sp>
      <p:sp>
        <p:nvSpPr>
          <p:cNvPr id="5" name="Text 2"/>
          <p:cNvSpPr/>
          <p:nvPr/>
        </p:nvSpPr>
        <p:spPr>
          <a:xfrm>
            <a:off x="793790" y="5036820"/>
            <a:ext cx="13042821" cy="362903"/>
          </a:xfrm>
          <a:prstGeom prst="rect">
            <a:avLst/>
          </a:prstGeom>
          <a:noFill/>
          <a:ln/>
        </p:spPr>
        <p:txBody>
          <a:bodyPr wrap="none" lIns="0" tIns="0" rIns="0" bIns="0" rtlCol="0" anchor="t"/>
          <a:lstStyle/>
          <a:p>
            <a:pPr algn="l" indent="0" marL="0">
              <a:lnSpc>
                <a:spcPts val="2850"/>
              </a:lnSpc>
              <a:buNone/>
            </a:pPr>
            <a:r>
              <a:rPr lang="en-US" sz="1750" dirty="0">
                <a:solidFill>
                  <a:srgbClr val="404155"/>
                </a:solidFill>
                <a:latin typeface="Nobile" pitchFamily="34" charset="0"/>
                <a:ea typeface="Nobile" pitchFamily="34" charset="-122"/>
                <a:cs typeface="Nobile" pitchFamily="34" charset="-120"/>
              </a:rPr>
              <a:t>Advanced Data Structures by Peter Brass</a:t>
            </a:r>
            <a:endParaRPr lang="en-US" sz="1750" dirty="0"/>
          </a:p>
        </p:txBody>
      </p:sp>
      <p:pic>
        <p:nvPicPr>
          <p:cNvPr id="6" name="Image 1" descr="preencoded.png">
            <a:hlinkClick r:id="rId4" tooltip=""/>
          </p:cNvPr>
          <p:cNvPicPr>
            <a:picLocks noChangeAspect="1"/>
          </p:cNvPicPr>
          <p:nvPr/>
        </p:nvPicPr>
        <p:blipFill>
          <a:blip r:embed="rId3"/>
          <a:stretch>
            <a:fillRect/>
          </a:stretch>
        </p:blipFill>
        <p:spPr>
          <a:xfrm>
            <a:off x="793790" y="5654873"/>
            <a:ext cx="13042821" cy="185701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2025-04-10T07:05:02Z</dcterms:created>
  <dcterms:modified xsi:type="dcterms:W3CDTF">2025-04-10T07:05:02Z</dcterms:modified>
</cp:coreProperties>
</file>