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5" r:id="rId1"/>
  </p:sldMasterIdLst>
  <p:notesMasterIdLst>
    <p:notesMasterId r:id="rId15"/>
  </p:notesMasterIdLst>
  <p:sldIdLst>
    <p:sldId id="256" r:id="rId2"/>
    <p:sldId id="264" r:id="rId3"/>
    <p:sldId id="257" r:id="rId4"/>
    <p:sldId id="267" r:id="rId5"/>
    <p:sldId id="259" r:id="rId6"/>
    <p:sldId id="261" r:id="rId7"/>
    <p:sldId id="263" r:id="rId8"/>
    <p:sldId id="266" r:id="rId9"/>
    <p:sldId id="265" r:id="rId10"/>
    <p:sldId id="258" r:id="rId11"/>
    <p:sldId id="268" r:id="rId12"/>
    <p:sldId id="269" r:id="rId13"/>
    <p:sldId id="262" r:id="rId14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entury Gothic" panose="020B0502020202020204" pitchFamily="34" charset="0"/>
      <p:regular r:id="rId20"/>
      <p:bold r:id="rId21"/>
      <p:italic r:id="rId22"/>
      <p:boldItalic r:id="rId23"/>
    </p:embeddedFont>
    <p:embeddedFont>
      <p:font typeface="Wingdings 3" panose="05040102010807070707" pitchFamily="18" charset="2"/>
      <p:regular r:id="rId2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iCWqo/5NnyDiGL71q6AY7+rRJa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8" name="Google Shape;1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9938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7" name="Google Shape;2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8784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7" name="Google Shape;2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4720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Heart disease diagnosis analysis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169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Heart disease diagnosis analysis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5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Heart disease diagnosis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149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Heart disease diagnosis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0221443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Heart disease diagnosis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78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Heart disease diagnosis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34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Heart disease diagnosis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413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Heart disease diagnosis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564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Heart disease diagnosis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286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1_Section Header">
    <p:bg>
      <p:bgPr>
        <a:solidFill>
          <a:schemeClr val="accent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Heart disease diagnosis analysis</a:t>
            </a:r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sldNum" idx="12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28411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itle and Content" type="obj">
  <p:cSld name="2 Title and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1"/>
          </p:nvPr>
        </p:nvSpPr>
        <p:spPr>
          <a:xfrm>
            <a:off x="1167493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Heart disease diagnosis analysis</a:t>
            </a:r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6283235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3"/>
          </p:nvPr>
        </p:nvSpPr>
        <p:spPr>
          <a:xfrm>
            <a:off x="1167493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4"/>
          </p:nvPr>
        </p:nvSpPr>
        <p:spPr>
          <a:xfrm>
            <a:off x="6283235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0141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Heart disease diagnosis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482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5707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Heart disease diagnosis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75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Heart disease diagnosis analysis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7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Heart disease diagnosis analysis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99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Heart disease diagnosis analysis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24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Heart disease diagnosis analysis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50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Heart disease diagnosis analysis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293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Heart disease diagnosis analysis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8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IN"/>
              <a:t>Heart disease diagnosis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477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  <p:sldLayoutId id="2147483743" r:id="rId18"/>
    <p:sldLayoutId id="2147483744" r:id="rId19"/>
    <p:sldLayoutId id="2147483745" r:id="rId20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hyperlink" Target="https://www.peoplematters.in/news/talent-acquisition/swiggy-to-cut-1000-jobs-25428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tejas.ambekar/viz/Swiggy_dataanalysis/Dashboard1" TargetMode="External"/><Relationship Id="rId2" Type="http://schemas.openxmlformats.org/officeDocument/2006/relationships/hyperlink" Target="https://colab.research.google.com/drive/1d2N4SHxzoWlBt0tLXLXu6Tn4msh1rkHy?usp=drive_link" TargetMode="Externa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tejas.ambekar/viz/heartdisease_16944106092210/Dashboard1" TargetMode="External"/><Relationship Id="rId2" Type="http://schemas.openxmlformats.org/officeDocument/2006/relationships/hyperlink" Target="https://colab.research.google.com/drive/1UTk5er-Vu84uZ6VCnqQ0BZFJHCChezZu?usp=drive_link" TargetMode="Externa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on a motorcycle carrying a food delivery bag&#10;&#10;Description automatically generated">
            <a:extLst>
              <a:ext uri="{FF2B5EF4-FFF2-40B4-BE49-F238E27FC236}">
                <a16:creationId xmlns:a16="http://schemas.microsoft.com/office/drawing/2014/main" id="{03D00D11-961D-4334-B7D6-A5F8461717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38746" r="11305"/>
          <a:stretch/>
        </p:blipFill>
        <p:spPr>
          <a:xfrm>
            <a:off x="20" y="-1"/>
            <a:ext cx="6089884" cy="6858000"/>
          </a:xfrm>
          <a:prstGeom prst="rect">
            <a:avLst/>
          </a:prstGeom>
        </p:spPr>
      </p:pic>
      <p:pic>
        <p:nvPicPr>
          <p:cNvPr id="192" name="Picture 191" descr="Desk with stethoscope and computer keyboard">
            <a:extLst>
              <a:ext uri="{FF2B5EF4-FFF2-40B4-BE49-F238E27FC236}">
                <a16:creationId xmlns:a16="http://schemas.microsoft.com/office/drawing/2014/main" id="{C69B7C17-9CE2-9FA3-5F4D-F0BD2C98BC5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35000"/>
          </a:blip>
          <a:srcRect l="20363" r="20362" b="-2"/>
          <a:stretch/>
        </p:blipFill>
        <p:spPr>
          <a:xfrm>
            <a:off x="6089904" y="-1"/>
            <a:ext cx="6089904" cy="6858000"/>
          </a:xfrm>
          <a:prstGeom prst="rect">
            <a:avLst/>
          </a:prstGeom>
        </p:spPr>
      </p:pic>
      <p:sp>
        <p:nvSpPr>
          <p:cNvPr id="190" name="Google Shape;190;p1"/>
          <p:cNvSpPr txBox="1">
            <a:spLocks noGrp="1"/>
          </p:cNvSpPr>
          <p:nvPr>
            <p:ph type="ctrTitle"/>
          </p:nvPr>
        </p:nvSpPr>
        <p:spPr>
          <a:xfrm>
            <a:off x="646111" y="452718"/>
            <a:ext cx="10616249" cy="404308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5400"/>
            </a:pPr>
            <a:r>
              <a:rPr lang="en-US" sz="5400" b="1" u="sng" dirty="0"/>
              <a:t>10. Heart Disease Diagnostic Analysis</a:t>
            </a:r>
            <a:br>
              <a:rPr lang="en-US" sz="5400" dirty="0"/>
            </a:br>
            <a:br>
              <a:rPr lang="en-US" sz="5400" dirty="0"/>
            </a:br>
            <a:r>
              <a:rPr lang="en-US" sz="5400" b="1" u="sng" dirty="0"/>
              <a:t>15. </a:t>
            </a:r>
            <a:r>
              <a:rPr lang="en-US" sz="5400" b="1" u="sng" dirty="0" err="1"/>
              <a:t>Analysing</a:t>
            </a:r>
            <a:r>
              <a:rPr lang="en-US" sz="5400" b="1" u="sng" dirty="0"/>
              <a:t> </a:t>
            </a:r>
            <a:r>
              <a:rPr lang="en-US" sz="5400" b="1" u="sng" dirty="0" err="1"/>
              <a:t>Swiggy</a:t>
            </a:r>
            <a:r>
              <a:rPr lang="en-US" sz="5400" b="1" u="sng" dirty="0"/>
              <a:t>- Bengaluru Outlet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1B0E229-2FE4-40B8-BBF8-D575C4B93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4E0657-F285-32E9-0B9F-8E0C7EB239F5}"/>
              </a:ext>
            </a:extLst>
          </p:cNvPr>
          <p:cNvSpPr txBox="1"/>
          <p:nvPr/>
        </p:nvSpPr>
        <p:spPr>
          <a:xfrm>
            <a:off x="7976552" y="5796480"/>
            <a:ext cx="8946541" cy="839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dirty="0">
                <a:latin typeface="+mj-lt"/>
                <a:ea typeface="+mj-ea"/>
                <a:cs typeface="+mj-cs"/>
              </a:rPr>
              <a:t>- Ambekar Tejas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dirty="0">
                <a:latin typeface="+mj-lt"/>
                <a:ea typeface="+mj-ea"/>
                <a:cs typeface="+mj-cs"/>
              </a:rPr>
              <a:t>  Internship Id: 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IN" sz="18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CRIN2302047</a:t>
            </a:r>
            <a:endParaRPr lang="en-US" dirty="0">
              <a:solidFill>
                <a:srgbClr val="FFC000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latin typeface="+mj-lt"/>
              </a:rPr>
              <a:t>Details of Data</a:t>
            </a:r>
            <a:endParaRPr dirty="0">
              <a:latin typeface="+mj-lt"/>
            </a:endParaRPr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40A4A3-1812-BC1F-277B-42C3F1BDA401}"/>
              </a:ext>
            </a:extLst>
          </p:cNvPr>
          <p:cNvSpPr txBox="1"/>
          <p:nvPr/>
        </p:nvSpPr>
        <p:spPr>
          <a:xfrm>
            <a:off x="1167492" y="2210710"/>
            <a:ext cx="977918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Shop Name – Name of the restaurant/hotel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Cuisine – Name of the </a:t>
            </a:r>
            <a:r>
              <a:rPr lang="en-IN" sz="2400" dirty="0" err="1"/>
              <a:t>cuisione</a:t>
            </a:r>
            <a:r>
              <a:rPr lang="en-IN" sz="2400" dirty="0"/>
              <a:t> available in that restaurant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Location – Address of the shop/restaurant/hotel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err="1"/>
              <a:t>Cost_for_two</a:t>
            </a:r>
            <a:r>
              <a:rPr lang="en-IN" sz="2400" dirty="0"/>
              <a:t> – Average cost to be paid by the customers eating food from that hotel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Rating – Rating of the hotel/restaurant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6"/>
          <p:cNvSpPr txBox="1">
            <a:spLocks noGrp="1"/>
          </p:cNvSpPr>
          <p:nvPr>
            <p:ph type="title"/>
          </p:nvPr>
        </p:nvSpPr>
        <p:spPr>
          <a:xfrm>
            <a:off x="228981" y="343373"/>
            <a:ext cx="9779183" cy="738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latin typeface="+mj-lt"/>
              </a:rPr>
              <a:t>Tableau Dashboard</a:t>
            </a:r>
            <a:endParaRPr dirty="0">
              <a:latin typeface="+mj-lt"/>
            </a:endParaRPr>
          </a:p>
        </p:txBody>
      </p:sp>
      <p:sp>
        <p:nvSpPr>
          <p:cNvPr id="252" name="Google Shape;252;p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8E1DDA-6FCF-4EAF-8840-83CB9613B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718" y="1184746"/>
            <a:ext cx="9295075" cy="517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432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B1371-C197-6590-C9BA-F97FB2A14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>
                <a:latin typeface="+mj-lt"/>
              </a:rPr>
              <a:t>Links to Python code and Tableau Dashboard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44DFBA-43BE-E258-D417-95E3FFE16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528203"/>
            <a:ext cx="9779183" cy="2828613"/>
          </a:xfrm>
        </p:spPr>
        <p:txBody>
          <a:bodyPr/>
          <a:lstStyle/>
          <a:p>
            <a:pPr marL="685800" indent="-457200">
              <a:buClr>
                <a:schemeClr val="tx1"/>
              </a:buClr>
              <a:buAutoNum type="arabicParenR"/>
            </a:pPr>
            <a:r>
              <a:rPr lang="en-IN" sz="2400" dirty="0">
                <a:solidFill>
                  <a:srgbClr val="FFC000"/>
                </a:solidFill>
                <a:latin typeface="+mn-lt"/>
              </a:rPr>
              <a:t>Python Code</a:t>
            </a:r>
          </a:p>
          <a:p>
            <a:pPr marL="228600" indent="0">
              <a:buClr>
                <a:schemeClr val="tx1"/>
              </a:buClr>
            </a:pPr>
            <a:r>
              <a:rPr lang="en-IN" u="sng" dirty="0">
                <a:solidFill>
                  <a:schemeClr val="accent5">
                    <a:lumMod val="20000"/>
                    <a:lumOff val="80000"/>
                  </a:schemeClr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https://colab.research.google.com/drive/1d2N4SHxzoWlBt0tLXLXu6Tn4msh1rkHy?usp=drive_link</a:t>
            </a:r>
            <a:endParaRPr lang="en-IN" u="sng" dirty="0">
              <a:solidFill>
                <a:schemeClr val="accent5">
                  <a:lumMod val="20000"/>
                  <a:lumOff val="80000"/>
                </a:schemeClr>
              </a:solidFill>
              <a:latin typeface="+mn-lt"/>
            </a:endParaRPr>
          </a:p>
          <a:p>
            <a:pPr marL="228600" indent="0">
              <a:buClr>
                <a:schemeClr val="tx1"/>
              </a:buClr>
            </a:pPr>
            <a:r>
              <a:rPr lang="en-IN" sz="2400" dirty="0">
                <a:latin typeface="+mn-lt"/>
              </a:rPr>
              <a:t>2) </a:t>
            </a:r>
            <a:r>
              <a:rPr lang="en-IN" sz="2400" dirty="0">
                <a:solidFill>
                  <a:srgbClr val="FFC000"/>
                </a:solidFill>
                <a:latin typeface="+mn-lt"/>
              </a:rPr>
              <a:t>Tableau Dashboard- </a:t>
            </a:r>
          </a:p>
          <a:p>
            <a:pPr marL="228600" indent="0">
              <a:buClr>
                <a:schemeClr val="tx1"/>
              </a:buClr>
            </a:pP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Swiggy_data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analysis | Tableau Public</a:t>
            </a:r>
            <a:endParaRPr lang="en-IN" sz="2400" dirty="0">
              <a:solidFill>
                <a:schemeClr val="accent5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54CB8-7D61-739B-018B-D3042E276B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76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064C8-FA9C-7E58-98AE-A324331B7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3138" y="1722120"/>
            <a:ext cx="3543464" cy="3066507"/>
          </a:xfrm>
        </p:spPr>
        <p:txBody>
          <a:bodyPr>
            <a:normAutofit/>
          </a:bodyPr>
          <a:lstStyle/>
          <a:p>
            <a:r>
              <a:rPr lang="en-IN" sz="4800" dirty="0">
                <a:solidFill>
                  <a:srgbClr val="EBEBEB"/>
                </a:solidFill>
              </a:rPr>
              <a:t>1. Heart Disease Diagnostic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EC3651-5142-4483-8C03-2A739DFF9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02111984F565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" name="Picture 5" descr="A picture of an electromagnetic radiation">
            <a:extLst>
              <a:ext uri="{FF2B5EF4-FFF2-40B4-BE49-F238E27FC236}">
                <a16:creationId xmlns:a16="http://schemas.microsoft.com/office/drawing/2014/main" id="{C836AE2E-ACE6-34B2-6CAB-526E6453B5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50" r="11540" b="2"/>
          <a:stretch/>
        </p:blipFill>
        <p:spPr>
          <a:xfrm>
            <a:off x="20" y="10"/>
            <a:ext cx="7759920" cy="6857991"/>
          </a:xfrm>
          <a:custGeom>
            <a:avLst/>
            <a:gdLst/>
            <a:ahLst/>
            <a:cxnLst/>
            <a:rect l="l" t="t" r="r" b="b"/>
            <a:pathLst>
              <a:path w="7759940" h="6858001">
                <a:moveTo>
                  <a:pt x="0" y="0"/>
                </a:moveTo>
                <a:lnTo>
                  <a:pt x="1296537" y="0"/>
                </a:lnTo>
                <a:lnTo>
                  <a:pt x="1296537" y="1"/>
                </a:lnTo>
                <a:lnTo>
                  <a:pt x="6415225" y="1"/>
                </a:lnTo>
                <a:lnTo>
                  <a:pt x="6415225" y="0"/>
                </a:lnTo>
                <a:lnTo>
                  <a:pt x="7758763" y="0"/>
                </a:lnTo>
                <a:lnTo>
                  <a:pt x="7733718" y="155677"/>
                </a:lnTo>
                <a:lnTo>
                  <a:pt x="7709849" y="310668"/>
                </a:lnTo>
                <a:lnTo>
                  <a:pt x="7686485" y="466344"/>
                </a:lnTo>
                <a:lnTo>
                  <a:pt x="7666482" y="622707"/>
                </a:lnTo>
                <a:lnTo>
                  <a:pt x="7646311" y="778383"/>
                </a:lnTo>
                <a:lnTo>
                  <a:pt x="7627485" y="934746"/>
                </a:lnTo>
                <a:lnTo>
                  <a:pt x="7611349" y="1089051"/>
                </a:lnTo>
                <a:lnTo>
                  <a:pt x="7596053" y="1245413"/>
                </a:lnTo>
                <a:lnTo>
                  <a:pt x="7582101" y="1401090"/>
                </a:lnTo>
                <a:lnTo>
                  <a:pt x="7569999" y="1554023"/>
                </a:lnTo>
                <a:lnTo>
                  <a:pt x="7557896" y="1709014"/>
                </a:lnTo>
                <a:lnTo>
                  <a:pt x="7547811" y="1861947"/>
                </a:lnTo>
                <a:lnTo>
                  <a:pt x="7539911" y="2014881"/>
                </a:lnTo>
                <a:lnTo>
                  <a:pt x="7531674" y="2167128"/>
                </a:lnTo>
                <a:lnTo>
                  <a:pt x="7524783" y="2318004"/>
                </a:lnTo>
                <a:lnTo>
                  <a:pt x="7519908" y="2467509"/>
                </a:lnTo>
                <a:lnTo>
                  <a:pt x="7515706" y="2617013"/>
                </a:lnTo>
                <a:lnTo>
                  <a:pt x="7511672" y="2765146"/>
                </a:lnTo>
                <a:lnTo>
                  <a:pt x="7509823" y="2911221"/>
                </a:lnTo>
                <a:lnTo>
                  <a:pt x="7507806" y="3057297"/>
                </a:lnTo>
                <a:lnTo>
                  <a:pt x="7506797" y="3201315"/>
                </a:lnTo>
                <a:lnTo>
                  <a:pt x="7507806" y="3343961"/>
                </a:lnTo>
                <a:lnTo>
                  <a:pt x="7507806" y="3485236"/>
                </a:lnTo>
                <a:lnTo>
                  <a:pt x="7509823" y="3625139"/>
                </a:lnTo>
                <a:lnTo>
                  <a:pt x="7512848" y="3762299"/>
                </a:lnTo>
                <a:lnTo>
                  <a:pt x="7515706" y="3898087"/>
                </a:lnTo>
                <a:lnTo>
                  <a:pt x="7518900" y="4031133"/>
                </a:lnTo>
                <a:lnTo>
                  <a:pt x="7523774" y="4163492"/>
                </a:lnTo>
                <a:lnTo>
                  <a:pt x="7528985" y="4293793"/>
                </a:lnTo>
                <a:lnTo>
                  <a:pt x="7533691" y="4421352"/>
                </a:lnTo>
                <a:lnTo>
                  <a:pt x="7546971" y="4670298"/>
                </a:lnTo>
                <a:lnTo>
                  <a:pt x="7561090" y="4908956"/>
                </a:lnTo>
                <a:lnTo>
                  <a:pt x="7575882" y="5138013"/>
                </a:lnTo>
                <a:lnTo>
                  <a:pt x="7592187" y="5354726"/>
                </a:lnTo>
                <a:lnTo>
                  <a:pt x="7609164" y="5561838"/>
                </a:lnTo>
                <a:lnTo>
                  <a:pt x="7627485" y="5753862"/>
                </a:lnTo>
                <a:lnTo>
                  <a:pt x="7645471" y="5934227"/>
                </a:lnTo>
                <a:lnTo>
                  <a:pt x="7663456" y="6100191"/>
                </a:lnTo>
                <a:lnTo>
                  <a:pt x="7680433" y="6252438"/>
                </a:lnTo>
                <a:lnTo>
                  <a:pt x="7696570" y="6387541"/>
                </a:lnTo>
                <a:lnTo>
                  <a:pt x="7711866" y="6509613"/>
                </a:lnTo>
                <a:lnTo>
                  <a:pt x="7724641" y="6612483"/>
                </a:lnTo>
                <a:lnTo>
                  <a:pt x="7736743" y="6698894"/>
                </a:lnTo>
                <a:lnTo>
                  <a:pt x="7754057" y="6817538"/>
                </a:lnTo>
                <a:lnTo>
                  <a:pt x="7759940" y="6858000"/>
                </a:lnTo>
                <a:lnTo>
                  <a:pt x="6854586" y="6858000"/>
                </a:lnTo>
                <a:lnTo>
                  <a:pt x="6854586" y="6858001"/>
                </a:lnTo>
                <a:lnTo>
                  <a:pt x="764022" y="6858001"/>
                </a:lnTo>
                <a:lnTo>
                  <a:pt x="764022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62519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 txBox="1">
            <a:spLocks noGrp="1"/>
          </p:cNvSpPr>
          <p:nvPr>
            <p:ph type="title"/>
          </p:nvPr>
        </p:nvSpPr>
        <p:spPr>
          <a:xfrm>
            <a:off x="5003270" y="295729"/>
            <a:ext cx="4767471" cy="1641986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4800"/>
            </a:pPr>
            <a:r>
              <a:rPr lang="en-US" sz="4200" b="0" dirty="0"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197" name="Google Shape;197;p2"/>
          <p:cNvSpPr txBox="1">
            <a:spLocks noGrp="1"/>
          </p:cNvSpPr>
          <p:nvPr>
            <p:ph type="body" idx="1"/>
          </p:nvPr>
        </p:nvSpPr>
        <p:spPr>
          <a:xfrm>
            <a:off x="4963941" y="1063416"/>
            <a:ext cx="6913427" cy="2025445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 fontScale="85000" lnSpcReduction="20000"/>
          </a:bodyPr>
          <a:lstStyle/>
          <a:p>
            <a:pPr marL="0" lvl="0" indent="0"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Currently, heart disease remains a global health challenge</a:t>
            </a:r>
          </a:p>
          <a:p>
            <a:pPr marL="0" lvl="0" indent="0"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Diagnosis often relies on traditional methods, including subjective assessments and limited data</a:t>
            </a:r>
          </a:p>
        </p:txBody>
      </p:sp>
      <p:sp>
        <p:nvSpPr>
          <p:cNvPr id="199" name="Google Shape;199;p2"/>
          <p:cNvSpPr txBox="1">
            <a:spLocks noGrp="1"/>
          </p:cNvSpPr>
          <p:nvPr>
            <p:ph type="ftr" idx="11"/>
          </p:nvPr>
        </p:nvSpPr>
        <p:spPr>
          <a:xfrm>
            <a:off x="636915" y="6355080"/>
            <a:ext cx="3422033" cy="304801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lvl="0" indent="0" algn="l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0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Heart disease diagnosis analysis</a:t>
            </a:r>
          </a:p>
        </p:txBody>
      </p:sp>
      <p:sp>
        <p:nvSpPr>
          <p:cNvPr id="200" name="Google Shape;200;p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lvl="0" indent="0" algn="ctr" defTabSz="91440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2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lvl="0" indent="0" algn="ctr" defTabSz="914400">
                <a:spcBef>
                  <a:spcPts val="0"/>
                </a:spcBef>
                <a:spcAft>
                  <a:spcPts val="600"/>
                </a:spcAft>
                <a:buNone/>
              </a:pPr>
              <a:t>3</a:t>
            </a:fld>
            <a:endParaRPr lang="en-US" sz="28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02" name="Picture 201">
            <a:extLst>
              <a:ext uri="{FF2B5EF4-FFF2-40B4-BE49-F238E27FC236}">
                <a16:creationId xmlns:a16="http://schemas.microsoft.com/office/drawing/2014/main" id="{0854F5AA-5223-6EEB-015E-31BE5F50FE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068" r="25981" b="-1"/>
          <a:stretch/>
        </p:blipFill>
        <p:spPr>
          <a:xfrm>
            <a:off x="-1" y="10"/>
            <a:ext cx="4634680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8AF4FE-6239-F703-EB49-DAD7956CD27B}"/>
              </a:ext>
            </a:extLst>
          </p:cNvPr>
          <p:cNvSpPr txBox="1"/>
          <p:nvPr/>
        </p:nvSpPr>
        <p:spPr>
          <a:xfrm>
            <a:off x="5003270" y="32014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+mj-lt"/>
                <a:ea typeface="+mj-ea"/>
                <a:cs typeface="+mj-cs"/>
              </a:rPr>
              <a:t>Challenges:</a:t>
            </a:r>
            <a:endParaRPr lang="en-IN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09D267-796C-6570-C20F-9653D61F170A}"/>
              </a:ext>
            </a:extLst>
          </p:cNvPr>
          <p:cNvSpPr txBox="1"/>
          <p:nvPr/>
        </p:nvSpPr>
        <p:spPr>
          <a:xfrm>
            <a:off x="5003270" y="3577957"/>
            <a:ext cx="6095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IN" dirty="0"/>
              <a:t>Limited diagnostic accuracy</a:t>
            </a:r>
          </a:p>
          <a:p>
            <a:pPr marL="342900" indent="-342900">
              <a:buAutoNum type="arabicParenR"/>
            </a:pPr>
            <a:r>
              <a:rPr lang="en-IN" dirty="0"/>
              <a:t>Potential for misdiagnosis and delayed treatment</a:t>
            </a:r>
          </a:p>
          <a:p>
            <a:pPr marL="342900" indent="-342900">
              <a:buAutoNum type="arabicParenR"/>
            </a:pPr>
            <a:r>
              <a:rPr lang="en-IN" dirty="0"/>
              <a:t>Lack of comprehensive data analysis in real time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0D9E08-16CA-9521-FE61-868D3CAD7634}"/>
              </a:ext>
            </a:extLst>
          </p:cNvPr>
          <p:cNvSpPr txBox="1"/>
          <p:nvPr/>
        </p:nvSpPr>
        <p:spPr>
          <a:xfrm>
            <a:off x="5003270" y="46073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+mj-lt"/>
                <a:ea typeface="+mj-ea"/>
                <a:cs typeface="+mj-cs"/>
              </a:rPr>
              <a:t>Opportunity: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974C7C-61B8-7DA6-5647-3E077284CCD6}"/>
              </a:ext>
            </a:extLst>
          </p:cNvPr>
          <p:cNvSpPr txBox="1"/>
          <p:nvPr/>
        </p:nvSpPr>
        <p:spPr>
          <a:xfrm>
            <a:off x="5003270" y="5082716"/>
            <a:ext cx="6095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IN" dirty="0"/>
              <a:t>Leveraging advanced technologies to enhance heart disease diagnosis</a:t>
            </a:r>
          </a:p>
          <a:p>
            <a:pPr marL="342900" indent="-342900">
              <a:buAutoNum type="arabicParenR"/>
            </a:pPr>
            <a:r>
              <a:rPr lang="en-IN" dirty="0"/>
              <a:t>Data analytics, machine learning, and visualisation as game-changers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latin typeface="+mj-lt"/>
              </a:rPr>
              <a:t>Details of Data</a:t>
            </a:r>
            <a:endParaRPr dirty="0">
              <a:latin typeface="+mj-lt"/>
            </a:endParaRPr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40A4A3-1812-BC1F-277B-42C3F1BDA401}"/>
              </a:ext>
            </a:extLst>
          </p:cNvPr>
          <p:cNvSpPr txBox="1"/>
          <p:nvPr/>
        </p:nvSpPr>
        <p:spPr>
          <a:xfrm>
            <a:off x="1167492" y="2007894"/>
            <a:ext cx="1037223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Chest pain type (4 values)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Resting blood pressure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Serum </a:t>
            </a:r>
            <a:r>
              <a:rPr lang="en-IN" dirty="0" err="1"/>
              <a:t>cholestoral</a:t>
            </a:r>
            <a:r>
              <a:rPr lang="en-IN" dirty="0"/>
              <a:t> in mg/dl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Fasting blood sugar &gt; 120 mg/dl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Resting electrocardiographic results (values 0,1,2)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Maximum heart rate achieved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Exercise induced angina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Oldpeak</a:t>
            </a:r>
            <a:r>
              <a:rPr lang="en-IN" dirty="0"/>
              <a:t> = ST depression induced by exercise relative to 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slope of the peak exercise ST segment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Number of major vessels (0-3) </a:t>
            </a:r>
            <a:r>
              <a:rPr lang="en-IN" dirty="0" err="1"/>
              <a:t>colored</a:t>
            </a:r>
            <a:r>
              <a:rPr lang="en-IN" dirty="0"/>
              <a:t> by </a:t>
            </a:r>
            <a:r>
              <a:rPr lang="en-IN" dirty="0" err="1"/>
              <a:t>flourosopy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Thal</a:t>
            </a:r>
            <a:r>
              <a:rPr lang="en-IN" dirty="0"/>
              <a:t>: 0 = normal; 1 = fixed defect; 2 = reversable defect</a:t>
            </a:r>
          </a:p>
        </p:txBody>
      </p:sp>
    </p:spTree>
    <p:extLst>
      <p:ext uri="{BB962C8B-B14F-4D97-AF65-F5344CB8AC3E}">
        <p14:creationId xmlns:p14="http://schemas.microsoft.com/office/powerpoint/2010/main" val="888674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"/>
          <p:cNvSpPr txBox="1">
            <a:spLocks noGrp="1"/>
          </p:cNvSpPr>
          <p:nvPr>
            <p:ph type="title"/>
          </p:nvPr>
        </p:nvSpPr>
        <p:spPr>
          <a:xfrm>
            <a:off x="690696" y="237896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latin typeface="+mj-lt"/>
              </a:rPr>
              <a:t>Main KPIs</a:t>
            </a:r>
            <a:endParaRPr dirty="0">
              <a:latin typeface="+mj-lt"/>
            </a:endParaRPr>
          </a:p>
        </p:txBody>
      </p:sp>
      <p:sp>
        <p:nvSpPr>
          <p:cNvPr id="229" name="Google Shape;229;p4"/>
          <p:cNvSpPr txBox="1">
            <a:spLocks noGrp="1"/>
          </p:cNvSpPr>
          <p:nvPr>
            <p:ph type="body" idx="1"/>
          </p:nvPr>
        </p:nvSpPr>
        <p:spPr>
          <a:xfrm rot="-10422101">
            <a:off x="2915919" y="6734434"/>
            <a:ext cx="8766047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27" name="Google Shape;227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28" name="Google Shape;228;p4"/>
          <p:cNvSpPr txBox="1">
            <a:spLocks noGrp="1"/>
          </p:cNvSpPr>
          <p:nvPr>
            <p:ph type="body" idx="2"/>
          </p:nvPr>
        </p:nvSpPr>
        <p:spPr>
          <a:xfrm>
            <a:off x="7993392" y="3986784"/>
            <a:ext cx="3803666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30" name="Google Shape;230;p4"/>
          <p:cNvSpPr txBox="1">
            <a:spLocks noGrp="1"/>
          </p:cNvSpPr>
          <p:nvPr>
            <p:ph type="body" idx="3"/>
          </p:nvPr>
        </p:nvSpPr>
        <p:spPr>
          <a:xfrm flipH="1">
            <a:off x="757064" y="1851758"/>
            <a:ext cx="9207337" cy="2666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b="0" dirty="0">
                <a:latin typeface="+mn-lt"/>
              </a:rPr>
              <a:t>Age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b="0" dirty="0">
                <a:latin typeface="+mn-lt"/>
              </a:rPr>
              <a:t>Sex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b="0" dirty="0">
                <a:latin typeface="+mn-lt"/>
              </a:rPr>
              <a:t>Chest pain type (4 values)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b="0" dirty="0" err="1">
                <a:latin typeface="+mn-lt"/>
              </a:rPr>
              <a:t>Thal</a:t>
            </a:r>
            <a:r>
              <a:rPr lang="en-IN" b="0" dirty="0">
                <a:latin typeface="+mn-lt"/>
              </a:rPr>
              <a:t>: 0 = normal; 1 = fixed defect; 2 = reversable defect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b="0" dirty="0">
                <a:latin typeface="+mn-lt"/>
              </a:rPr>
              <a:t>Target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6"/>
          <p:cNvSpPr txBox="1">
            <a:spLocks noGrp="1"/>
          </p:cNvSpPr>
          <p:nvPr>
            <p:ph type="title"/>
          </p:nvPr>
        </p:nvSpPr>
        <p:spPr>
          <a:xfrm>
            <a:off x="228981" y="343373"/>
            <a:ext cx="9779183" cy="738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latin typeface="+mj-lt"/>
              </a:rPr>
              <a:t>Tableau Dashboard</a:t>
            </a:r>
            <a:endParaRPr dirty="0">
              <a:latin typeface="+mj-lt"/>
            </a:endParaRPr>
          </a:p>
        </p:txBody>
      </p:sp>
      <p:sp>
        <p:nvSpPr>
          <p:cNvPr id="252" name="Google Shape;252;p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1CB38D-5EBA-1E62-BC06-590F7C325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722" y="1176793"/>
            <a:ext cx="8889558" cy="50003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B1371-C197-6590-C9BA-F97FB2A14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>
                <a:latin typeface="+mj-lt"/>
              </a:rPr>
              <a:t>Links to Python code and Tableau Dashboard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44DFBA-43BE-E258-D417-95E3FFE16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528203"/>
            <a:ext cx="9779183" cy="2828613"/>
          </a:xfrm>
        </p:spPr>
        <p:txBody>
          <a:bodyPr/>
          <a:lstStyle/>
          <a:p>
            <a:pPr marL="685800" indent="-457200">
              <a:buClr>
                <a:schemeClr val="tx1"/>
              </a:buClr>
              <a:buAutoNum type="arabicParenR"/>
            </a:pPr>
            <a:r>
              <a:rPr lang="en-IN" sz="2400" dirty="0">
                <a:latin typeface="+mn-lt"/>
              </a:rPr>
              <a:t>Python Code</a:t>
            </a:r>
          </a:p>
          <a:p>
            <a:pPr marL="228600" indent="0">
              <a:buClr>
                <a:schemeClr val="tx1"/>
              </a:buClr>
            </a:pPr>
            <a:r>
              <a:rPr lang="en-IN" sz="2400" dirty="0">
                <a:solidFill>
                  <a:srgbClr val="FFFF00"/>
                </a:solidFill>
                <a:latin typeface="+mn-lt"/>
                <a:hlinkClick r:id="rId2"/>
              </a:rPr>
              <a:t>https://colab.research.google.com/drive/1UTk5er-Vu84uZ6VCnqQ0BZFJHCChezZu?usp=drive_link</a:t>
            </a:r>
            <a:endParaRPr lang="en-IN" sz="2400" dirty="0">
              <a:solidFill>
                <a:srgbClr val="FFFF00"/>
              </a:solidFill>
              <a:latin typeface="+mn-lt"/>
            </a:endParaRPr>
          </a:p>
          <a:p>
            <a:pPr marL="228600" indent="0">
              <a:buClr>
                <a:schemeClr val="tx1"/>
              </a:buClr>
            </a:pPr>
            <a:r>
              <a:rPr lang="en-IN" sz="2400" dirty="0">
                <a:latin typeface="+mn-lt"/>
              </a:rPr>
              <a:t>2) Tableau Dashboard- </a:t>
            </a:r>
          </a:p>
          <a:p>
            <a:pPr marL="228600" indent="0">
              <a:buClr>
                <a:schemeClr val="tx1"/>
              </a:buClr>
            </a:pPr>
            <a:r>
              <a:rPr lang="en-IN" sz="2000" dirty="0">
                <a:hlinkClick r:id="rId3"/>
              </a:rPr>
              <a:t>heart disease | Tableau Public</a:t>
            </a:r>
            <a:endParaRPr lang="en-IN" sz="2400" dirty="0">
              <a:solidFill>
                <a:srgbClr val="FFFF00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54CB8-7D61-739B-018B-D3042E276B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93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064C8-FA9C-7E58-98AE-A324331B7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08194" y="1502474"/>
            <a:ext cx="4158334" cy="30665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4200" b="1" dirty="0">
                <a:solidFill>
                  <a:schemeClr val="accent1"/>
                </a:solidFill>
              </a:rPr>
              <a:t>2. Analysing </a:t>
            </a:r>
            <a:r>
              <a:rPr lang="en-IN" sz="4200" b="1" dirty="0" err="1">
                <a:solidFill>
                  <a:schemeClr val="accent1"/>
                </a:solidFill>
              </a:rPr>
              <a:t>Swiggy</a:t>
            </a:r>
            <a:r>
              <a:rPr lang="en-IN" sz="4200" b="1" dirty="0">
                <a:solidFill>
                  <a:schemeClr val="accent1"/>
                </a:solidFill>
              </a:rPr>
              <a:t> Bangalore Outlet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EC3651-5142-4483-8C03-2A739DFF9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02111984F56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18" name="Graphic 17" descr="Kiosk">
            <a:extLst>
              <a:ext uri="{FF2B5EF4-FFF2-40B4-BE49-F238E27FC236}">
                <a16:creationId xmlns:a16="http://schemas.microsoft.com/office/drawing/2014/main" id="{9992F433-371B-CF9E-5A39-423FB23AA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854" y="703489"/>
            <a:ext cx="5450557" cy="545055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138079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 txBox="1">
            <a:spLocks noGrp="1"/>
          </p:cNvSpPr>
          <p:nvPr>
            <p:ph type="title"/>
          </p:nvPr>
        </p:nvSpPr>
        <p:spPr>
          <a:xfrm>
            <a:off x="5003270" y="295729"/>
            <a:ext cx="4767471" cy="1641986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4800"/>
            </a:pPr>
            <a:r>
              <a:rPr lang="en-US" sz="4200" b="0" dirty="0"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197" name="Google Shape;197;p2"/>
          <p:cNvSpPr txBox="1">
            <a:spLocks noGrp="1"/>
          </p:cNvSpPr>
          <p:nvPr>
            <p:ph type="body" idx="1"/>
          </p:nvPr>
        </p:nvSpPr>
        <p:spPr>
          <a:xfrm>
            <a:off x="4785201" y="1174087"/>
            <a:ext cx="6913427" cy="5388184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 fontScale="2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6400" b="1" i="0" dirty="0">
                <a:solidFill>
                  <a:schemeClr val="tx1"/>
                </a:solidFill>
                <a:effectLst/>
                <a:latin typeface="+mn-lt"/>
              </a:rPr>
              <a:t>Objective:</a:t>
            </a:r>
            <a:r>
              <a:rPr lang="en-US" sz="6400" b="0" i="0" dirty="0">
                <a:solidFill>
                  <a:schemeClr val="tx1"/>
                </a:solidFill>
                <a:effectLst/>
                <a:latin typeface="+mn-lt"/>
              </a:rPr>
              <a:t> Extract actionable insights from </a:t>
            </a:r>
            <a:r>
              <a:rPr lang="en-US" sz="6400" b="0" i="0" dirty="0" err="1">
                <a:solidFill>
                  <a:schemeClr val="tx1"/>
                </a:solidFill>
                <a:effectLst/>
                <a:latin typeface="+mn-lt"/>
              </a:rPr>
              <a:t>Swiggy</a:t>
            </a:r>
            <a:r>
              <a:rPr lang="en-US" sz="6400" b="0" i="0" dirty="0">
                <a:solidFill>
                  <a:schemeClr val="tx1"/>
                </a:solidFill>
                <a:effectLst/>
                <a:latin typeface="+mn-lt"/>
              </a:rPr>
              <a:t> data to enhance business operations and customer satisfaction.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6400" b="1" i="0" dirty="0">
                <a:solidFill>
                  <a:schemeClr val="tx1"/>
                </a:solidFill>
                <a:effectLst/>
                <a:latin typeface="+mn-lt"/>
              </a:rPr>
              <a:t>Background:</a:t>
            </a:r>
            <a:r>
              <a:rPr lang="en-US" sz="6400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6400" b="0" i="0" dirty="0" err="1">
                <a:solidFill>
                  <a:schemeClr val="tx1"/>
                </a:solidFill>
                <a:effectLst/>
                <a:latin typeface="+mn-lt"/>
              </a:rPr>
              <a:t>Swiggy</a:t>
            </a:r>
            <a:r>
              <a:rPr lang="en-US" sz="6400" b="0" i="0" dirty="0">
                <a:solidFill>
                  <a:schemeClr val="tx1"/>
                </a:solidFill>
                <a:effectLst/>
                <a:latin typeface="+mn-lt"/>
              </a:rPr>
              <a:t> is a leading food delivery platform, and analyzing its data can provide valuable information for optimizing various aspects of the business.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6400" b="1" i="0" dirty="0">
                <a:solidFill>
                  <a:schemeClr val="tx1"/>
                </a:solidFill>
                <a:effectLst/>
                <a:latin typeface="+mn-lt"/>
              </a:rPr>
              <a:t>Scope:</a:t>
            </a:r>
            <a:r>
              <a:rPr lang="en-US" sz="6400" b="0" i="0" dirty="0">
                <a:solidFill>
                  <a:schemeClr val="tx1"/>
                </a:solidFill>
                <a:effectLst/>
                <a:latin typeface="+mn-lt"/>
              </a:rPr>
              <a:t> This data science project aims to explore customer behavior, delivery patterns, and restaurant performance to make data-driven decisions.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6400" b="1" i="0" dirty="0">
                <a:solidFill>
                  <a:schemeClr val="tx1"/>
                </a:solidFill>
                <a:effectLst/>
                <a:latin typeface="+mn-lt"/>
              </a:rPr>
              <a:t>Key Components:</a:t>
            </a:r>
            <a:endParaRPr lang="en-US" sz="6400" b="0" i="0" dirty="0">
              <a:solidFill>
                <a:schemeClr val="tx1"/>
              </a:solidFill>
              <a:effectLst/>
              <a:latin typeface="+mn-lt"/>
            </a:endParaRPr>
          </a:p>
          <a:p>
            <a:pPr marL="742950" lvl="1" indent="-285750" algn="l">
              <a:lnSpc>
                <a:spcPct val="12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6400" b="0" i="0" dirty="0">
                <a:solidFill>
                  <a:schemeClr val="tx1"/>
                </a:solidFill>
                <a:effectLst/>
                <a:latin typeface="+mn-lt"/>
              </a:rPr>
              <a:t>Data Collection: Gathering data from </a:t>
            </a:r>
            <a:r>
              <a:rPr lang="en-US" sz="6400" b="0" i="0" dirty="0" err="1">
                <a:solidFill>
                  <a:schemeClr val="tx1"/>
                </a:solidFill>
                <a:effectLst/>
                <a:latin typeface="+mn-lt"/>
              </a:rPr>
              <a:t>Swiggy's</a:t>
            </a:r>
            <a:r>
              <a:rPr lang="en-US" sz="6400" b="0" i="0" dirty="0">
                <a:solidFill>
                  <a:schemeClr val="tx1"/>
                </a:solidFill>
                <a:effectLst/>
                <a:latin typeface="+mn-lt"/>
              </a:rPr>
              <a:t> platform and partners.</a:t>
            </a:r>
          </a:p>
          <a:p>
            <a:pPr marL="742950" lvl="1" indent="-285750" algn="l">
              <a:lnSpc>
                <a:spcPct val="12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6400" b="0" i="0" dirty="0">
                <a:solidFill>
                  <a:schemeClr val="tx1"/>
                </a:solidFill>
                <a:effectLst/>
                <a:latin typeface="+mn-lt"/>
              </a:rPr>
              <a:t>Data Analysis: Exploratory Data Analysis (EDA) to uncover trends and patterns.</a:t>
            </a:r>
          </a:p>
          <a:p>
            <a:pPr marL="457200" lvl="1" indent="0" algn="l">
              <a:lnSpc>
                <a:spcPct val="120000"/>
              </a:lnSpc>
              <a:buClr>
                <a:schemeClr val="tx1"/>
              </a:buClr>
            </a:pPr>
            <a:endParaRPr lang="en-US" sz="6400" dirty="0">
              <a:solidFill>
                <a:schemeClr val="tx1"/>
              </a:solidFill>
              <a:latin typeface="+mn-lt"/>
            </a:endParaRPr>
          </a:p>
          <a:p>
            <a:pPr marL="457200" lvl="1" indent="0" algn="l">
              <a:lnSpc>
                <a:spcPct val="120000"/>
              </a:lnSpc>
              <a:buClr>
                <a:schemeClr val="tx1"/>
              </a:buClr>
            </a:pPr>
            <a:r>
              <a:rPr lang="en-US" sz="6400" b="1" i="0" dirty="0">
                <a:solidFill>
                  <a:schemeClr val="tx1"/>
                </a:solidFill>
                <a:effectLst/>
                <a:latin typeface="+mn-lt"/>
              </a:rPr>
              <a:t>Business Impact: </a:t>
            </a:r>
            <a:r>
              <a:rPr lang="en-US" sz="6400" b="0" i="0" dirty="0">
                <a:solidFill>
                  <a:schemeClr val="tx1"/>
                </a:solidFill>
                <a:effectLst/>
                <a:latin typeface="+mn-lt"/>
              </a:rPr>
              <a:t>Leveraging insights to enhance customer experience, streamline operations, and improve profitability.</a:t>
            </a:r>
          </a:p>
          <a:p>
            <a:br>
              <a:rPr lang="en-US" dirty="0"/>
            </a:br>
            <a:endParaRPr lang="en-US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9" name="Google Shape;199;p2"/>
          <p:cNvSpPr txBox="1">
            <a:spLocks noGrp="1"/>
          </p:cNvSpPr>
          <p:nvPr>
            <p:ph type="ftr" idx="11"/>
          </p:nvPr>
        </p:nvSpPr>
        <p:spPr>
          <a:xfrm>
            <a:off x="636915" y="6355080"/>
            <a:ext cx="3422033" cy="304801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lvl="0" indent="0" algn="l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0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Heart disease diagnosis analysis</a:t>
            </a:r>
          </a:p>
        </p:txBody>
      </p:sp>
      <p:sp>
        <p:nvSpPr>
          <p:cNvPr id="200" name="Google Shape;200;p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lvl="0" indent="0" algn="ctr" defTabSz="91440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2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lvl="0" indent="0" algn="ctr" defTabSz="914400">
                <a:spcBef>
                  <a:spcPts val="0"/>
                </a:spcBef>
                <a:spcAft>
                  <a:spcPts val="600"/>
                </a:spcAft>
                <a:buNone/>
              </a:pPr>
              <a:t>9</a:t>
            </a:fld>
            <a:endParaRPr lang="en-US" sz="28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02" name="Picture 201">
            <a:extLst>
              <a:ext uri="{FF2B5EF4-FFF2-40B4-BE49-F238E27FC236}">
                <a16:creationId xmlns:a16="http://schemas.microsoft.com/office/drawing/2014/main" id="{0854F5AA-5223-6EEB-015E-31BE5F50FE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068" r="25981" b="-1"/>
          <a:stretch/>
        </p:blipFill>
        <p:spPr>
          <a:xfrm>
            <a:off x="-1" y="10"/>
            <a:ext cx="46346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8825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545</TotalTime>
  <Words>493</Words>
  <Application>Microsoft Office PowerPoint</Application>
  <PresentationFormat>Widescreen</PresentationFormat>
  <Paragraphs>88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Wingdings 3</vt:lpstr>
      <vt:lpstr>Arial</vt:lpstr>
      <vt:lpstr>Century Gothic</vt:lpstr>
      <vt:lpstr>Calibri</vt:lpstr>
      <vt:lpstr>Ion</vt:lpstr>
      <vt:lpstr>10. Heart Disease Diagnostic Analysis  15. Analysing Swiggy- Bengaluru Outlet</vt:lpstr>
      <vt:lpstr>1. Heart Disease Diagnostic Analysis</vt:lpstr>
      <vt:lpstr>Introduction</vt:lpstr>
      <vt:lpstr>Details of Data</vt:lpstr>
      <vt:lpstr>Main KPIs</vt:lpstr>
      <vt:lpstr>Tableau Dashboard</vt:lpstr>
      <vt:lpstr>Links to Python code and Tableau Dashboard</vt:lpstr>
      <vt:lpstr>2. Analysing Swiggy Bangalore Outlet</vt:lpstr>
      <vt:lpstr>Introduction</vt:lpstr>
      <vt:lpstr>Details of Data</vt:lpstr>
      <vt:lpstr>Tableau Dashboard</vt:lpstr>
      <vt:lpstr>Links to Python code and Tableau Dashboard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DIAGNOSTIC ANALYSIS</dc:title>
  <dc:creator>NAVEEN SRINIVASAN</dc:creator>
  <cp:lastModifiedBy>Ambekar Tejas</cp:lastModifiedBy>
  <cp:revision>3</cp:revision>
  <cp:lastPrinted>2023-09-11T17:10:41Z</cp:lastPrinted>
  <dcterms:created xsi:type="dcterms:W3CDTF">2022-12-29T06:36:15Z</dcterms:created>
  <dcterms:modified xsi:type="dcterms:W3CDTF">2023-09-11T17:34:01Z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