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8534400" cy="2438400"/>
          </a:xfrm>
        </p:spPr>
        <p:txBody>
          <a:bodyPr>
            <a:normAutofit/>
          </a:bodyPr>
          <a:lstStyle/>
          <a:p>
            <a:r>
              <a:rPr lang="en-IN" sz="4800" dirty="0" smtClean="0">
                <a:solidFill>
                  <a:srgbClr val="FF0000"/>
                </a:solidFill>
                <a:latin typeface="+mn-lt"/>
              </a:rPr>
              <a:t>Chapter-IV</a:t>
            </a:r>
            <a:br>
              <a:rPr lang="en-IN" sz="4800" dirty="0" smtClean="0">
                <a:solidFill>
                  <a:srgbClr val="FF0000"/>
                </a:solidFill>
                <a:latin typeface="+mn-lt"/>
              </a:rPr>
            </a:br>
            <a:r>
              <a:rPr lang="en-IN" sz="4800" dirty="0" smtClean="0">
                <a:solidFill>
                  <a:srgbClr val="FF0000"/>
                </a:solidFill>
                <a:latin typeface="+mn-lt"/>
              </a:rPr>
              <a:t>Applying Your Testing Skills</a:t>
            </a:r>
            <a:endParaRPr lang="en-IN" sz="4800" dirty="0">
              <a:solidFill>
                <a:srgbClr val="FF0000"/>
              </a:solidFill>
              <a:latin typeface="+mn-lt"/>
            </a:endParaRPr>
          </a:p>
        </p:txBody>
      </p:sp>
    </p:spTree>
    <p:extLst>
      <p:ext uri="{BB962C8B-B14F-4D97-AF65-F5344CB8AC3E}">
        <p14:creationId xmlns:p14="http://schemas.microsoft.com/office/powerpoint/2010/main" val="255880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solidFill>
                  <a:srgbClr val="C00000"/>
                </a:solidFill>
              </a:rPr>
              <a:t>Backward and Forward </a:t>
            </a:r>
            <a:r>
              <a:rPr lang="en-IN" sz="2400" b="1" dirty="0" smtClean="0">
                <a:solidFill>
                  <a:srgbClr val="C00000"/>
                </a:solidFill>
              </a:rPr>
              <a:t>Compatibility:</a:t>
            </a:r>
          </a:p>
          <a:p>
            <a:r>
              <a:rPr lang="en-IN" sz="2400" dirty="0"/>
              <a:t>If something is backward compatible, it will work with previous versions of </a:t>
            </a:r>
            <a:r>
              <a:rPr lang="en-IN" sz="2400" dirty="0" smtClean="0"/>
              <a:t>the software.</a:t>
            </a:r>
          </a:p>
          <a:p>
            <a:endParaRPr lang="en-IN" sz="2400" dirty="0">
              <a:solidFill>
                <a:srgbClr val="C00000"/>
              </a:solidFill>
            </a:endParaRPr>
          </a:p>
          <a:p>
            <a:r>
              <a:rPr lang="en-IN" sz="2400" dirty="0" smtClean="0"/>
              <a:t>If </a:t>
            </a:r>
            <a:r>
              <a:rPr lang="en-IN" sz="2400" dirty="0"/>
              <a:t>something is forward compatible, it will work with future versions of the </a:t>
            </a:r>
            <a:r>
              <a:rPr lang="en-IN" sz="2400" dirty="0" smtClean="0"/>
              <a:t>software.</a:t>
            </a:r>
          </a:p>
          <a:p>
            <a:r>
              <a:rPr lang="en-IN" sz="2400" dirty="0"/>
              <a:t>a .txt or text </a:t>
            </a:r>
            <a:r>
              <a:rPr lang="en-IN" sz="2400" dirty="0" smtClean="0"/>
              <a:t>file. With Notepad </a:t>
            </a:r>
            <a:r>
              <a:rPr lang="en-IN" sz="2400" dirty="0"/>
              <a:t>98 </a:t>
            </a:r>
            <a:endParaRPr lang="en-IN" sz="2400" dirty="0" smtClean="0"/>
          </a:p>
          <a:p>
            <a:pPr marL="457200" indent="-457200">
              <a:buFont typeface="+mj-lt"/>
              <a:buAutoNum type="arabicPeriod"/>
            </a:pPr>
            <a:r>
              <a:rPr lang="en-IN" sz="2400" dirty="0" smtClean="0"/>
              <a:t>Windows </a:t>
            </a:r>
            <a:r>
              <a:rPr lang="en-IN" sz="2400" dirty="0"/>
              <a:t>98 </a:t>
            </a:r>
            <a:r>
              <a:rPr lang="en-IN" sz="2400" dirty="0" smtClean="0"/>
              <a:t>is backward </a:t>
            </a:r>
            <a:r>
              <a:rPr lang="en-IN" sz="2400" dirty="0"/>
              <a:t>compatible all the way back to MS-DOS 1.0. </a:t>
            </a:r>
            <a:endParaRPr lang="en-IN" sz="2400" dirty="0" smtClean="0"/>
          </a:p>
          <a:p>
            <a:pPr marL="457200" indent="-457200">
              <a:buFont typeface="+mj-lt"/>
              <a:buAutoNum type="arabicPeriod"/>
            </a:pPr>
            <a:r>
              <a:rPr lang="en-IN" sz="2400" dirty="0" smtClean="0"/>
              <a:t>It’s </a:t>
            </a:r>
            <a:r>
              <a:rPr lang="en-IN" sz="2400" dirty="0"/>
              <a:t>also forward compatible </a:t>
            </a:r>
            <a:r>
              <a:rPr lang="en-IN" sz="2400" dirty="0" smtClean="0"/>
              <a:t>to Windows </a:t>
            </a:r>
            <a:r>
              <a:rPr lang="en-IN" sz="2400" dirty="0"/>
              <a:t>2000</a:t>
            </a:r>
            <a:endParaRPr lang="en-IN" sz="2400" dirty="0">
              <a:solidFill>
                <a:srgbClr val="C00000"/>
              </a:solidFill>
            </a:endParaRPr>
          </a:p>
        </p:txBody>
      </p:sp>
    </p:spTree>
    <p:extLst>
      <p:ext uri="{BB962C8B-B14F-4D97-AF65-F5344CB8AC3E}">
        <p14:creationId xmlns:p14="http://schemas.microsoft.com/office/powerpoint/2010/main" val="393138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solidFill>
                  <a:srgbClr val="C00000"/>
                </a:solidFill>
              </a:rPr>
              <a:t>Data Sharing </a:t>
            </a:r>
            <a:r>
              <a:rPr lang="en-IN" sz="2000" dirty="0" smtClean="0">
                <a:solidFill>
                  <a:srgbClr val="C00000"/>
                </a:solidFill>
              </a:rPr>
              <a:t>Compatibility: </a:t>
            </a:r>
            <a:r>
              <a:rPr lang="en-IN" sz="2000" dirty="0" smtClean="0"/>
              <a:t>A well-written Program </a:t>
            </a:r>
            <a:r>
              <a:rPr lang="en-IN" sz="2000" dirty="0"/>
              <a:t>that supports and adheres to published standards and allows users to easily </a:t>
            </a:r>
            <a:r>
              <a:rPr lang="en-IN" sz="2000" dirty="0" smtClean="0"/>
              <a:t>transfer data </a:t>
            </a:r>
            <a:r>
              <a:rPr lang="en-IN" sz="2000" dirty="0"/>
              <a:t>to and from other software is a great compatible product</a:t>
            </a:r>
            <a:r>
              <a:rPr lang="en-IN" sz="2000" dirty="0" smtClean="0"/>
              <a:t>.</a:t>
            </a:r>
          </a:p>
          <a:p>
            <a:pPr marL="457200" indent="-457200">
              <a:buFont typeface="+mj-lt"/>
              <a:buAutoNum type="arabicPeriod"/>
            </a:pPr>
            <a:r>
              <a:rPr lang="en-IN" sz="2000" i="1" dirty="0"/>
              <a:t>File save </a:t>
            </a:r>
            <a:r>
              <a:rPr lang="en-IN" sz="2000" dirty="0"/>
              <a:t>and </a:t>
            </a:r>
            <a:r>
              <a:rPr lang="en-IN" sz="2000" i="1" dirty="0"/>
              <a:t>file load </a:t>
            </a:r>
            <a:r>
              <a:rPr lang="en-IN" sz="2000" dirty="0"/>
              <a:t>are the data-sharing </a:t>
            </a:r>
            <a:r>
              <a:rPr lang="en-IN" sz="2000" dirty="0" smtClean="0"/>
              <a:t>methods.</a:t>
            </a:r>
          </a:p>
          <a:p>
            <a:pPr marL="457200" indent="-457200">
              <a:buFont typeface="+mj-lt"/>
              <a:buAutoNum type="arabicPeriod"/>
            </a:pPr>
            <a:r>
              <a:rPr lang="en-IN" sz="2000" i="1" dirty="0"/>
              <a:t>File export </a:t>
            </a:r>
            <a:r>
              <a:rPr lang="en-IN" sz="2000" dirty="0"/>
              <a:t>and </a:t>
            </a:r>
            <a:r>
              <a:rPr lang="en-IN" sz="2000" i="1" dirty="0"/>
              <a:t>file </a:t>
            </a:r>
            <a:r>
              <a:rPr lang="en-IN" sz="2000" i="1" dirty="0" smtClean="0"/>
              <a:t>import</a:t>
            </a:r>
          </a:p>
          <a:p>
            <a:pPr marL="457200" indent="-457200">
              <a:buFont typeface="+mj-lt"/>
              <a:buAutoNum type="arabicPeriod"/>
            </a:pPr>
            <a:r>
              <a:rPr lang="en-IN" sz="2000" i="1" dirty="0" smtClean="0"/>
              <a:t>Cut</a:t>
            </a:r>
            <a:r>
              <a:rPr lang="en-IN" sz="2000" dirty="0"/>
              <a:t>, </a:t>
            </a:r>
            <a:r>
              <a:rPr lang="en-IN" sz="2000" i="1" dirty="0"/>
              <a:t>copy</a:t>
            </a:r>
            <a:r>
              <a:rPr lang="en-IN" sz="2000" dirty="0"/>
              <a:t>, and </a:t>
            </a:r>
            <a:r>
              <a:rPr lang="en-IN" sz="2000" i="1" dirty="0"/>
              <a:t>paste </a:t>
            </a:r>
            <a:r>
              <a:rPr lang="en-IN" sz="2000" dirty="0"/>
              <a:t>are the most familiar methods for sharing data among </a:t>
            </a:r>
            <a:r>
              <a:rPr lang="en-IN" sz="2000" dirty="0" smtClean="0"/>
              <a:t>programs without </a:t>
            </a:r>
            <a:r>
              <a:rPr lang="en-IN" sz="2000" dirty="0"/>
              <a:t>transferring the data to a disk</a:t>
            </a:r>
            <a:r>
              <a:rPr lang="en-IN" sz="2000" dirty="0" smtClean="0"/>
              <a:t>.</a:t>
            </a:r>
          </a:p>
          <a:p>
            <a:pPr marL="457200" indent="-457200">
              <a:buFont typeface="+mj-lt"/>
              <a:buAutoNum type="arabicPeriod"/>
            </a:pPr>
            <a:r>
              <a:rPr lang="en-IN" sz="2000" i="1" dirty="0" smtClean="0"/>
              <a:t>DDE(</a:t>
            </a:r>
            <a:r>
              <a:rPr lang="en-IN" sz="2000" dirty="0" smtClean="0"/>
              <a:t>Dynamic </a:t>
            </a:r>
            <a:r>
              <a:rPr lang="en-IN" sz="2000" dirty="0"/>
              <a:t>Data Exchange</a:t>
            </a:r>
            <a:r>
              <a:rPr lang="en-IN" sz="2000" i="1" dirty="0" smtClean="0"/>
              <a:t>) &amp; OLE(</a:t>
            </a:r>
            <a:r>
              <a:rPr lang="en-IN" sz="2000" dirty="0"/>
              <a:t>Object Linking and Embedding</a:t>
            </a:r>
            <a:r>
              <a:rPr lang="en-IN" sz="2000" i="1" dirty="0" smtClean="0"/>
              <a:t>)</a:t>
            </a:r>
          </a:p>
          <a:p>
            <a:endParaRPr lang="en-IN" sz="2000" dirty="0" smtClean="0"/>
          </a:p>
          <a:p>
            <a:r>
              <a:rPr lang="en-IN" sz="2000" dirty="0" smtClean="0"/>
              <a:t>Clipboard </a:t>
            </a:r>
            <a:r>
              <a:rPr lang="en-IN" sz="2000" dirty="0"/>
              <a:t>is that with DDE </a:t>
            </a:r>
            <a:r>
              <a:rPr lang="en-IN" sz="2000" dirty="0" smtClean="0"/>
              <a:t>and OLE, </a:t>
            </a:r>
            <a:r>
              <a:rPr lang="en-IN" sz="2000" dirty="0"/>
              <a:t>data can flow from one application to the other in real time. Cutting and copying </a:t>
            </a:r>
            <a:r>
              <a:rPr lang="en-IN" sz="2000" dirty="0" smtClean="0"/>
              <a:t>is a </a:t>
            </a:r>
            <a:r>
              <a:rPr lang="en-IN" sz="2000" dirty="0"/>
              <a:t>manual operation. With DDE and OLE, the transfer can happen automatically.</a:t>
            </a:r>
          </a:p>
        </p:txBody>
      </p:sp>
    </p:spTree>
    <p:extLst>
      <p:ext uri="{BB962C8B-B14F-4D97-AF65-F5344CB8AC3E}">
        <p14:creationId xmlns:p14="http://schemas.microsoft.com/office/powerpoint/2010/main" val="8487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2400" dirty="0">
                <a:solidFill>
                  <a:srgbClr val="FF0000"/>
                </a:solidFill>
              </a:rPr>
              <a:t>User Interface </a:t>
            </a:r>
            <a:r>
              <a:rPr lang="en-IN" sz="2000" dirty="0" smtClean="0">
                <a:solidFill>
                  <a:srgbClr val="FF0000"/>
                </a:solidFill>
              </a:rPr>
              <a:t>Testing: </a:t>
            </a:r>
            <a:r>
              <a:rPr lang="en-IN" sz="2000" b="1" dirty="0" smtClean="0"/>
              <a:t>GUI </a:t>
            </a:r>
            <a:r>
              <a:rPr lang="en-IN" sz="2000" b="1" dirty="0"/>
              <a:t>Testing</a:t>
            </a:r>
            <a:r>
              <a:rPr lang="en-IN" sz="2000" dirty="0"/>
              <a:t> is a software testing type that checks the Graphical User Interface of the Software. The purpose of Graphical User Interface (GUI) Testing is to ensure the functionalities of software application work as per specifications by checking screens and controls like menus, buttons, icons, etc</a:t>
            </a:r>
            <a:r>
              <a:rPr lang="en-IN" sz="2000" dirty="0" smtClean="0"/>
              <a:t>.</a:t>
            </a:r>
          </a:p>
          <a:p>
            <a:pPr algn="just"/>
            <a:r>
              <a:rPr lang="en-IN" sz="2000" i="1" dirty="0">
                <a:solidFill>
                  <a:srgbClr val="FF0000"/>
                </a:solidFill>
              </a:rPr>
              <a:t>Usability</a:t>
            </a:r>
            <a:r>
              <a:rPr lang="en-IN" sz="2000" i="1" dirty="0"/>
              <a:t> </a:t>
            </a:r>
            <a:r>
              <a:rPr lang="en-IN" sz="2000" dirty="0"/>
              <a:t>is how </a:t>
            </a:r>
            <a:r>
              <a:rPr lang="en-IN" sz="2000" dirty="0" smtClean="0"/>
              <a:t>appropriate</a:t>
            </a:r>
            <a:r>
              <a:rPr lang="en-IN" sz="2000" dirty="0"/>
              <a:t>, functional, and effective that interaction is</a:t>
            </a:r>
            <a:r>
              <a:rPr lang="en-IN" sz="2000" dirty="0" smtClean="0"/>
              <a:t>.</a:t>
            </a:r>
          </a:p>
          <a:p>
            <a:pPr algn="just"/>
            <a:r>
              <a:rPr lang="en-IN" sz="2000" dirty="0"/>
              <a:t>The means that you use to interact with a software program is called its </a:t>
            </a:r>
            <a:r>
              <a:rPr lang="en-IN" sz="2000" i="1" dirty="0">
                <a:solidFill>
                  <a:srgbClr val="FF0000"/>
                </a:solidFill>
              </a:rPr>
              <a:t>user interface</a:t>
            </a:r>
            <a:r>
              <a:rPr lang="en-IN" sz="2000" dirty="0">
                <a:solidFill>
                  <a:srgbClr val="FF0000"/>
                </a:solidFill>
              </a:rPr>
              <a:t>, or UI</a:t>
            </a:r>
            <a:r>
              <a:rPr lang="en-IN" sz="2000" dirty="0" smtClean="0">
                <a:solidFill>
                  <a:srgbClr val="FF0000"/>
                </a:solidFill>
              </a:rPr>
              <a:t>.</a:t>
            </a:r>
          </a:p>
          <a:p>
            <a:pPr algn="just"/>
            <a:r>
              <a:rPr lang="en-IN" sz="2000" dirty="0">
                <a:solidFill>
                  <a:srgbClr val="FF0000"/>
                </a:solidFill>
              </a:rPr>
              <a:t>Command Line Interface </a:t>
            </a:r>
            <a:r>
              <a:rPr lang="en-IN" sz="2000" dirty="0"/>
              <a:t>is where you type text and computer responds to that command. </a:t>
            </a:r>
            <a:endParaRPr lang="en-IN" sz="2000" dirty="0" smtClean="0"/>
          </a:p>
          <a:p>
            <a:pPr algn="just"/>
            <a:r>
              <a:rPr lang="en-IN" sz="2000" dirty="0" smtClean="0">
                <a:solidFill>
                  <a:srgbClr val="FF0000"/>
                </a:solidFill>
              </a:rPr>
              <a:t>GUI</a:t>
            </a:r>
            <a:r>
              <a:rPr lang="en-IN" sz="2000" dirty="0" smtClean="0"/>
              <a:t> </a:t>
            </a:r>
            <a:r>
              <a:rPr lang="en-IN" sz="2000" dirty="0"/>
              <a:t>stands for Graphical User Interface</a:t>
            </a:r>
            <a:endParaRPr lang="en-IN" sz="2000" dirty="0">
              <a:solidFill>
                <a:srgbClr val="FF0000"/>
              </a:solidFill>
            </a:endParaRPr>
          </a:p>
        </p:txBody>
      </p:sp>
    </p:spTree>
    <p:extLst>
      <p:ext uri="{BB962C8B-B14F-4D97-AF65-F5344CB8AC3E}">
        <p14:creationId xmlns:p14="http://schemas.microsoft.com/office/powerpoint/2010/main" val="69145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solidFill>
                  <a:srgbClr val="FF0000"/>
                </a:solidFill>
              </a:rPr>
              <a:t>T</a:t>
            </a:r>
            <a:r>
              <a:rPr lang="en-IN" dirty="0" smtClean="0">
                <a:solidFill>
                  <a:srgbClr val="FF0000"/>
                </a:solidFill>
              </a:rPr>
              <a:t>raits </a:t>
            </a:r>
            <a:r>
              <a:rPr lang="en-IN" dirty="0">
                <a:solidFill>
                  <a:srgbClr val="FF0000"/>
                </a:solidFill>
              </a:rPr>
              <a:t>common to a good </a:t>
            </a:r>
            <a:r>
              <a:rPr lang="en-IN" dirty="0" smtClean="0">
                <a:solidFill>
                  <a:srgbClr val="FF0000"/>
                </a:solidFill>
              </a:rPr>
              <a:t>UI</a:t>
            </a:r>
          </a:p>
          <a:p>
            <a:pPr marL="514350" indent="-514350">
              <a:buFont typeface="+mj-lt"/>
              <a:buAutoNum type="arabicPeriod"/>
            </a:pPr>
            <a:r>
              <a:rPr lang="en-IN" dirty="0"/>
              <a:t>Follows standards and </a:t>
            </a:r>
            <a:r>
              <a:rPr lang="en-IN" dirty="0" smtClean="0"/>
              <a:t>guidelines.</a:t>
            </a:r>
          </a:p>
          <a:p>
            <a:pPr marL="514350" indent="-514350">
              <a:buFont typeface="+mj-lt"/>
              <a:buAutoNum type="arabicPeriod"/>
            </a:pPr>
            <a:r>
              <a:rPr lang="en-IN" dirty="0" smtClean="0"/>
              <a:t>Flexible</a:t>
            </a:r>
          </a:p>
          <a:p>
            <a:pPr marL="514350" indent="-514350">
              <a:buFont typeface="+mj-lt"/>
              <a:buAutoNum type="arabicPeriod"/>
            </a:pPr>
            <a:r>
              <a:rPr lang="en-IN" dirty="0" smtClean="0"/>
              <a:t>Correct</a:t>
            </a:r>
          </a:p>
          <a:p>
            <a:pPr marL="514350" indent="-514350">
              <a:buFont typeface="+mj-lt"/>
              <a:buAutoNum type="arabicPeriod"/>
            </a:pPr>
            <a:r>
              <a:rPr lang="en-IN" dirty="0" smtClean="0"/>
              <a:t>Intuitive</a:t>
            </a:r>
          </a:p>
          <a:p>
            <a:pPr marL="514350" indent="-514350">
              <a:buFont typeface="+mj-lt"/>
              <a:buAutoNum type="arabicPeriod"/>
            </a:pPr>
            <a:r>
              <a:rPr lang="en-IN" dirty="0" smtClean="0"/>
              <a:t>Comfortable</a:t>
            </a:r>
          </a:p>
          <a:p>
            <a:pPr marL="514350" indent="-514350">
              <a:buFont typeface="+mj-lt"/>
              <a:buAutoNum type="arabicPeriod"/>
            </a:pPr>
            <a:r>
              <a:rPr lang="en-IN" dirty="0" smtClean="0"/>
              <a:t>Useful</a:t>
            </a:r>
          </a:p>
          <a:p>
            <a:pPr marL="514350" indent="-514350">
              <a:buFont typeface="+mj-lt"/>
              <a:buAutoNum type="arabicPeriod"/>
            </a:pPr>
            <a:r>
              <a:rPr lang="en-IN" dirty="0"/>
              <a:t>Consistent</a:t>
            </a:r>
            <a:endParaRPr lang="en-IN" dirty="0" smtClean="0">
              <a:solidFill>
                <a:srgbClr val="FF0000"/>
              </a:solidFill>
            </a:endParaRPr>
          </a:p>
          <a:p>
            <a:pPr marL="514350" indent="-514350">
              <a:buFont typeface="+mj-lt"/>
              <a:buAutoNum type="arabicPeriod"/>
            </a:pPr>
            <a:endParaRPr lang="en-IN" dirty="0"/>
          </a:p>
        </p:txBody>
      </p:sp>
    </p:spTree>
    <p:extLst>
      <p:ext uri="{BB962C8B-B14F-4D97-AF65-F5344CB8AC3E}">
        <p14:creationId xmlns:p14="http://schemas.microsoft.com/office/powerpoint/2010/main" val="33818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dirty="0">
                <a:solidFill>
                  <a:srgbClr val="FF0000"/>
                </a:solidFill>
              </a:rPr>
              <a:t>Follows Standards or </a:t>
            </a:r>
            <a:r>
              <a:rPr lang="en-IN" sz="2400" dirty="0" smtClean="0">
                <a:solidFill>
                  <a:srgbClr val="FF0000"/>
                </a:solidFill>
              </a:rPr>
              <a:t>Guidelines: </a:t>
            </a:r>
            <a:r>
              <a:rPr lang="en-IN" sz="2400" dirty="0" smtClean="0"/>
              <a:t>These </a:t>
            </a:r>
            <a:r>
              <a:rPr lang="en-IN" sz="2400" dirty="0"/>
              <a:t>standards and guidelines were developed </a:t>
            </a:r>
            <a:r>
              <a:rPr lang="en-IN" sz="2400" dirty="0" smtClean="0"/>
              <a:t>by </a:t>
            </a:r>
            <a:r>
              <a:rPr lang="en-IN" sz="2400" dirty="0"/>
              <a:t>experts in software usability</a:t>
            </a:r>
            <a:r>
              <a:rPr lang="en-IN" sz="2400" dirty="0" smtClean="0"/>
              <a:t>.</a:t>
            </a:r>
          </a:p>
          <a:p>
            <a:pPr marL="0" indent="0">
              <a:buNone/>
            </a:pPr>
            <a:endParaRPr lang="en-IN" sz="2400" dirty="0" smtClean="0"/>
          </a:p>
          <a:p>
            <a:r>
              <a:rPr lang="en-IN" sz="2400" dirty="0"/>
              <a:t>The single most important user interface trait is that your software follows existing </a:t>
            </a:r>
            <a:r>
              <a:rPr lang="en-IN" sz="2400" dirty="0" smtClean="0"/>
              <a:t>standards and guidelines.</a:t>
            </a:r>
          </a:p>
          <a:p>
            <a:pPr marL="0" indent="0">
              <a:buNone/>
            </a:pPr>
            <a:endParaRPr lang="en-IN" sz="2400" dirty="0" smtClean="0"/>
          </a:p>
          <a:p>
            <a:r>
              <a:rPr lang="en-IN" sz="2400" dirty="0"/>
              <a:t>If your software strictly follows the rules, most of the </a:t>
            </a:r>
            <a:r>
              <a:rPr lang="en-IN" sz="2400" dirty="0" smtClean="0"/>
              <a:t>other traits </a:t>
            </a:r>
            <a:r>
              <a:rPr lang="en-IN" sz="2400" dirty="0"/>
              <a:t>of a good UI will happen automatically.</a:t>
            </a:r>
          </a:p>
        </p:txBody>
      </p:sp>
    </p:spTree>
    <p:extLst>
      <p:ext uri="{BB962C8B-B14F-4D97-AF65-F5344CB8AC3E}">
        <p14:creationId xmlns:p14="http://schemas.microsoft.com/office/powerpoint/2010/main" val="98080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solidFill>
                  <a:srgbClr val="FF0000"/>
                </a:solidFill>
              </a:rPr>
              <a:t>Intuitive:</a:t>
            </a:r>
          </a:p>
          <a:p>
            <a:pPr marL="514350" indent="-514350">
              <a:buFont typeface="+mj-lt"/>
              <a:buAutoNum type="arabicPeriod"/>
            </a:pPr>
            <a:r>
              <a:rPr lang="en-IN" dirty="0"/>
              <a:t>Is the user interface clean, unobtrusive, not busy</a:t>
            </a:r>
            <a:r>
              <a:rPr lang="en-IN" dirty="0" smtClean="0"/>
              <a:t>?</a:t>
            </a:r>
          </a:p>
          <a:p>
            <a:pPr marL="514350" indent="-514350">
              <a:buFont typeface="+mj-lt"/>
              <a:buAutoNum type="arabicPeriod"/>
            </a:pPr>
            <a:r>
              <a:rPr lang="en-IN" dirty="0"/>
              <a:t>Is the UI organized and laid out well</a:t>
            </a:r>
            <a:r>
              <a:rPr lang="en-IN" dirty="0" smtClean="0"/>
              <a:t>?</a:t>
            </a:r>
          </a:p>
          <a:p>
            <a:pPr marL="514350" indent="-514350">
              <a:buFont typeface="+mj-lt"/>
              <a:buAutoNum type="arabicPeriod"/>
            </a:pPr>
            <a:r>
              <a:rPr lang="en-IN" dirty="0"/>
              <a:t>Is there excessive functionality</a:t>
            </a:r>
            <a:r>
              <a:rPr lang="en-IN" dirty="0" smtClean="0"/>
              <a:t>?</a:t>
            </a:r>
          </a:p>
          <a:p>
            <a:pPr marL="514350" indent="-514350">
              <a:buFont typeface="+mj-lt"/>
              <a:buAutoNum type="arabicPeriod"/>
            </a:pPr>
            <a:r>
              <a:rPr lang="en-IN" dirty="0"/>
              <a:t>If all else fails, does the help system really help you?</a:t>
            </a:r>
            <a:endParaRPr lang="en-IN" dirty="0">
              <a:solidFill>
                <a:srgbClr val="FF0000"/>
              </a:solidFill>
            </a:endParaRPr>
          </a:p>
        </p:txBody>
      </p:sp>
    </p:spTree>
    <p:extLst>
      <p:ext uri="{BB962C8B-B14F-4D97-AF65-F5344CB8AC3E}">
        <p14:creationId xmlns:p14="http://schemas.microsoft.com/office/powerpoint/2010/main" val="34588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smtClean="0">
                <a:solidFill>
                  <a:srgbClr val="FF0000"/>
                </a:solidFill>
              </a:rPr>
              <a:t>Consistent: </a:t>
            </a:r>
            <a:r>
              <a:rPr lang="en-IN" sz="2400" dirty="0" smtClean="0"/>
              <a:t>Consistency </a:t>
            </a:r>
            <a:r>
              <a:rPr lang="en-IN" sz="2400" dirty="0"/>
              <a:t>within your software and with other software is a key attribute. </a:t>
            </a:r>
            <a:endParaRPr lang="en-IN" sz="2400" dirty="0" smtClean="0"/>
          </a:p>
          <a:p>
            <a:pPr marL="457200" indent="-457200">
              <a:buFont typeface="+mj-lt"/>
              <a:buAutoNum type="arabicPeriod"/>
            </a:pPr>
            <a:r>
              <a:rPr lang="en-IN" sz="2400" dirty="0" smtClean="0"/>
              <a:t>Users develop habits </a:t>
            </a:r>
            <a:r>
              <a:rPr lang="en-IN" sz="2400" dirty="0"/>
              <a:t>and expect that if they do something a certain way in one program, another will do </a:t>
            </a:r>
            <a:r>
              <a:rPr lang="en-IN" sz="2400" dirty="0" smtClean="0"/>
              <a:t>the same </a:t>
            </a:r>
            <a:r>
              <a:rPr lang="en-IN" sz="2400" dirty="0"/>
              <a:t>operation the same way</a:t>
            </a:r>
            <a:r>
              <a:rPr lang="en-IN" sz="2400" dirty="0" smtClean="0"/>
              <a:t>.</a:t>
            </a:r>
          </a:p>
          <a:p>
            <a:pPr>
              <a:buFont typeface="Wingdings" pitchFamily="2" charset="2"/>
              <a:buChar char="Ø"/>
            </a:pPr>
            <a:r>
              <a:rPr lang="en-IN" sz="2400" b="1" dirty="0"/>
              <a:t>Shortcut keys and menu selections</a:t>
            </a:r>
            <a:r>
              <a:rPr lang="en-IN" sz="2400" b="1" dirty="0" smtClean="0"/>
              <a:t>.</a:t>
            </a:r>
          </a:p>
          <a:p>
            <a:pPr>
              <a:buFont typeface="Wingdings" pitchFamily="2" charset="2"/>
              <a:buChar char="Ø"/>
            </a:pPr>
            <a:r>
              <a:rPr lang="en-IN" sz="2400" b="1" dirty="0"/>
              <a:t>Terminology and </a:t>
            </a:r>
            <a:r>
              <a:rPr lang="en-IN" sz="2400" b="1" dirty="0" smtClean="0"/>
              <a:t>naming</a:t>
            </a:r>
          </a:p>
          <a:p>
            <a:pPr>
              <a:buFont typeface="Wingdings" pitchFamily="2" charset="2"/>
              <a:buChar char="Ø"/>
            </a:pPr>
            <a:r>
              <a:rPr lang="en-IN" sz="2400" b="1" dirty="0" smtClean="0"/>
              <a:t>Audience</a:t>
            </a:r>
          </a:p>
          <a:p>
            <a:pPr>
              <a:buFont typeface="Wingdings" pitchFamily="2" charset="2"/>
              <a:buChar char="Ø"/>
            </a:pPr>
            <a:r>
              <a:rPr lang="en-IN" sz="2400" b="1" dirty="0"/>
              <a:t>Placement and keyboard equivalents for buttons</a:t>
            </a:r>
            <a:endParaRPr lang="en-IN" sz="2400" dirty="0" smtClean="0"/>
          </a:p>
          <a:p>
            <a:pPr marL="457200" indent="-457200">
              <a:buFont typeface="+mj-lt"/>
              <a:buAutoNum type="arabicPeriod"/>
            </a:pPr>
            <a:endParaRPr lang="en-IN" sz="2400" dirty="0" smtClean="0"/>
          </a:p>
          <a:p>
            <a:endParaRPr lang="en-IN" sz="2400" dirty="0">
              <a:solidFill>
                <a:srgbClr val="FF0000"/>
              </a:solidFill>
            </a:endParaRPr>
          </a:p>
        </p:txBody>
      </p:sp>
    </p:spTree>
    <p:extLst>
      <p:ext uri="{BB962C8B-B14F-4D97-AF65-F5344CB8AC3E}">
        <p14:creationId xmlns:p14="http://schemas.microsoft.com/office/powerpoint/2010/main" val="360533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dirty="0" smtClean="0">
                <a:solidFill>
                  <a:srgbClr val="FF0000"/>
                </a:solidFill>
              </a:rPr>
              <a:t>Flexible: </a:t>
            </a:r>
            <a:r>
              <a:rPr lang="en-IN" sz="2400" dirty="0" smtClean="0"/>
              <a:t>Users </a:t>
            </a:r>
            <a:r>
              <a:rPr lang="en-IN" sz="2400" dirty="0"/>
              <a:t>like choices—not too many, but enough to allow them to select what they want to do </a:t>
            </a:r>
            <a:r>
              <a:rPr lang="en-IN" sz="2400" dirty="0" smtClean="0"/>
              <a:t>and how </a:t>
            </a:r>
            <a:r>
              <a:rPr lang="en-IN" sz="2400" dirty="0"/>
              <a:t>they want to do it</a:t>
            </a:r>
            <a:r>
              <a:rPr lang="en-IN" sz="2400" dirty="0" smtClean="0"/>
              <a:t>.</a:t>
            </a:r>
          </a:p>
          <a:p>
            <a:pPr algn="just"/>
            <a:r>
              <a:rPr lang="en-IN" sz="2400" dirty="0"/>
              <a:t>Of course, with flexibility comes </a:t>
            </a:r>
            <a:r>
              <a:rPr lang="en-IN" sz="2400" dirty="0" smtClean="0"/>
              <a:t>complexity.</a:t>
            </a:r>
          </a:p>
          <a:p>
            <a:pPr marL="457200" indent="-457200">
              <a:buFont typeface="+mj-lt"/>
              <a:buAutoNum type="arabicPeriod"/>
            </a:pPr>
            <a:r>
              <a:rPr lang="en-IN" sz="2400" b="1" dirty="0"/>
              <a:t>State </a:t>
            </a:r>
            <a:r>
              <a:rPr lang="en-IN" sz="2400" b="1" dirty="0" smtClean="0"/>
              <a:t>jumping: </a:t>
            </a:r>
            <a:r>
              <a:rPr lang="en-IN" sz="2400" dirty="0"/>
              <a:t>Flexible software provides more options and more ways to </a:t>
            </a:r>
            <a:r>
              <a:rPr lang="en-IN" sz="2400" dirty="0" smtClean="0"/>
              <a:t>accomplish the </a:t>
            </a:r>
            <a:r>
              <a:rPr lang="en-IN" sz="2400" dirty="0"/>
              <a:t>same </a:t>
            </a:r>
            <a:r>
              <a:rPr lang="en-IN" sz="2400" dirty="0" smtClean="0"/>
              <a:t>task.</a:t>
            </a:r>
          </a:p>
          <a:p>
            <a:pPr marL="457200" indent="-457200">
              <a:buFont typeface="+mj-lt"/>
              <a:buAutoNum type="arabicPeriod"/>
            </a:pPr>
            <a:r>
              <a:rPr lang="en-IN" sz="2400" b="1" dirty="0" smtClean="0"/>
              <a:t>State </a:t>
            </a:r>
            <a:r>
              <a:rPr lang="en-IN" sz="2400" b="1" dirty="0"/>
              <a:t>termination and </a:t>
            </a:r>
            <a:r>
              <a:rPr lang="en-IN" sz="2400" b="1" dirty="0" smtClean="0"/>
              <a:t>skipping: </a:t>
            </a:r>
            <a:r>
              <a:rPr lang="en-IN" sz="2400" dirty="0" smtClean="0"/>
              <a:t>software </a:t>
            </a:r>
            <a:r>
              <a:rPr lang="en-IN" sz="2400" dirty="0"/>
              <a:t>can skip numerous prompts </a:t>
            </a:r>
            <a:r>
              <a:rPr lang="en-IN" sz="2400" dirty="0" smtClean="0"/>
              <a:t>or windows </a:t>
            </a:r>
            <a:r>
              <a:rPr lang="en-IN" sz="2400" dirty="0"/>
              <a:t>and go directly to where they want to </a:t>
            </a:r>
            <a:r>
              <a:rPr lang="en-IN" sz="2400" dirty="0" smtClean="0"/>
              <a:t>go.</a:t>
            </a:r>
          </a:p>
          <a:p>
            <a:pPr marL="457200" indent="-457200">
              <a:buFont typeface="+mj-lt"/>
              <a:buAutoNum type="arabicPeriod"/>
            </a:pPr>
            <a:r>
              <a:rPr lang="en-IN" sz="2400" b="1" dirty="0" smtClean="0"/>
              <a:t>Data </a:t>
            </a:r>
            <a:r>
              <a:rPr lang="en-IN" sz="2400" b="1" dirty="0"/>
              <a:t>input and output. </a:t>
            </a:r>
            <a:r>
              <a:rPr lang="en-IN" sz="2400" dirty="0"/>
              <a:t>Users want different ways to enter their data and see </a:t>
            </a:r>
            <a:r>
              <a:rPr lang="en-IN" sz="2400" dirty="0" smtClean="0"/>
              <a:t>their results</a:t>
            </a:r>
            <a:r>
              <a:rPr lang="en-IN" sz="2400" dirty="0"/>
              <a:t>.</a:t>
            </a:r>
            <a:endParaRPr lang="en-IN" sz="2400" dirty="0" smtClean="0"/>
          </a:p>
          <a:p>
            <a:endParaRPr lang="en-IN" sz="2400" dirty="0">
              <a:solidFill>
                <a:srgbClr val="FF0000"/>
              </a:solidFill>
            </a:endParaRPr>
          </a:p>
        </p:txBody>
      </p:sp>
    </p:spTree>
    <p:extLst>
      <p:ext uri="{BB962C8B-B14F-4D97-AF65-F5344CB8AC3E}">
        <p14:creationId xmlns:p14="http://schemas.microsoft.com/office/powerpoint/2010/main" val="2228465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solidFill>
                  <a:srgbClr val="FF0000"/>
                </a:solidFill>
              </a:rPr>
              <a:t>Comfortable: </a:t>
            </a:r>
            <a:r>
              <a:rPr lang="en-IN" dirty="0" smtClean="0"/>
              <a:t>Software </a:t>
            </a:r>
            <a:r>
              <a:rPr lang="en-IN" dirty="0"/>
              <a:t>should be comfortable to use</a:t>
            </a:r>
            <a:r>
              <a:rPr lang="en-IN" dirty="0" smtClean="0"/>
              <a:t>.</a:t>
            </a:r>
          </a:p>
          <a:p>
            <a:pPr>
              <a:buFont typeface="+mj-lt"/>
              <a:buAutoNum type="arabicPeriod"/>
            </a:pPr>
            <a:r>
              <a:rPr lang="en-IN" sz="1800" b="1" dirty="0"/>
              <a:t>Appropriateness. </a:t>
            </a:r>
            <a:r>
              <a:rPr lang="en-IN" sz="1800" dirty="0"/>
              <a:t>Software should look and feel proper for what it’s doing and who </a:t>
            </a:r>
            <a:r>
              <a:rPr lang="en-IN" sz="1800" dirty="0" smtClean="0"/>
              <a:t>it’s for.</a:t>
            </a:r>
          </a:p>
          <a:p>
            <a:pPr marL="0" indent="0">
              <a:buNone/>
            </a:pPr>
            <a:endParaRPr lang="en-IN" sz="1800" dirty="0" smtClean="0"/>
          </a:p>
          <a:p>
            <a:pPr>
              <a:buFont typeface="+mj-lt"/>
              <a:buAutoNum type="arabicPeriod"/>
            </a:pPr>
            <a:r>
              <a:rPr lang="en-IN" sz="1800" b="1" dirty="0" smtClean="0"/>
              <a:t>Error </a:t>
            </a:r>
            <a:r>
              <a:rPr lang="en-IN" sz="1800" b="1" dirty="0"/>
              <a:t>handling. </a:t>
            </a:r>
            <a:r>
              <a:rPr lang="en-IN" sz="1800" dirty="0"/>
              <a:t>A program should warn users before a critical operation and allow </a:t>
            </a:r>
            <a:r>
              <a:rPr lang="en-IN" sz="1800" dirty="0" smtClean="0"/>
              <a:t>users to </a:t>
            </a:r>
            <a:r>
              <a:rPr lang="en-IN" sz="1800" dirty="0"/>
              <a:t>restore data lost because of a mistake</a:t>
            </a:r>
            <a:r>
              <a:rPr lang="en-IN" sz="1800" dirty="0" smtClean="0"/>
              <a:t>.</a:t>
            </a:r>
          </a:p>
          <a:p>
            <a:pPr marL="0" indent="0">
              <a:buNone/>
            </a:pPr>
            <a:endParaRPr lang="en-IN" sz="1800" dirty="0" smtClean="0"/>
          </a:p>
          <a:p>
            <a:pPr>
              <a:buFont typeface="+mj-lt"/>
              <a:buAutoNum type="arabicPeriod"/>
            </a:pPr>
            <a:r>
              <a:rPr lang="en-IN" sz="1800" b="1" dirty="0"/>
              <a:t>Performance. </a:t>
            </a:r>
            <a:r>
              <a:rPr lang="en-IN" sz="1800" dirty="0"/>
              <a:t>Being fast isn’t always a good thing.</a:t>
            </a:r>
            <a:endParaRPr lang="en-IN" sz="1800" dirty="0">
              <a:solidFill>
                <a:srgbClr val="FF0000"/>
              </a:solidFill>
            </a:endParaRPr>
          </a:p>
        </p:txBody>
      </p:sp>
    </p:spTree>
    <p:extLst>
      <p:ext uri="{BB962C8B-B14F-4D97-AF65-F5344CB8AC3E}">
        <p14:creationId xmlns:p14="http://schemas.microsoft.com/office/powerpoint/2010/main" val="225343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smtClean="0">
                <a:solidFill>
                  <a:srgbClr val="FF0000"/>
                </a:solidFill>
              </a:rPr>
              <a:t>Correct: </a:t>
            </a:r>
            <a:r>
              <a:rPr lang="en-IN" sz="2400" dirty="0" smtClean="0"/>
              <a:t>When </a:t>
            </a:r>
            <a:r>
              <a:rPr lang="en-IN" sz="2400" dirty="0"/>
              <a:t>you’re testing for correctness, you’re testing whether the UI does what </a:t>
            </a:r>
            <a:r>
              <a:rPr lang="en-IN" sz="2400" dirty="0" smtClean="0"/>
              <a:t>it’s supposed </a:t>
            </a:r>
            <a:r>
              <a:rPr lang="en-IN" sz="2400" dirty="0"/>
              <a:t>to do</a:t>
            </a:r>
            <a:r>
              <a:rPr lang="en-IN" sz="2400" dirty="0" smtClean="0"/>
              <a:t>.</a:t>
            </a:r>
          </a:p>
          <a:p>
            <a:pPr marL="457200" indent="-457200">
              <a:buFont typeface="+mj-lt"/>
              <a:buAutoNum type="arabicPeriod"/>
            </a:pPr>
            <a:r>
              <a:rPr lang="en-IN" sz="2000" b="1" dirty="0"/>
              <a:t>Marketing differences. </a:t>
            </a:r>
            <a:r>
              <a:rPr lang="en-IN" sz="2000" dirty="0"/>
              <a:t>Are there extra or missing functions, or functions that </a:t>
            </a:r>
            <a:r>
              <a:rPr lang="en-IN" sz="2000" dirty="0" smtClean="0"/>
              <a:t>perform operations </a:t>
            </a:r>
            <a:r>
              <a:rPr lang="en-IN" sz="2000" dirty="0"/>
              <a:t>different from what the marketing material </a:t>
            </a:r>
            <a:r>
              <a:rPr lang="en-IN" sz="2000" dirty="0" smtClean="0"/>
              <a:t>says?</a:t>
            </a:r>
          </a:p>
          <a:p>
            <a:pPr marL="457200" indent="-457200">
              <a:buFont typeface="+mj-lt"/>
              <a:buAutoNum type="arabicPeriod"/>
            </a:pPr>
            <a:r>
              <a:rPr lang="en-IN" sz="2000" b="1" dirty="0" smtClean="0"/>
              <a:t>Language </a:t>
            </a:r>
            <a:r>
              <a:rPr lang="en-IN" sz="2000" b="1" dirty="0"/>
              <a:t>and spelling. </a:t>
            </a:r>
            <a:r>
              <a:rPr lang="en-IN" sz="2000" dirty="0"/>
              <a:t>Programmers know how to spell only computer language </a:t>
            </a:r>
            <a:r>
              <a:rPr lang="en-IN" sz="2000" dirty="0" smtClean="0"/>
              <a:t>keywords and </a:t>
            </a:r>
            <a:r>
              <a:rPr lang="en-IN" sz="2000" dirty="0"/>
              <a:t>often create some very interesting user </a:t>
            </a:r>
            <a:r>
              <a:rPr lang="en-IN" sz="2000" dirty="0" smtClean="0"/>
              <a:t>messages.</a:t>
            </a:r>
          </a:p>
          <a:p>
            <a:pPr marL="457200" indent="-457200">
              <a:buFont typeface="+mj-lt"/>
              <a:buAutoNum type="arabicPeriod"/>
            </a:pPr>
            <a:r>
              <a:rPr lang="en-IN" sz="2000" b="1" dirty="0" smtClean="0"/>
              <a:t>Bad </a:t>
            </a:r>
            <a:r>
              <a:rPr lang="en-IN" sz="2000" b="1" dirty="0"/>
              <a:t>media. </a:t>
            </a:r>
            <a:r>
              <a:rPr lang="en-IN" sz="2000" dirty="0"/>
              <a:t>Media is any supporting icons, images, sounds, or videos that go with </a:t>
            </a:r>
            <a:r>
              <a:rPr lang="en-IN" sz="2000" dirty="0" smtClean="0"/>
              <a:t>your software’s UI.</a:t>
            </a:r>
          </a:p>
          <a:p>
            <a:pPr marL="457200" indent="-457200">
              <a:buFont typeface="+mj-lt"/>
              <a:buAutoNum type="arabicPeriod"/>
            </a:pPr>
            <a:r>
              <a:rPr lang="en-IN" sz="2000" b="1" dirty="0" smtClean="0"/>
              <a:t>WYSIWYG </a:t>
            </a:r>
            <a:r>
              <a:rPr lang="en-IN" sz="2000" b="1" dirty="0"/>
              <a:t>(what you see is what you get). </a:t>
            </a:r>
            <a:r>
              <a:rPr lang="en-IN" sz="2000" dirty="0"/>
              <a:t>Make sure that whatever the UI tells </a:t>
            </a:r>
            <a:r>
              <a:rPr lang="en-IN" sz="2000" dirty="0" smtClean="0"/>
              <a:t>you that </a:t>
            </a:r>
            <a:r>
              <a:rPr lang="en-IN" sz="2000" dirty="0"/>
              <a:t>you have is really what you do have.</a:t>
            </a:r>
            <a:endParaRPr lang="en-IN" sz="2000" dirty="0" smtClean="0"/>
          </a:p>
          <a:p>
            <a:endParaRPr lang="en-IN" sz="2400" dirty="0">
              <a:solidFill>
                <a:srgbClr val="FF0000"/>
              </a:solidFill>
            </a:endParaRPr>
          </a:p>
        </p:txBody>
      </p:sp>
    </p:spTree>
    <p:extLst>
      <p:ext uri="{BB962C8B-B14F-4D97-AF65-F5344CB8AC3E}">
        <p14:creationId xmlns:p14="http://schemas.microsoft.com/office/powerpoint/2010/main" val="38116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400" i="1" dirty="0" smtClean="0">
                <a:solidFill>
                  <a:srgbClr val="FF0000"/>
                </a:solidFill>
              </a:rPr>
              <a:t>Configuration testing : </a:t>
            </a:r>
            <a:r>
              <a:rPr lang="en-IN" sz="2400" dirty="0"/>
              <a:t>Configuration testing is the process of testing the system with each one of the supported software and hardware configurations. </a:t>
            </a:r>
            <a:endParaRPr lang="en-IN" sz="2400" dirty="0" smtClean="0"/>
          </a:p>
          <a:p>
            <a:pPr marL="0" indent="0">
              <a:buNone/>
            </a:pPr>
            <a:endParaRPr lang="en-IN" sz="2400" dirty="0" smtClean="0"/>
          </a:p>
          <a:p>
            <a:r>
              <a:rPr lang="en-IN" sz="2400" dirty="0"/>
              <a:t>Executing Tests with Various Configurations:</a:t>
            </a:r>
          </a:p>
          <a:p>
            <a:r>
              <a:rPr lang="en-IN" sz="2400" dirty="0"/>
              <a:t>Operating System Configuration - Win XP, Win 7 32 bit/64 bit, Win 8 32 bit/64 bit</a:t>
            </a:r>
          </a:p>
          <a:p>
            <a:r>
              <a:rPr lang="en-IN" sz="2400" dirty="0"/>
              <a:t>Database Configuration - Oracle, DB2, </a:t>
            </a:r>
            <a:r>
              <a:rPr lang="en-IN" sz="2400" dirty="0" err="1"/>
              <a:t>MySql</a:t>
            </a:r>
            <a:r>
              <a:rPr lang="en-IN" sz="2400" dirty="0"/>
              <a:t>, MSSQL Server, Sybase</a:t>
            </a:r>
          </a:p>
          <a:p>
            <a:r>
              <a:rPr lang="en-IN" sz="2400" dirty="0"/>
              <a:t>Browser Configuration - IE 8, IE 9, FF 16.0, Chrome</a:t>
            </a:r>
          </a:p>
          <a:p>
            <a:pPr marL="0" indent="0">
              <a:buNone/>
            </a:pPr>
            <a:endParaRPr lang="en-IN" sz="2400" dirty="0"/>
          </a:p>
        </p:txBody>
      </p:sp>
    </p:spTree>
    <p:extLst>
      <p:ext uri="{BB962C8B-B14F-4D97-AF65-F5344CB8AC3E}">
        <p14:creationId xmlns:p14="http://schemas.microsoft.com/office/powerpoint/2010/main" val="4102534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smtClean="0">
                <a:solidFill>
                  <a:srgbClr val="FF0000"/>
                </a:solidFill>
              </a:rPr>
              <a:t>Useful: The</a:t>
            </a:r>
            <a:r>
              <a:rPr lang="en-IN" sz="2400" dirty="0" smtClean="0"/>
              <a:t> </a:t>
            </a:r>
            <a:r>
              <a:rPr lang="en-IN" sz="2400" dirty="0"/>
              <a:t>final trait of a good user interface is whether it’s useful</a:t>
            </a:r>
            <a:r>
              <a:rPr lang="en-IN" sz="2400" dirty="0" smtClean="0"/>
              <a:t>. </a:t>
            </a:r>
          </a:p>
          <a:p>
            <a:pPr marL="457200" indent="-457200">
              <a:buFont typeface="+mj-lt"/>
              <a:buAutoNum type="arabicPeriod"/>
            </a:pPr>
            <a:r>
              <a:rPr lang="en-IN" sz="2400" dirty="0" smtClean="0"/>
              <a:t>The </a:t>
            </a:r>
            <a:r>
              <a:rPr lang="en-IN" sz="2400" dirty="0"/>
              <a:t>features you see actually contribute to the software’s </a:t>
            </a:r>
            <a:r>
              <a:rPr lang="en-IN" sz="2400" dirty="0" smtClean="0"/>
              <a:t>value .</a:t>
            </a:r>
          </a:p>
          <a:p>
            <a:pPr marL="457200" indent="-457200">
              <a:buFont typeface="+mj-lt"/>
              <a:buAutoNum type="arabicPeriod"/>
            </a:pPr>
            <a:r>
              <a:rPr lang="en-IN" sz="2400" dirty="0" smtClean="0"/>
              <a:t>Do they help </a:t>
            </a:r>
            <a:r>
              <a:rPr lang="en-IN" sz="2400" dirty="0"/>
              <a:t>users do what the software is intended to do?</a:t>
            </a:r>
            <a:endParaRPr lang="en-IN" sz="2400" dirty="0">
              <a:solidFill>
                <a:srgbClr val="FF0000"/>
              </a:solidFill>
            </a:endParaRPr>
          </a:p>
        </p:txBody>
      </p:sp>
    </p:spTree>
    <p:extLst>
      <p:ext uri="{BB962C8B-B14F-4D97-AF65-F5344CB8AC3E}">
        <p14:creationId xmlns:p14="http://schemas.microsoft.com/office/powerpoint/2010/main" val="1505907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b="1" dirty="0">
                <a:solidFill>
                  <a:srgbClr val="FF0000"/>
                </a:solidFill>
              </a:rPr>
              <a:t>Testing for the Disabled: Accessibility </a:t>
            </a:r>
            <a:r>
              <a:rPr lang="en-IN" sz="2400" b="1" dirty="0" smtClean="0">
                <a:solidFill>
                  <a:srgbClr val="FF0000"/>
                </a:solidFill>
              </a:rPr>
              <a:t>Testing: </a:t>
            </a:r>
            <a:r>
              <a:rPr lang="en-IN" sz="2400" dirty="0" smtClean="0"/>
              <a:t>A </a:t>
            </a:r>
            <a:r>
              <a:rPr lang="en-IN" sz="2400" dirty="0"/>
              <a:t>serious topic that falls under the area of usability testing is that of </a:t>
            </a:r>
            <a:r>
              <a:rPr lang="en-IN" sz="2400" i="1" dirty="0"/>
              <a:t>accessibility testing</a:t>
            </a:r>
            <a:r>
              <a:rPr lang="en-IN" sz="2400" dirty="0"/>
              <a:t>, </a:t>
            </a:r>
            <a:r>
              <a:rPr lang="en-IN" sz="2400" dirty="0" smtClean="0"/>
              <a:t>or testing </a:t>
            </a:r>
            <a:r>
              <a:rPr lang="en-IN" sz="2400" dirty="0"/>
              <a:t>for the disabled</a:t>
            </a:r>
            <a:r>
              <a:rPr lang="en-IN" sz="2400" dirty="0" smtClean="0"/>
              <a:t>.</a:t>
            </a:r>
          </a:p>
          <a:p>
            <a:pPr marL="457200" indent="-457200" algn="just">
              <a:buFont typeface="+mj-lt"/>
              <a:buAutoNum type="arabicPeriod"/>
            </a:pPr>
            <a:r>
              <a:rPr lang="en-IN" sz="2400" dirty="0"/>
              <a:t>Visual </a:t>
            </a:r>
            <a:r>
              <a:rPr lang="en-IN" sz="2400" dirty="0" smtClean="0"/>
              <a:t>impairments</a:t>
            </a:r>
          </a:p>
          <a:p>
            <a:pPr marL="457200" indent="-457200" algn="just">
              <a:buFont typeface="+mj-lt"/>
              <a:buAutoNum type="arabicPeriod"/>
            </a:pPr>
            <a:r>
              <a:rPr lang="en-IN" sz="2400" dirty="0"/>
              <a:t>Hearing </a:t>
            </a:r>
            <a:r>
              <a:rPr lang="en-IN" sz="2400" dirty="0" smtClean="0"/>
              <a:t>impairments</a:t>
            </a:r>
          </a:p>
          <a:p>
            <a:pPr marL="457200" indent="-457200" algn="just">
              <a:buFont typeface="+mj-lt"/>
              <a:buAutoNum type="arabicPeriod"/>
            </a:pPr>
            <a:r>
              <a:rPr lang="en-IN" sz="2400" dirty="0"/>
              <a:t>Motion </a:t>
            </a:r>
            <a:r>
              <a:rPr lang="en-IN" sz="2400" dirty="0" smtClean="0"/>
              <a:t>impairments</a:t>
            </a:r>
          </a:p>
          <a:p>
            <a:pPr marL="457200" indent="-457200" algn="just">
              <a:buFont typeface="+mj-lt"/>
              <a:buAutoNum type="arabicPeriod"/>
            </a:pPr>
            <a:r>
              <a:rPr lang="en-IN" sz="2400" dirty="0"/>
              <a:t>Cognitive and language</a:t>
            </a:r>
            <a:endParaRPr lang="en-IN" sz="2400" dirty="0">
              <a:solidFill>
                <a:srgbClr val="FF0000"/>
              </a:solidFill>
            </a:endParaRPr>
          </a:p>
        </p:txBody>
      </p:sp>
    </p:spTree>
    <p:extLst>
      <p:ext uri="{BB962C8B-B14F-4D97-AF65-F5344CB8AC3E}">
        <p14:creationId xmlns:p14="http://schemas.microsoft.com/office/powerpoint/2010/main" val="2442963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Checklist </a:t>
            </a:r>
            <a:endParaRPr lang="en-IN" dirty="0"/>
          </a:p>
        </p:txBody>
      </p:sp>
      <p:sp>
        <p:nvSpPr>
          <p:cNvPr id="3" name="Content Placeholder 2"/>
          <p:cNvSpPr>
            <a:spLocks noGrp="1"/>
          </p:cNvSpPr>
          <p:nvPr>
            <p:ph idx="1"/>
          </p:nvPr>
        </p:nvSpPr>
        <p:spPr/>
        <p:txBody>
          <a:bodyPr>
            <a:normAutofit fontScale="62500" lnSpcReduction="20000"/>
          </a:bodyPr>
          <a:lstStyle/>
          <a:p>
            <a:r>
              <a:rPr lang="en-IN" dirty="0"/>
              <a:t>Check all the GUI elements for size, position, width, length, and acceptance of characters or numbers. For instance, you must be able to provide inputs to the input fields.</a:t>
            </a:r>
          </a:p>
          <a:p>
            <a:r>
              <a:rPr lang="en-IN" dirty="0"/>
              <a:t>Check you can execute the intended functionality of the application using the GUI</a:t>
            </a:r>
          </a:p>
          <a:p>
            <a:r>
              <a:rPr lang="en-IN" dirty="0"/>
              <a:t>Check Error Messages are displayed correctly</a:t>
            </a:r>
          </a:p>
          <a:p>
            <a:r>
              <a:rPr lang="en-IN" dirty="0"/>
              <a:t>Check for Clear demarcation of different sections on screen</a:t>
            </a:r>
          </a:p>
          <a:p>
            <a:r>
              <a:rPr lang="en-IN" dirty="0"/>
              <a:t>Check Font used in an application is readable</a:t>
            </a:r>
          </a:p>
          <a:p>
            <a:r>
              <a:rPr lang="en-IN" dirty="0"/>
              <a:t>Check the alignment of the text is proper</a:t>
            </a:r>
          </a:p>
          <a:p>
            <a:r>
              <a:rPr lang="en-IN" dirty="0"/>
              <a:t>Check the </a:t>
            </a:r>
            <a:r>
              <a:rPr lang="en-IN" dirty="0" err="1"/>
              <a:t>Color</a:t>
            </a:r>
            <a:r>
              <a:rPr lang="en-IN" dirty="0"/>
              <a:t> of the font and warning messages is aesthetically pleasing</a:t>
            </a:r>
          </a:p>
          <a:p>
            <a:r>
              <a:rPr lang="en-IN" dirty="0"/>
              <a:t>Check that the images have good clarity</a:t>
            </a:r>
          </a:p>
          <a:p>
            <a:r>
              <a:rPr lang="en-IN" dirty="0"/>
              <a:t>Check that the images are properly aligned</a:t>
            </a:r>
          </a:p>
          <a:p>
            <a:r>
              <a:rPr lang="en-IN" dirty="0"/>
              <a:t>Check the positioning of GUI elements for different screen resolution.</a:t>
            </a:r>
          </a:p>
        </p:txBody>
      </p:sp>
    </p:spTree>
    <p:extLst>
      <p:ext uri="{BB962C8B-B14F-4D97-AF65-F5344CB8AC3E}">
        <p14:creationId xmlns:p14="http://schemas.microsoft.com/office/powerpoint/2010/main" val="47047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a:t>
            </a:r>
            <a:endParaRPr lang="en-IN" dirty="0"/>
          </a:p>
        </p:txBody>
      </p:sp>
      <p:sp>
        <p:nvSpPr>
          <p:cNvPr id="3" name="Content Placeholder 2"/>
          <p:cNvSpPr>
            <a:spLocks noGrp="1"/>
          </p:cNvSpPr>
          <p:nvPr>
            <p:ph idx="1"/>
          </p:nvPr>
        </p:nvSpPr>
        <p:spPr/>
        <p:txBody>
          <a:bodyPr>
            <a:normAutofit fontScale="70000" lnSpcReduction="20000"/>
          </a:bodyPr>
          <a:lstStyle/>
          <a:p>
            <a:r>
              <a:rPr lang="en-IN" dirty="0"/>
              <a:t>Testing the </a:t>
            </a:r>
            <a:r>
              <a:rPr lang="en-IN" dirty="0" err="1"/>
              <a:t>colors</a:t>
            </a:r>
            <a:r>
              <a:rPr lang="en-IN" dirty="0"/>
              <a:t> of the fonts.</a:t>
            </a:r>
          </a:p>
          <a:p>
            <a:r>
              <a:rPr lang="en-IN" dirty="0"/>
              <a:t>Testing the </a:t>
            </a:r>
            <a:r>
              <a:rPr lang="en-IN" dirty="0" err="1"/>
              <a:t>colors</a:t>
            </a:r>
            <a:r>
              <a:rPr lang="en-IN" dirty="0"/>
              <a:t> of the error messages, warning messages.</a:t>
            </a:r>
          </a:p>
          <a:p>
            <a:r>
              <a:rPr lang="en-IN" dirty="0"/>
              <a:t>Testing whether the image has good clarity or not.</a:t>
            </a:r>
          </a:p>
          <a:p>
            <a:r>
              <a:rPr lang="en-IN" dirty="0"/>
              <a:t>Testing the alignment of the images.</a:t>
            </a:r>
          </a:p>
          <a:p>
            <a:r>
              <a:rPr lang="en-IN" dirty="0"/>
              <a:t>Testing of the spelling.</a:t>
            </a:r>
          </a:p>
          <a:p>
            <a:r>
              <a:rPr lang="en-IN" dirty="0"/>
              <a:t>The user must not get frustrated while using the system interface.</a:t>
            </a:r>
          </a:p>
          <a:p>
            <a:r>
              <a:rPr lang="en-IN" dirty="0"/>
              <a:t>Testing whether the interface is attractive or not.</a:t>
            </a:r>
          </a:p>
          <a:p>
            <a:r>
              <a:rPr lang="en-IN" dirty="0"/>
              <a:t>Testing of the scrollbars according to the size of the page if any.</a:t>
            </a:r>
          </a:p>
          <a:p>
            <a:r>
              <a:rPr lang="en-IN" dirty="0"/>
              <a:t>Testing of the disabled fields if any.</a:t>
            </a:r>
          </a:p>
          <a:p>
            <a:r>
              <a:rPr lang="en-IN" dirty="0"/>
              <a:t>Testing of the size of the images.</a:t>
            </a:r>
          </a:p>
          <a:p>
            <a:r>
              <a:rPr lang="en-IN" dirty="0"/>
              <a:t>Testing of the headings whether it is properly aligned or not.</a:t>
            </a:r>
          </a:p>
          <a:p>
            <a:r>
              <a:rPr lang="en-IN" dirty="0"/>
              <a:t>Testing of the </a:t>
            </a:r>
            <a:r>
              <a:rPr lang="en-IN" dirty="0" err="1"/>
              <a:t>color</a:t>
            </a:r>
            <a:r>
              <a:rPr lang="en-IN" dirty="0"/>
              <a:t> of the hyperlink.</a:t>
            </a:r>
          </a:p>
          <a:p>
            <a:endParaRPr lang="en-IN" dirty="0"/>
          </a:p>
        </p:txBody>
      </p:sp>
    </p:spTree>
    <p:extLst>
      <p:ext uri="{BB962C8B-B14F-4D97-AF65-F5344CB8AC3E}">
        <p14:creationId xmlns:p14="http://schemas.microsoft.com/office/powerpoint/2010/main" val="325480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a:solidFill>
                  <a:srgbClr val="FF0000"/>
                </a:solidFill>
              </a:rPr>
              <a:t>Website</a:t>
            </a:r>
            <a:r>
              <a:rPr lang="en-IN" sz="2400" dirty="0" smtClean="0">
                <a:solidFill>
                  <a:srgbClr val="FF0000"/>
                </a:solidFill>
              </a:rPr>
              <a:t> </a:t>
            </a:r>
            <a:r>
              <a:rPr lang="en-IN" sz="2000" dirty="0">
                <a:solidFill>
                  <a:srgbClr val="FF0000"/>
                </a:solidFill>
              </a:rPr>
              <a:t>Testing: </a:t>
            </a:r>
            <a:r>
              <a:rPr lang="en-IN" sz="2000" dirty="0" smtClean="0"/>
              <a:t>Web </a:t>
            </a:r>
            <a:r>
              <a:rPr lang="en-IN" sz="2000" dirty="0"/>
              <a:t>testing is a software testing practice to test websites or web applications for potential bugs. It’s a complete testing of web-based applications before making live.</a:t>
            </a:r>
          </a:p>
          <a:p>
            <a:pPr algn="just"/>
            <a:r>
              <a:rPr lang="en-IN" sz="2000" dirty="0"/>
              <a:t>A web-based system needs to be checked completely from end-to-end before it goes live for end users.</a:t>
            </a:r>
          </a:p>
          <a:p>
            <a:r>
              <a:rPr lang="en-IN" sz="2000" dirty="0"/>
              <a:t>Web Testing checks for </a:t>
            </a:r>
            <a:endParaRPr lang="en-IN" sz="2000" dirty="0" smtClean="0"/>
          </a:p>
          <a:p>
            <a:pPr marL="457200" indent="-457200">
              <a:buFont typeface="+mj-lt"/>
              <a:buAutoNum type="arabicPeriod"/>
            </a:pPr>
            <a:r>
              <a:rPr lang="en-IN" sz="2000" dirty="0" smtClean="0"/>
              <a:t>Functionality</a:t>
            </a:r>
            <a:endParaRPr lang="en-IN" sz="2000" dirty="0"/>
          </a:p>
          <a:p>
            <a:pPr marL="457200" indent="-457200">
              <a:buFont typeface="+mj-lt"/>
              <a:buAutoNum type="arabicPeriod"/>
            </a:pPr>
            <a:r>
              <a:rPr lang="en-IN" sz="2000" dirty="0" smtClean="0"/>
              <a:t> usability</a:t>
            </a:r>
          </a:p>
          <a:p>
            <a:pPr marL="457200" indent="-457200">
              <a:buFont typeface="+mj-lt"/>
              <a:buAutoNum type="arabicPeriod"/>
            </a:pPr>
            <a:r>
              <a:rPr lang="en-IN" sz="2000" dirty="0" smtClean="0"/>
              <a:t>Security</a:t>
            </a:r>
            <a:endParaRPr lang="en-IN" sz="2000" dirty="0"/>
          </a:p>
          <a:p>
            <a:pPr marL="457200" indent="-457200">
              <a:buFont typeface="+mj-lt"/>
              <a:buAutoNum type="arabicPeriod"/>
            </a:pPr>
            <a:r>
              <a:rPr lang="en-IN" sz="2000" dirty="0" smtClean="0"/>
              <a:t> compatibility</a:t>
            </a:r>
          </a:p>
          <a:p>
            <a:pPr marL="457200" indent="-457200">
              <a:buFont typeface="+mj-lt"/>
              <a:buAutoNum type="arabicPeriod"/>
            </a:pPr>
            <a:r>
              <a:rPr lang="en-IN" sz="2000" dirty="0" smtClean="0"/>
              <a:t>Interface</a:t>
            </a:r>
          </a:p>
          <a:p>
            <a:pPr marL="457200" indent="-457200">
              <a:buFont typeface="+mj-lt"/>
              <a:buAutoNum type="arabicPeriod"/>
            </a:pPr>
            <a:r>
              <a:rPr lang="en-IN" sz="2000" dirty="0" smtClean="0"/>
              <a:t> </a:t>
            </a:r>
            <a:r>
              <a:rPr lang="en-IN" sz="2000" dirty="0"/>
              <a:t>performance of the web application or website.</a:t>
            </a:r>
          </a:p>
        </p:txBody>
      </p:sp>
    </p:spTree>
    <p:extLst>
      <p:ext uri="{BB962C8B-B14F-4D97-AF65-F5344CB8AC3E}">
        <p14:creationId xmlns:p14="http://schemas.microsoft.com/office/powerpoint/2010/main" val="365485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Web </a:t>
            </a:r>
            <a:r>
              <a:rPr lang="en-IN" sz="2400" dirty="0" smtClean="0"/>
              <a:t>page features</a:t>
            </a:r>
            <a:r>
              <a:rPr lang="en-IN" sz="2400" dirty="0"/>
              <a:t>. A partial list of them includes</a:t>
            </a:r>
          </a:p>
          <a:p>
            <a:pPr marL="514350" indent="-514350">
              <a:buFont typeface="+mj-lt"/>
              <a:buAutoNum type="arabicPeriod"/>
            </a:pPr>
            <a:r>
              <a:rPr lang="en-IN" sz="2400" dirty="0" smtClean="0"/>
              <a:t>Text </a:t>
            </a:r>
            <a:r>
              <a:rPr lang="en-IN" sz="2400" dirty="0"/>
              <a:t>of different sizes, fonts, and </a:t>
            </a:r>
            <a:r>
              <a:rPr lang="en-IN" sz="2400" dirty="0" err="1" smtClean="0"/>
              <a:t>colors</a:t>
            </a:r>
            <a:endParaRPr lang="en-IN" sz="2400" dirty="0"/>
          </a:p>
          <a:p>
            <a:pPr marL="514350" indent="-514350">
              <a:buFont typeface="+mj-lt"/>
              <a:buAutoNum type="arabicPeriod"/>
            </a:pPr>
            <a:r>
              <a:rPr lang="en-IN" sz="2400" dirty="0" smtClean="0"/>
              <a:t>Graphics </a:t>
            </a:r>
            <a:r>
              <a:rPr lang="en-IN" sz="2400" dirty="0"/>
              <a:t>and photos</a:t>
            </a:r>
          </a:p>
          <a:p>
            <a:pPr marL="514350" indent="-514350">
              <a:buFont typeface="+mj-lt"/>
              <a:buAutoNum type="arabicPeriod"/>
            </a:pPr>
            <a:r>
              <a:rPr lang="en-IN" sz="2400" dirty="0" smtClean="0"/>
              <a:t>Hyperlinked </a:t>
            </a:r>
            <a:r>
              <a:rPr lang="en-IN" sz="2400" dirty="0"/>
              <a:t>text and graphics</a:t>
            </a:r>
          </a:p>
          <a:p>
            <a:pPr marL="514350" indent="-514350">
              <a:buFont typeface="+mj-lt"/>
              <a:buAutoNum type="arabicPeriod"/>
            </a:pPr>
            <a:r>
              <a:rPr lang="en-IN" sz="2400" dirty="0" smtClean="0"/>
              <a:t>Varying </a:t>
            </a:r>
            <a:r>
              <a:rPr lang="en-IN" sz="2400" dirty="0"/>
              <a:t>advertisements</a:t>
            </a:r>
          </a:p>
          <a:p>
            <a:pPr marL="514350" indent="-514350">
              <a:buFont typeface="+mj-lt"/>
              <a:buAutoNum type="arabicPeriod"/>
            </a:pPr>
            <a:r>
              <a:rPr lang="en-IN" sz="2400" dirty="0" smtClean="0"/>
              <a:t>Drop-down </a:t>
            </a:r>
            <a:r>
              <a:rPr lang="en-IN" sz="2400" dirty="0"/>
              <a:t>selection boxes</a:t>
            </a:r>
          </a:p>
          <a:p>
            <a:pPr marL="514350" indent="-514350">
              <a:buFont typeface="+mj-lt"/>
              <a:buAutoNum type="arabicPeriod"/>
            </a:pPr>
            <a:r>
              <a:rPr lang="en-IN" sz="2400" dirty="0" smtClean="0"/>
              <a:t>Fields </a:t>
            </a:r>
            <a:r>
              <a:rPr lang="en-IN" sz="2400" dirty="0"/>
              <a:t>in which the users can enter data</a:t>
            </a:r>
            <a:endParaRPr lang="en-IN" sz="2400" dirty="0"/>
          </a:p>
        </p:txBody>
      </p:sp>
    </p:spTree>
    <p:extLst>
      <p:ext uri="{BB962C8B-B14F-4D97-AF65-F5344CB8AC3E}">
        <p14:creationId xmlns:p14="http://schemas.microsoft.com/office/powerpoint/2010/main" val="3657067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Black-Box </a:t>
            </a:r>
            <a:r>
              <a:rPr lang="en-IN" sz="2400" dirty="0" smtClean="0"/>
              <a:t>Testing:</a:t>
            </a:r>
          </a:p>
          <a:p>
            <a:pPr marL="457200" indent="-457200" algn="just">
              <a:buFont typeface="+mj-lt"/>
              <a:buAutoNum type="arabicPeriod"/>
            </a:pPr>
            <a:r>
              <a:rPr lang="en-IN" sz="2400" b="1" dirty="0" smtClean="0"/>
              <a:t>Text: Font/Colour /Alignment/Corner/Alt  Text/visibility </a:t>
            </a:r>
          </a:p>
          <a:p>
            <a:pPr marL="457200" indent="-457200" algn="just">
              <a:buFont typeface="+mj-lt"/>
              <a:buAutoNum type="arabicPeriod"/>
            </a:pPr>
            <a:r>
              <a:rPr lang="en-IN" sz="2400" b="1" dirty="0" smtClean="0"/>
              <a:t>Links: </a:t>
            </a:r>
            <a:r>
              <a:rPr lang="en-IN" sz="2400" dirty="0" smtClean="0"/>
              <a:t>Outgoing links/Internal links/Anchor Links/</a:t>
            </a:r>
            <a:r>
              <a:rPr lang="en-IN" sz="2400" dirty="0" err="1" smtClean="0"/>
              <a:t>MailTo</a:t>
            </a:r>
            <a:r>
              <a:rPr lang="en-IN" sz="2400" dirty="0" smtClean="0"/>
              <a:t> Links/</a:t>
            </a:r>
            <a:r>
              <a:rPr lang="en-IN" sz="2400" i="1" dirty="0"/>
              <a:t>orphan pages</a:t>
            </a:r>
            <a:endParaRPr lang="en-IN" sz="2400" dirty="0" smtClean="0"/>
          </a:p>
          <a:p>
            <a:pPr marL="457200" indent="-457200" algn="just">
              <a:buFont typeface="+mj-lt"/>
              <a:buAutoNum type="arabicPeriod"/>
            </a:pPr>
            <a:r>
              <a:rPr lang="en-IN" sz="2400" b="1" dirty="0"/>
              <a:t>Forms </a:t>
            </a:r>
            <a:r>
              <a:rPr lang="en-IN" sz="2400" b="1" dirty="0" smtClean="0"/>
              <a:t>:</a:t>
            </a:r>
            <a:r>
              <a:rPr lang="en-IN" sz="2400" dirty="0"/>
              <a:t>Forms are the text boxes, list boxes, and other fields for entering or selecting information on </a:t>
            </a:r>
            <a:r>
              <a:rPr lang="en-IN" sz="2400" dirty="0" smtClean="0"/>
              <a:t>a Web </a:t>
            </a:r>
            <a:r>
              <a:rPr lang="en-IN" sz="2400" dirty="0"/>
              <a:t>page</a:t>
            </a:r>
            <a:r>
              <a:rPr lang="en-IN" sz="2400" dirty="0" smtClean="0"/>
              <a:t>.</a:t>
            </a:r>
          </a:p>
          <a:p>
            <a:pPr marL="457200" indent="-457200" algn="just">
              <a:buFont typeface="+mj-lt"/>
              <a:buAutoNum type="arabicPeriod"/>
            </a:pPr>
            <a:r>
              <a:rPr lang="en-IN" sz="2400" b="1" dirty="0"/>
              <a:t> </a:t>
            </a:r>
            <a:r>
              <a:rPr lang="en-IN" sz="2400" b="1" dirty="0" smtClean="0"/>
              <a:t>Cookies</a:t>
            </a:r>
          </a:p>
          <a:p>
            <a:pPr marL="457200" indent="-457200" algn="just">
              <a:buFont typeface="+mj-lt"/>
              <a:buAutoNum type="arabicPeriod"/>
            </a:pPr>
            <a:r>
              <a:rPr lang="en-IN" sz="2400" b="1" dirty="0"/>
              <a:t>Test HTML and </a:t>
            </a:r>
            <a:r>
              <a:rPr lang="en-IN" sz="2400" b="1" dirty="0" smtClean="0"/>
              <a:t>CSS</a:t>
            </a:r>
          </a:p>
          <a:p>
            <a:pPr marL="457200" indent="-457200" algn="just">
              <a:buFont typeface="+mj-lt"/>
              <a:buAutoNum type="arabicPeriod"/>
            </a:pPr>
            <a:r>
              <a:rPr lang="en-IN" sz="2400" b="1" dirty="0" smtClean="0"/>
              <a:t>Graphics</a:t>
            </a:r>
          </a:p>
          <a:p>
            <a:pPr marL="457200" indent="-457200" algn="just">
              <a:buFont typeface="+mj-lt"/>
              <a:buAutoNum type="arabicPeriod"/>
            </a:pPr>
            <a:r>
              <a:rPr lang="en-IN" sz="2400" b="1" dirty="0"/>
              <a:t>Objects and Other Simple Miscellaneous Functionality</a:t>
            </a:r>
            <a:endParaRPr lang="en-IN" sz="2400" b="1" dirty="0" smtClean="0"/>
          </a:p>
          <a:p>
            <a:pPr marL="457200" indent="-457200" algn="just">
              <a:buFont typeface="+mj-lt"/>
              <a:buAutoNum type="arabicPeriod"/>
            </a:pPr>
            <a:endParaRPr lang="en-IN" sz="2400" dirty="0"/>
          </a:p>
          <a:p>
            <a:pPr marL="457200" indent="-457200">
              <a:buFont typeface="+mj-lt"/>
              <a:buAutoNum type="arabicPeriod"/>
            </a:pPr>
            <a:endParaRPr lang="en-IN" sz="2400" dirty="0"/>
          </a:p>
        </p:txBody>
      </p:sp>
    </p:spTree>
    <p:extLst>
      <p:ext uri="{BB962C8B-B14F-4D97-AF65-F5344CB8AC3E}">
        <p14:creationId xmlns:p14="http://schemas.microsoft.com/office/powerpoint/2010/main" val="137811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err="1">
                <a:solidFill>
                  <a:srgbClr val="FF0000"/>
                </a:solidFill>
              </a:rPr>
              <a:t>Gray</a:t>
            </a:r>
            <a:r>
              <a:rPr lang="en-IN" sz="2000" dirty="0">
                <a:solidFill>
                  <a:srgbClr val="FF0000"/>
                </a:solidFill>
              </a:rPr>
              <a:t>-Box </a:t>
            </a:r>
            <a:r>
              <a:rPr lang="en-IN" sz="2000" dirty="0" smtClean="0">
                <a:solidFill>
                  <a:srgbClr val="FF0000"/>
                </a:solidFill>
              </a:rPr>
              <a:t>Testing: </a:t>
            </a:r>
            <a:r>
              <a:rPr lang="en-IN" sz="2000" dirty="0" err="1" smtClean="0"/>
              <a:t>Gray</a:t>
            </a:r>
            <a:r>
              <a:rPr lang="en-IN" sz="2000" dirty="0" smtClean="0"/>
              <a:t> </a:t>
            </a:r>
            <a:r>
              <a:rPr lang="en-IN" sz="2000" dirty="0"/>
              <a:t>Box Testing is a software testing method, which is a combination of both </a:t>
            </a:r>
            <a:r>
              <a:rPr lang="en-IN" sz="2000" dirty="0">
                <a:hlinkClick r:id="rId2"/>
              </a:rPr>
              <a:t>White Box Testing</a:t>
            </a:r>
            <a:r>
              <a:rPr lang="en-IN" sz="2000" dirty="0"/>
              <a:t> and Black Box Testing method</a:t>
            </a:r>
            <a:r>
              <a:rPr lang="en-IN" sz="2000" dirty="0" smtClean="0"/>
              <a:t>.</a:t>
            </a:r>
          </a:p>
          <a:p>
            <a:endParaRPr lang="en-IN" sz="2000" dirty="0">
              <a:solidFill>
                <a:srgbClr val="FF0000"/>
              </a:solidFill>
            </a:endParaRPr>
          </a:p>
          <a:p>
            <a:r>
              <a:rPr lang="en-IN" sz="2000" dirty="0" err="1">
                <a:solidFill>
                  <a:srgbClr val="FF0000"/>
                </a:solidFill>
              </a:rPr>
              <a:t>Gray</a:t>
            </a:r>
            <a:r>
              <a:rPr lang="en-IN" sz="2000" dirty="0">
                <a:solidFill>
                  <a:srgbClr val="FF0000"/>
                </a:solidFill>
              </a:rPr>
              <a:t> box testing </a:t>
            </a:r>
            <a:r>
              <a:rPr lang="en-IN" sz="2000" dirty="0"/>
              <a:t>is a software testing technique to test a software product or application with partial knowledge of internal structure of the application. The purpose of grey box testing is to search and identify the defects due to improper code structure or improper use of applications.</a:t>
            </a:r>
            <a:endParaRPr lang="en-IN" sz="2000" dirty="0">
              <a:solidFill>
                <a:srgbClr val="FF0000"/>
              </a:solidFill>
            </a:endParaRPr>
          </a:p>
        </p:txBody>
      </p:sp>
    </p:spTree>
    <p:extLst>
      <p:ext uri="{BB962C8B-B14F-4D97-AF65-F5344CB8AC3E}">
        <p14:creationId xmlns:p14="http://schemas.microsoft.com/office/powerpoint/2010/main" val="153895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solidFill>
                  <a:srgbClr val="FF0000"/>
                </a:solidFill>
              </a:rPr>
              <a:t>White-Box </a:t>
            </a:r>
            <a:r>
              <a:rPr lang="en-IN" sz="2400" dirty="0" smtClean="0">
                <a:solidFill>
                  <a:srgbClr val="FF0000"/>
                </a:solidFill>
              </a:rPr>
              <a:t>Testing:</a:t>
            </a:r>
          </a:p>
          <a:p>
            <a:pPr marL="457200" indent="-457200">
              <a:buFont typeface="+mj-lt"/>
              <a:buAutoNum type="arabicPeriod"/>
            </a:pPr>
            <a:r>
              <a:rPr lang="en-IN" sz="2000" b="1" dirty="0"/>
              <a:t>Dynamic Content. </a:t>
            </a:r>
            <a:r>
              <a:rPr lang="en-IN" sz="2000" dirty="0"/>
              <a:t>Dynamic content is graphics and text that changes based on </a:t>
            </a:r>
            <a:r>
              <a:rPr lang="en-IN" sz="2000" dirty="0" smtClean="0"/>
              <a:t>certain conditions—for </a:t>
            </a:r>
            <a:r>
              <a:rPr lang="en-IN" sz="2000" dirty="0"/>
              <a:t>example, the time of day, the user’s preferences, or specific user actions</a:t>
            </a:r>
            <a:r>
              <a:rPr lang="en-IN" sz="2000" dirty="0" smtClean="0"/>
              <a:t>.</a:t>
            </a:r>
          </a:p>
          <a:p>
            <a:pPr marL="457200" indent="-457200">
              <a:buFont typeface="+mj-lt"/>
              <a:buAutoNum type="arabicPeriod"/>
            </a:pPr>
            <a:r>
              <a:rPr lang="en-IN" sz="2000" b="1" dirty="0"/>
              <a:t>Database-Driven Web Pages. </a:t>
            </a:r>
            <a:r>
              <a:rPr lang="en-IN" sz="2000" dirty="0"/>
              <a:t>Many e-commerce Web pages that show </a:t>
            </a:r>
            <a:r>
              <a:rPr lang="en-IN" sz="2000" dirty="0" err="1"/>
              <a:t>catalogs</a:t>
            </a:r>
            <a:r>
              <a:rPr lang="en-IN" sz="2000" dirty="0"/>
              <a:t> </a:t>
            </a:r>
            <a:r>
              <a:rPr lang="en-IN" sz="2000" dirty="0" smtClean="0"/>
              <a:t>or inventories </a:t>
            </a:r>
            <a:r>
              <a:rPr lang="en-IN" sz="2000" dirty="0"/>
              <a:t>are database driven</a:t>
            </a:r>
            <a:r>
              <a:rPr lang="en-IN" sz="2000" dirty="0" smtClean="0"/>
              <a:t>.</a:t>
            </a:r>
          </a:p>
          <a:p>
            <a:pPr marL="457200" indent="-457200">
              <a:buFont typeface="+mj-lt"/>
              <a:buAutoNum type="arabicPeriod"/>
            </a:pPr>
            <a:r>
              <a:rPr lang="en-IN" sz="2000" b="1" dirty="0"/>
              <a:t>Programmatically Created Web Pages</a:t>
            </a:r>
            <a:r>
              <a:rPr lang="en-IN" sz="2000" b="1" dirty="0" smtClean="0"/>
              <a:t>.</a:t>
            </a:r>
          </a:p>
          <a:p>
            <a:pPr marL="457200" indent="-457200">
              <a:buFont typeface="+mj-lt"/>
              <a:buAutoNum type="arabicPeriod"/>
            </a:pPr>
            <a:r>
              <a:rPr lang="en-IN" sz="2000" b="1" dirty="0"/>
              <a:t>Server Performance and Loading</a:t>
            </a:r>
            <a:r>
              <a:rPr lang="en-IN" sz="2000" b="1" dirty="0" smtClean="0"/>
              <a:t>.</a:t>
            </a:r>
          </a:p>
          <a:p>
            <a:pPr marL="457200" indent="-457200">
              <a:buFont typeface="+mj-lt"/>
              <a:buAutoNum type="arabicPeriod"/>
            </a:pPr>
            <a:r>
              <a:rPr lang="en-IN" sz="2000" b="1" dirty="0"/>
              <a:t>Security</a:t>
            </a:r>
            <a:endParaRPr lang="en-IN" sz="2000" dirty="0" smtClean="0"/>
          </a:p>
          <a:p>
            <a:pPr marL="457200" indent="-457200">
              <a:buFont typeface="+mj-lt"/>
              <a:buAutoNum type="arabicPeriod"/>
            </a:pPr>
            <a:endParaRPr lang="en-IN" sz="2000" dirty="0">
              <a:solidFill>
                <a:srgbClr val="FF0000"/>
              </a:solidFill>
            </a:endParaRPr>
          </a:p>
        </p:txBody>
      </p:sp>
    </p:spTree>
    <p:extLst>
      <p:ext uri="{BB962C8B-B14F-4D97-AF65-F5344CB8AC3E}">
        <p14:creationId xmlns:p14="http://schemas.microsoft.com/office/powerpoint/2010/main" val="3549854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solidFill>
                  <a:srgbClr val="FF0000"/>
                </a:solidFill>
              </a:rPr>
              <a:t>Configuration and Compatibility </a:t>
            </a:r>
            <a:r>
              <a:rPr lang="en-IN" sz="2000" b="1" dirty="0" smtClean="0">
                <a:solidFill>
                  <a:srgbClr val="FF0000"/>
                </a:solidFill>
              </a:rPr>
              <a:t>Testing: </a:t>
            </a:r>
            <a:r>
              <a:rPr lang="en-IN" sz="2000" dirty="0" smtClean="0"/>
              <a:t>Web </a:t>
            </a:r>
            <a:r>
              <a:rPr lang="en-IN" sz="2000" dirty="0"/>
              <a:t>pages </a:t>
            </a:r>
            <a:r>
              <a:rPr lang="en-IN" sz="2000" dirty="0" smtClean="0"/>
              <a:t>are perfect </a:t>
            </a:r>
            <a:r>
              <a:rPr lang="en-IN" sz="2000" dirty="0"/>
              <a:t>examples of where you can apply this type of </a:t>
            </a:r>
            <a:r>
              <a:rPr lang="en-IN" sz="2000" dirty="0" smtClean="0"/>
              <a:t>testing.</a:t>
            </a:r>
          </a:p>
          <a:p>
            <a:pPr marL="457200" indent="-457200">
              <a:buFont typeface="+mj-lt"/>
              <a:buAutoNum type="arabicPeriod"/>
            </a:pPr>
            <a:r>
              <a:rPr lang="en-IN" sz="2000" b="1" dirty="0"/>
              <a:t>Hardware </a:t>
            </a:r>
            <a:r>
              <a:rPr lang="en-IN" sz="2000" b="1" dirty="0" smtClean="0"/>
              <a:t>Platform</a:t>
            </a:r>
          </a:p>
          <a:p>
            <a:pPr marL="457200" indent="-457200">
              <a:buFont typeface="+mj-lt"/>
              <a:buAutoNum type="arabicPeriod"/>
            </a:pPr>
            <a:r>
              <a:rPr lang="en-IN" sz="2000" b="1" dirty="0"/>
              <a:t>Browser Software and Version</a:t>
            </a:r>
            <a:r>
              <a:rPr lang="en-IN" sz="2000" b="1" dirty="0" smtClean="0"/>
              <a:t>.</a:t>
            </a:r>
          </a:p>
          <a:p>
            <a:pPr marL="457200" indent="-457200">
              <a:buFont typeface="+mj-lt"/>
              <a:buAutoNum type="arabicPeriod"/>
            </a:pPr>
            <a:r>
              <a:rPr lang="en-IN" sz="2000" b="1" dirty="0"/>
              <a:t>Browser Plug-Ins</a:t>
            </a:r>
            <a:r>
              <a:rPr lang="en-IN" sz="2000" b="1" dirty="0" smtClean="0"/>
              <a:t>.</a:t>
            </a:r>
          </a:p>
          <a:p>
            <a:pPr marL="457200" indent="-457200">
              <a:buFont typeface="+mj-lt"/>
              <a:buAutoNum type="arabicPeriod"/>
            </a:pPr>
            <a:r>
              <a:rPr lang="en-IN" sz="2000" b="1" dirty="0"/>
              <a:t>Browser </a:t>
            </a:r>
            <a:r>
              <a:rPr lang="en-IN" sz="2000" b="1" dirty="0" smtClean="0"/>
              <a:t>Options</a:t>
            </a:r>
          </a:p>
          <a:p>
            <a:pPr marL="457200" indent="-457200">
              <a:buFont typeface="+mj-lt"/>
              <a:buAutoNum type="arabicPeriod"/>
            </a:pPr>
            <a:r>
              <a:rPr lang="en-IN" sz="2000" b="1" dirty="0"/>
              <a:t>Video Resolution and </a:t>
            </a:r>
            <a:r>
              <a:rPr lang="en-IN" sz="2000" b="1" dirty="0" err="1"/>
              <a:t>Color</a:t>
            </a:r>
            <a:r>
              <a:rPr lang="en-IN" sz="2000" b="1" dirty="0"/>
              <a:t> </a:t>
            </a:r>
            <a:r>
              <a:rPr lang="en-IN" sz="2000" b="1" dirty="0" smtClean="0"/>
              <a:t>Depth</a:t>
            </a:r>
          </a:p>
          <a:p>
            <a:pPr marL="457200" indent="-457200">
              <a:buFont typeface="+mj-lt"/>
              <a:buAutoNum type="arabicPeriod"/>
            </a:pPr>
            <a:r>
              <a:rPr lang="en-IN" sz="2000" b="1" dirty="0"/>
              <a:t>Text </a:t>
            </a:r>
            <a:r>
              <a:rPr lang="en-IN" sz="2000" b="1" dirty="0" smtClean="0"/>
              <a:t>Size</a:t>
            </a:r>
          </a:p>
          <a:p>
            <a:pPr marL="457200" indent="-457200">
              <a:buFont typeface="+mj-lt"/>
              <a:buAutoNum type="arabicPeriod"/>
            </a:pPr>
            <a:r>
              <a:rPr lang="en-IN" sz="2000" b="1" dirty="0"/>
              <a:t>Modem </a:t>
            </a:r>
            <a:r>
              <a:rPr lang="en-IN" sz="2000" b="1" dirty="0" smtClean="0"/>
              <a:t>Speeds</a:t>
            </a:r>
          </a:p>
          <a:p>
            <a:pPr marL="457200" indent="-457200">
              <a:buFont typeface="+mj-lt"/>
              <a:buAutoNum type="arabicPeriod"/>
            </a:pPr>
            <a:endParaRPr lang="en-IN" sz="2000" dirty="0">
              <a:solidFill>
                <a:srgbClr val="FF0000"/>
              </a:solidFill>
            </a:endParaRPr>
          </a:p>
        </p:txBody>
      </p:sp>
    </p:spTree>
    <p:extLst>
      <p:ext uri="{BB962C8B-B14F-4D97-AF65-F5344CB8AC3E}">
        <p14:creationId xmlns:p14="http://schemas.microsoft.com/office/powerpoint/2010/main" val="14623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b="1" dirty="0"/>
              <a:t>Configuration Testing</a:t>
            </a:r>
            <a:r>
              <a:rPr lang="en-IN" sz="2000" dirty="0"/>
              <a:t> is a software testing technique in which the software application is tested with multiple combinations of software and hardware in order to evaluate the functional requirements and find out optimal configurations under which the software application works without any defects or flaws</a:t>
            </a:r>
            <a:r>
              <a:rPr lang="en-IN" sz="2000" dirty="0" smtClean="0"/>
              <a:t>.</a:t>
            </a:r>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4200"/>
            <a:ext cx="7239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716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solidFill>
                  <a:srgbClr val="FF0000"/>
                </a:solidFill>
              </a:rPr>
              <a:t>Usability </a:t>
            </a:r>
            <a:r>
              <a:rPr lang="en-IN" sz="2000" b="1" dirty="0" smtClean="0">
                <a:solidFill>
                  <a:srgbClr val="FF0000"/>
                </a:solidFill>
              </a:rPr>
              <a:t>Testing: </a:t>
            </a:r>
            <a:r>
              <a:rPr lang="en-IN" sz="2000" dirty="0" smtClean="0"/>
              <a:t>The </a:t>
            </a:r>
            <a:r>
              <a:rPr lang="en-IN" sz="2000" dirty="0"/>
              <a:t>following list is adapted from his </a:t>
            </a:r>
            <a:r>
              <a:rPr lang="en-IN" sz="2000" i="1" dirty="0"/>
              <a:t>Top </a:t>
            </a:r>
            <a:r>
              <a:rPr lang="en-IN" sz="2000" i="1" dirty="0" smtClean="0"/>
              <a:t>Ten Mistakes </a:t>
            </a:r>
            <a:r>
              <a:rPr lang="en-IN" sz="2000" i="1" dirty="0"/>
              <a:t>in Web Design</a:t>
            </a:r>
            <a:r>
              <a:rPr lang="en-IN" sz="2000" dirty="0" smtClean="0"/>
              <a:t>:</a:t>
            </a:r>
          </a:p>
          <a:p>
            <a:pPr marL="457200" indent="-457200">
              <a:buFont typeface="+mj-lt"/>
              <a:buAutoNum type="arabicPeriod"/>
            </a:pPr>
            <a:r>
              <a:rPr lang="en-IN" sz="2000" b="1" dirty="0"/>
              <a:t>Gratuitous Use of Bleeding-Edge Technology</a:t>
            </a:r>
            <a:r>
              <a:rPr lang="en-IN" sz="2000" b="1" dirty="0" smtClean="0"/>
              <a:t>.</a:t>
            </a:r>
          </a:p>
          <a:p>
            <a:pPr marL="457200" indent="-457200">
              <a:buFont typeface="+mj-lt"/>
              <a:buAutoNum type="arabicPeriod"/>
            </a:pPr>
            <a:r>
              <a:rPr lang="en-IN" sz="2000" b="1" dirty="0"/>
              <a:t>Scrolling Text, Marquees, and Constantly Running </a:t>
            </a:r>
            <a:r>
              <a:rPr lang="en-IN" sz="2000" b="1" dirty="0" smtClean="0"/>
              <a:t>Animations</a:t>
            </a:r>
          </a:p>
          <a:p>
            <a:pPr marL="457200" indent="-457200">
              <a:buFont typeface="+mj-lt"/>
              <a:buAutoNum type="arabicPeriod"/>
            </a:pPr>
            <a:r>
              <a:rPr lang="en-IN" sz="2000" b="1" dirty="0"/>
              <a:t>Long Scrolling Pages</a:t>
            </a:r>
            <a:r>
              <a:rPr lang="en-IN" sz="2000" b="1" dirty="0" smtClean="0"/>
              <a:t>.</a:t>
            </a:r>
          </a:p>
          <a:p>
            <a:pPr marL="457200" indent="-457200">
              <a:buFont typeface="+mj-lt"/>
              <a:buAutoNum type="arabicPeriod"/>
            </a:pPr>
            <a:r>
              <a:rPr lang="en-IN" sz="2000" b="1" dirty="0"/>
              <a:t>Non-Standard Link </a:t>
            </a:r>
            <a:r>
              <a:rPr lang="en-IN" sz="2000" b="1" dirty="0" err="1" smtClean="0"/>
              <a:t>Colors</a:t>
            </a:r>
            <a:endParaRPr lang="en-IN" sz="2000" b="1" dirty="0" smtClean="0"/>
          </a:p>
          <a:p>
            <a:pPr marL="457200" indent="-457200">
              <a:buFont typeface="+mj-lt"/>
              <a:buAutoNum type="arabicPeriod"/>
            </a:pPr>
            <a:r>
              <a:rPr lang="en-IN" sz="2000" b="1" dirty="0" err="1"/>
              <a:t>Outdated</a:t>
            </a:r>
            <a:r>
              <a:rPr lang="en-IN" sz="2000" b="1" dirty="0"/>
              <a:t> Information</a:t>
            </a:r>
            <a:r>
              <a:rPr lang="en-IN" sz="2000" b="1" dirty="0" smtClean="0"/>
              <a:t>.</a:t>
            </a:r>
          </a:p>
          <a:p>
            <a:pPr marL="457200" indent="-457200">
              <a:buFont typeface="+mj-lt"/>
              <a:buAutoNum type="arabicPeriod"/>
            </a:pPr>
            <a:r>
              <a:rPr lang="en-IN" sz="2000" b="1" dirty="0"/>
              <a:t>Overly Long Download </a:t>
            </a:r>
            <a:r>
              <a:rPr lang="en-IN" sz="2000" b="1" dirty="0" smtClean="0"/>
              <a:t>Times</a:t>
            </a:r>
          </a:p>
          <a:p>
            <a:pPr marL="457200" indent="-457200">
              <a:buFont typeface="+mj-lt"/>
              <a:buAutoNum type="arabicPeriod"/>
            </a:pPr>
            <a:r>
              <a:rPr lang="en-IN" sz="2000" b="1" dirty="0"/>
              <a:t>Lack of Navigation </a:t>
            </a:r>
            <a:r>
              <a:rPr lang="en-IN" sz="2000" b="1" dirty="0" smtClean="0"/>
              <a:t>Support</a:t>
            </a:r>
          </a:p>
          <a:p>
            <a:pPr marL="457200" indent="-457200">
              <a:buFont typeface="+mj-lt"/>
              <a:buAutoNum type="arabicPeriod"/>
            </a:pPr>
            <a:r>
              <a:rPr lang="en-IN" sz="2000" b="1" dirty="0"/>
              <a:t>Orphan Pages</a:t>
            </a:r>
            <a:r>
              <a:rPr lang="en-IN" sz="2000" b="1" dirty="0" smtClean="0"/>
              <a:t>.</a:t>
            </a:r>
          </a:p>
          <a:p>
            <a:pPr marL="457200" indent="-457200">
              <a:buFont typeface="+mj-lt"/>
              <a:buAutoNum type="arabicPeriod"/>
            </a:pPr>
            <a:r>
              <a:rPr lang="en-IN" sz="2000" b="1" dirty="0"/>
              <a:t>Complex Web Site Addresses (URLs</a:t>
            </a:r>
            <a:r>
              <a:rPr lang="en-IN" sz="2000" b="1" dirty="0" smtClean="0"/>
              <a:t>).</a:t>
            </a:r>
          </a:p>
          <a:p>
            <a:pPr marL="457200" indent="-457200">
              <a:buFont typeface="+mj-lt"/>
              <a:buAutoNum type="arabicPeriod"/>
            </a:pPr>
            <a:r>
              <a:rPr lang="en-IN" sz="2000" b="1" dirty="0"/>
              <a:t>Using Frames</a:t>
            </a:r>
            <a:endParaRPr lang="en-IN" sz="2000" dirty="0">
              <a:solidFill>
                <a:srgbClr val="FF0000"/>
              </a:solidFill>
            </a:endParaRPr>
          </a:p>
        </p:txBody>
      </p:sp>
    </p:spTree>
    <p:extLst>
      <p:ext uri="{BB962C8B-B14F-4D97-AF65-F5344CB8AC3E}">
        <p14:creationId xmlns:p14="http://schemas.microsoft.com/office/powerpoint/2010/main" val="41053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solidFill>
                  <a:srgbClr val="FF0000"/>
                </a:solidFill>
              </a:rPr>
              <a:t>Interface </a:t>
            </a:r>
            <a:r>
              <a:rPr lang="en-IN" sz="2400" dirty="0" smtClean="0">
                <a:solidFill>
                  <a:srgbClr val="FF0000"/>
                </a:solidFill>
              </a:rPr>
              <a:t>Testing: </a:t>
            </a:r>
            <a:r>
              <a:rPr lang="en-IN" sz="2400" dirty="0" smtClean="0"/>
              <a:t>Three </a:t>
            </a:r>
            <a:r>
              <a:rPr lang="en-IN" sz="2400" dirty="0"/>
              <a:t>areas to be tested here are - Application, Web and Database </a:t>
            </a:r>
            <a:r>
              <a:rPr lang="en-IN" sz="2400" dirty="0" smtClean="0"/>
              <a:t>Server.</a:t>
            </a:r>
          </a:p>
          <a:p>
            <a:endParaRPr lang="en-IN" sz="2400" dirty="0" smtClean="0"/>
          </a:p>
          <a:p>
            <a:pPr marL="0" indent="0">
              <a:buNone/>
            </a:pPr>
            <a:endParaRPr lang="en-IN" sz="2400" dirty="0"/>
          </a:p>
          <a:p>
            <a:r>
              <a:rPr lang="en-IN" sz="2400" dirty="0">
                <a:solidFill>
                  <a:srgbClr val="FF0000"/>
                </a:solidFill>
              </a:rPr>
              <a:t>Database </a:t>
            </a:r>
            <a:r>
              <a:rPr lang="en-IN" sz="2400" dirty="0" err="1" smtClean="0">
                <a:solidFill>
                  <a:srgbClr val="FF0000"/>
                </a:solidFill>
              </a:rPr>
              <a:t>Testing:</a:t>
            </a:r>
            <a:r>
              <a:rPr lang="en-IN" sz="2400" dirty="0" err="1"/>
              <a:t>Database</a:t>
            </a:r>
            <a:r>
              <a:rPr lang="en-IN" sz="2400" dirty="0"/>
              <a:t> is one critical component of your web application and stress must be laid to test it thoroughly. </a:t>
            </a:r>
            <a:endParaRPr lang="en-IN" sz="2400" dirty="0" smtClean="0"/>
          </a:p>
          <a:p>
            <a:endParaRPr lang="en-IN" sz="2400" dirty="0">
              <a:solidFill>
                <a:srgbClr val="FF0000"/>
              </a:solidFill>
            </a:endParaRPr>
          </a:p>
          <a:p>
            <a:pPr marL="0" indent="0">
              <a:buNone/>
            </a:pPr>
            <a:endParaRPr lang="en-IN" sz="2400" dirty="0">
              <a:solidFill>
                <a:srgbClr val="FF0000"/>
              </a:solidFill>
            </a:endParaRPr>
          </a:p>
          <a:p>
            <a:pPr marL="0" indent="0">
              <a:buNone/>
            </a:pPr>
            <a:endParaRPr lang="en-IN" sz="2400" dirty="0"/>
          </a:p>
        </p:txBody>
      </p:sp>
    </p:spTree>
    <p:extLst>
      <p:ext uri="{BB962C8B-B14F-4D97-AF65-F5344CB8AC3E}">
        <p14:creationId xmlns:p14="http://schemas.microsoft.com/office/powerpoint/2010/main" val="88568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sz="1800" b="1" dirty="0">
                <a:latin typeface="Times New Roman" pitchFamily="18" charset="0"/>
                <a:cs typeface="Times New Roman" pitchFamily="18" charset="0"/>
              </a:rPr>
              <a:t>Performance testing - </a:t>
            </a:r>
            <a:r>
              <a:rPr lang="en-IN" sz="1800" dirty="0">
                <a:latin typeface="Times New Roman" pitchFamily="18" charset="0"/>
                <a:cs typeface="Times New Roman" pitchFamily="18" charset="0"/>
              </a:rPr>
              <a:t>Performed to verify the server response time and throughput under various load conditions.</a:t>
            </a:r>
          </a:p>
          <a:p>
            <a:pPr algn="just"/>
            <a:r>
              <a:rPr lang="en-IN" sz="1800" b="1" dirty="0">
                <a:latin typeface="Times New Roman" pitchFamily="18" charset="0"/>
                <a:cs typeface="Times New Roman" pitchFamily="18" charset="0"/>
              </a:rPr>
              <a:t>Load testing - </a:t>
            </a:r>
            <a:r>
              <a:rPr lang="en-IN" sz="1800" dirty="0">
                <a:latin typeface="Times New Roman" pitchFamily="18" charset="0"/>
                <a:cs typeface="Times New Roman" pitchFamily="18" charset="0"/>
              </a:rPr>
              <a:t>It is the simplest form of testing conducted to understand the behaviour of the system under a specific load. </a:t>
            </a:r>
            <a:endParaRPr lang="en-IN" sz="1800"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Stress </a:t>
            </a:r>
            <a:r>
              <a:rPr lang="en-IN" sz="1800" b="1" dirty="0">
                <a:latin typeface="Times New Roman" pitchFamily="18" charset="0"/>
                <a:cs typeface="Times New Roman" pitchFamily="18" charset="0"/>
              </a:rPr>
              <a:t>testing - </a:t>
            </a:r>
            <a:r>
              <a:rPr lang="en-IN" sz="1800" dirty="0">
                <a:latin typeface="Times New Roman" pitchFamily="18" charset="0"/>
                <a:cs typeface="Times New Roman" pitchFamily="18" charset="0"/>
              </a:rPr>
              <a:t>It is performed to find the upper limit capacity of the system and also to determine how the system performs if the current load goes well above the expected maximum.</a:t>
            </a:r>
          </a:p>
          <a:p>
            <a:pPr algn="just"/>
            <a:r>
              <a:rPr lang="en-IN" sz="1800" b="1" dirty="0">
                <a:latin typeface="Times New Roman" pitchFamily="18" charset="0"/>
                <a:cs typeface="Times New Roman" pitchFamily="18" charset="0"/>
              </a:rPr>
              <a:t>Soak testing - </a:t>
            </a:r>
            <a:r>
              <a:rPr lang="en-IN" sz="1800" dirty="0">
                <a:latin typeface="Times New Roman" pitchFamily="18" charset="0"/>
                <a:cs typeface="Times New Roman" pitchFamily="18" charset="0"/>
              </a:rPr>
              <a:t>Soak Testing also known as endurance testing, is performed to determine the system parameters under continuous expected load.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main aim is to discover the system's performance under sustained use.</a:t>
            </a:r>
          </a:p>
          <a:p>
            <a:pPr algn="just"/>
            <a:r>
              <a:rPr lang="en-IN" sz="1800" b="1" dirty="0">
                <a:latin typeface="Times New Roman" pitchFamily="18" charset="0"/>
                <a:cs typeface="Times New Roman" pitchFamily="18" charset="0"/>
              </a:rPr>
              <a:t>Spike testing - </a:t>
            </a:r>
            <a:r>
              <a:rPr lang="en-IN" sz="1800" dirty="0">
                <a:latin typeface="Times New Roman" pitchFamily="18" charset="0"/>
                <a:cs typeface="Times New Roman" pitchFamily="18" charset="0"/>
              </a:rPr>
              <a:t>Spike testing is performed by increasing the number of users suddenly by a very large amount and measuring the performance of the system. The main aim is to determine whether the system will be able to sustain the work load.</a:t>
            </a:r>
          </a:p>
        </p:txBody>
      </p:sp>
    </p:spTree>
    <p:extLst>
      <p:ext uri="{BB962C8B-B14F-4D97-AF65-F5344CB8AC3E}">
        <p14:creationId xmlns:p14="http://schemas.microsoft.com/office/powerpoint/2010/main" val="395935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a:t>Security testing - </a:t>
            </a:r>
            <a:r>
              <a:rPr lang="en-IN" dirty="0"/>
              <a:t>Performed to verify if the application is secured on web as data theft and unauthorized access are more common issues and below are some of the techniques to verify the security level of the system.</a:t>
            </a:r>
          </a:p>
          <a:p>
            <a:r>
              <a:rPr lang="en-IN" dirty="0"/>
              <a:t>Injection</a:t>
            </a:r>
          </a:p>
          <a:p>
            <a:r>
              <a:rPr lang="en-IN" dirty="0"/>
              <a:t>Broken Authentication and Session Management</a:t>
            </a:r>
          </a:p>
          <a:p>
            <a:r>
              <a:rPr lang="en-IN" dirty="0"/>
              <a:t>Cross-Site Scripting (XSS)</a:t>
            </a:r>
          </a:p>
          <a:p>
            <a:r>
              <a:rPr lang="en-IN" dirty="0"/>
              <a:t>Insecure Direct Object References</a:t>
            </a:r>
          </a:p>
          <a:p>
            <a:r>
              <a:rPr lang="en-IN" dirty="0"/>
              <a:t>Security Misconfiguration</a:t>
            </a:r>
          </a:p>
          <a:p>
            <a:r>
              <a:rPr lang="en-IN" dirty="0"/>
              <a:t>Sensitive Data Exposure</a:t>
            </a:r>
          </a:p>
          <a:p>
            <a:r>
              <a:rPr lang="en-IN" dirty="0"/>
              <a:t>Missing Function Level Access Control</a:t>
            </a:r>
          </a:p>
          <a:p>
            <a:r>
              <a:rPr lang="en-IN" dirty="0"/>
              <a:t>Cross-Site Request Forgery (CSRF)</a:t>
            </a:r>
          </a:p>
          <a:p>
            <a:r>
              <a:rPr lang="en-IN" dirty="0"/>
              <a:t>Using Components with Known Vulnerabilities</a:t>
            </a:r>
          </a:p>
          <a:p>
            <a:r>
              <a:rPr lang="en-IN" dirty="0" err="1"/>
              <a:t>Unvalidated</a:t>
            </a:r>
            <a:r>
              <a:rPr lang="en-IN" dirty="0"/>
              <a:t> Redirects and Forwards</a:t>
            </a:r>
          </a:p>
          <a:p>
            <a:endParaRPr lang="en-IN" dirty="0"/>
          </a:p>
        </p:txBody>
      </p:sp>
    </p:spTree>
    <p:extLst>
      <p:ext uri="{BB962C8B-B14F-4D97-AF65-F5344CB8AC3E}">
        <p14:creationId xmlns:p14="http://schemas.microsoft.com/office/powerpoint/2010/main" val="424451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solidFill>
                  <a:srgbClr val="FF0000"/>
                </a:solidFill>
              </a:rPr>
              <a:t>Objectives of Configuration </a:t>
            </a:r>
            <a:r>
              <a:rPr lang="en-IN" sz="1800" dirty="0" smtClean="0">
                <a:solidFill>
                  <a:srgbClr val="FF0000"/>
                </a:solidFill>
              </a:rPr>
              <a:t>Testing</a:t>
            </a:r>
          </a:p>
          <a:p>
            <a:pPr marL="0" indent="0">
              <a:buNone/>
            </a:pPr>
            <a:endParaRPr lang="en-IN" sz="1800" dirty="0" smtClean="0"/>
          </a:p>
          <a:p>
            <a:pPr marL="514350" indent="-514350">
              <a:buFont typeface="+mj-lt"/>
              <a:buAutoNum type="arabicPeriod"/>
            </a:pPr>
            <a:r>
              <a:rPr lang="en-IN" sz="1800" dirty="0"/>
              <a:t>Validating the application to determine if it </a:t>
            </a:r>
            <a:r>
              <a:rPr lang="en-IN" sz="1800" dirty="0" smtClean="0"/>
              <a:t>fulfils </a:t>
            </a:r>
            <a:r>
              <a:rPr lang="en-IN" sz="1800" dirty="0"/>
              <a:t>the configurability requirements</a:t>
            </a:r>
          </a:p>
          <a:p>
            <a:pPr marL="514350" indent="-514350">
              <a:buFont typeface="+mj-lt"/>
              <a:buAutoNum type="arabicPeriod"/>
            </a:pPr>
            <a:r>
              <a:rPr lang="en-IN" sz="1800" dirty="0"/>
              <a:t>Manually causing failures which help in identifying the defects that are not efficiently found during testing </a:t>
            </a:r>
            <a:endParaRPr lang="en-IN" sz="1800" dirty="0" smtClean="0"/>
          </a:p>
          <a:p>
            <a:pPr marL="514350" indent="-514350">
              <a:buFont typeface="+mj-lt"/>
              <a:buAutoNum type="arabicPeriod"/>
            </a:pPr>
            <a:r>
              <a:rPr lang="en-IN" sz="1800" dirty="0"/>
              <a:t>Determine an optimal configuration of the application under test</a:t>
            </a:r>
            <a:r>
              <a:rPr lang="en-IN" sz="1800" dirty="0" smtClean="0"/>
              <a:t>.</a:t>
            </a:r>
          </a:p>
          <a:p>
            <a:pPr marL="514350" indent="-514350">
              <a:buFont typeface="+mj-lt"/>
              <a:buAutoNum type="arabicPeriod"/>
            </a:pPr>
            <a:r>
              <a:rPr lang="en-IN" sz="1800" dirty="0" smtClean="0"/>
              <a:t>Analysing </a:t>
            </a:r>
            <a:r>
              <a:rPr lang="en-IN" sz="1800" dirty="0"/>
              <a:t>the system performance by adding or modifying the hardware </a:t>
            </a:r>
            <a:r>
              <a:rPr lang="en-IN" sz="1800" dirty="0" smtClean="0"/>
              <a:t>resources.</a:t>
            </a:r>
          </a:p>
          <a:p>
            <a:pPr marL="514350" indent="-514350">
              <a:buFont typeface="+mj-lt"/>
              <a:buAutoNum type="arabicPeriod"/>
            </a:pPr>
            <a:r>
              <a:rPr lang="en-IN" sz="1800" dirty="0" smtClean="0"/>
              <a:t>Analysing </a:t>
            </a:r>
            <a:r>
              <a:rPr lang="en-IN" sz="1800" dirty="0"/>
              <a:t>system Efficiency based on the </a:t>
            </a:r>
            <a:r>
              <a:rPr lang="en-IN" sz="1800" dirty="0" smtClean="0"/>
              <a:t>prioritization.</a:t>
            </a:r>
          </a:p>
          <a:p>
            <a:pPr marL="514350" indent="-514350">
              <a:buFont typeface="+mj-lt"/>
              <a:buAutoNum type="arabicPeriod"/>
            </a:pPr>
            <a:r>
              <a:rPr lang="en-IN" sz="1800" dirty="0"/>
              <a:t>Verification of the system in a geographically distributed Environment to verify how effectively the system performs</a:t>
            </a:r>
            <a:r>
              <a:rPr lang="en-IN" sz="1800" dirty="0" smtClean="0"/>
              <a:t>.</a:t>
            </a:r>
          </a:p>
          <a:p>
            <a:pPr marL="0" indent="0">
              <a:buNone/>
            </a:pPr>
            <a:endParaRPr lang="en-IN" sz="1800" dirty="0" smtClean="0"/>
          </a:p>
          <a:p>
            <a:pPr marL="514350" indent="-514350">
              <a:buFont typeface="+mj-lt"/>
              <a:buAutoNum type="arabicPeriod"/>
            </a:pPr>
            <a:endParaRPr lang="en-IN" sz="1800" dirty="0" smtClean="0"/>
          </a:p>
          <a:p>
            <a:pPr marL="514350" indent="-514350">
              <a:buFont typeface="+mj-lt"/>
              <a:buAutoNum type="arabicPeriod"/>
            </a:pPr>
            <a:endParaRPr lang="en-IN" sz="1800" dirty="0"/>
          </a:p>
          <a:p>
            <a:pPr marL="514350" indent="-514350">
              <a:buFont typeface="+mj-lt"/>
              <a:buAutoNum type="arabicPeriod"/>
            </a:pPr>
            <a:endParaRPr lang="en-IN" dirty="0"/>
          </a:p>
        </p:txBody>
      </p:sp>
    </p:spTree>
    <p:extLst>
      <p:ext uri="{BB962C8B-B14F-4D97-AF65-F5344CB8AC3E}">
        <p14:creationId xmlns:p14="http://schemas.microsoft.com/office/powerpoint/2010/main" val="288679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sz="2000" dirty="0">
                <a:solidFill>
                  <a:srgbClr val="FF0000"/>
                </a:solidFill>
              </a:rPr>
              <a:t>Approaching the </a:t>
            </a:r>
            <a:r>
              <a:rPr lang="en-IN" sz="2000" dirty="0" smtClean="0">
                <a:solidFill>
                  <a:srgbClr val="FF0000"/>
                </a:solidFill>
              </a:rPr>
              <a:t>Task: </a:t>
            </a:r>
            <a:r>
              <a:rPr lang="en-IN" sz="2000" dirty="0" smtClean="0"/>
              <a:t>general </a:t>
            </a:r>
            <a:r>
              <a:rPr lang="en-IN" sz="2000" dirty="0"/>
              <a:t>process that you should use when planning your </a:t>
            </a:r>
            <a:r>
              <a:rPr lang="en-IN" sz="2000" dirty="0" smtClean="0"/>
              <a:t>configuration testing. </a:t>
            </a:r>
          </a:p>
          <a:p>
            <a:pPr marL="457200" indent="-457200">
              <a:buFont typeface="+mj-lt"/>
              <a:buAutoNum type="arabicPeriod"/>
            </a:pPr>
            <a:r>
              <a:rPr lang="en-IN" sz="2000" dirty="0">
                <a:solidFill>
                  <a:srgbClr val="002060"/>
                </a:solidFill>
              </a:rPr>
              <a:t>Decide the Types of Hardware You’ll </a:t>
            </a:r>
            <a:r>
              <a:rPr lang="en-IN" sz="2000" dirty="0" smtClean="0">
                <a:solidFill>
                  <a:srgbClr val="002060"/>
                </a:solidFill>
              </a:rPr>
              <a:t>Need</a:t>
            </a:r>
          </a:p>
          <a:p>
            <a:pPr marL="457200" indent="-457200">
              <a:buFont typeface="+mj-lt"/>
              <a:buAutoNum type="arabicPeriod"/>
            </a:pPr>
            <a:r>
              <a:rPr lang="en-IN" sz="2000" dirty="0" smtClean="0">
                <a:solidFill>
                  <a:srgbClr val="002060"/>
                </a:solidFill>
              </a:rPr>
              <a:t>Decide </a:t>
            </a:r>
            <a:r>
              <a:rPr lang="en-IN" sz="2000" dirty="0">
                <a:solidFill>
                  <a:srgbClr val="002060"/>
                </a:solidFill>
              </a:rPr>
              <a:t>What Hardware Brands, Models, and </a:t>
            </a:r>
            <a:r>
              <a:rPr lang="en-IN" sz="2000" dirty="0" smtClean="0">
                <a:solidFill>
                  <a:srgbClr val="002060"/>
                </a:solidFill>
              </a:rPr>
              <a:t>Device Drivers </a:t>
            </a:r>
            <a:r>
              <a:rPr lang="en-IN" sz="2000" dirty="0">
                <a:solidFill>
                  <a:srgbClr val="002060"/>
                </a:solidFill>
              </a:rPr>
              <a:t>Are </a:t>
            </a:r>
            <a:r>
              <a:rPr lang="en-IN" sz="2000" dirty="0" smtClean="0">
                <a:solidFill>
                  <a:srgbClr val="002060"/>
                </a:solidFill>
              </a:rPr>
              <a:t>Available.</a:t>
            </a:r>
          </a:p>
          <a:p>
            <a:pPr marL="457200" indent="-457200">
              <a:buFont typeface="+mj-lt"/>
              <a:buAutoNum type="arabicPeriod"/>
            </a:pPr>
            <a:r>
              <a:rPr lang="en-IN" sz="2000" dirty="0" smtClean="0">
                <a:solidFill>
                  <a:srgbClr val="002060"/>
                </a:solidFill>
              </a:rPr>
              <a:t>Decide </a:t>
            </a:r>
            <a:r>
              <a:rPr lang="en-IN" sz="2000" dirty="0">
                <a:solidFill>
                  <a:srgbClr val="002060"/>
                </a:solidFill>
              </a:rPr>
              <a:t>Which Hardware Features, Modes, and </a:t>
            </a:r>
            <a:r>
              <a:rPr lang="en-IN" sz="2000" dirty="0" smtClean="0">
                <a:solidFill>
                  <a:srgbClr val="002060"/>
                </a:solidFill>
              </a:rPr>
              <a:t>Options Are Possible.</a:t>
            </a:r>
          </a:p>
          <a:p>
            <a:pPr marL="457200" indent="-457200">
              <a:buFont typeface="+mj-lt"/>
              <a:buAutoNum type="arabicPeriod"/>
            </a:pPr>
            <a:r>
              <a:rPr lang="en-IN" sz="2000" dirty="0" smtClean="0">
                <a:solidFill>
                  <a:srgbClr val="002060"/>
                </a:solidFill>
              </a:rPr>
              <a:t>Pare </a:t>
            </a:r>
            <a:r>
              <a:rPr lang="en-IN" sz="2000" dirty="0">
                <a:solidFill>
                  <a:srgbClr val="002060"/>
                </a:solidFill>
              </a:rPr>
              <a:t>Down the Identified Hardware Configurations to </a:t>
            </a:r>
            <a:r>
              <a:rPr lang="en-IN" sz="2000" dirty="0" smtClean="0">
                <a:solidFill>
                  <a:srgbClr val="002060"/>
                </a:solidFill>
              </a:rPr>
              <a:t>a Manageable Set.</a:t>
            </a:r>
          </a:p>
          <a:p>
            <a:pPr marL="457200" indent="-457200">
              <a:buFont typeface="+mj-lt"/>
              <a:buAutoNum type="arabicPeriod"/>
            </a:pPr>
            <a:r>
              <a:rPr lang="en-IN" sz="2000" dirty="0" smtClean="0">
                <a:solidFill>
                  <a:srgbClr val="002060"/>
                </a:solidFill>
              </a:rPr>
              <a:t>Identify </a:t>
            </a:r>
            <a:r>
              <a:rPr lang="en-IN" sz="2000" dirty="0">
                <a:solidFill>
                  <a:srgbClr val="002060"/>
                </a:solidFill>
              </a:rPr>
              <a:t>Your Software’s Unique Features That Work </a:t>
            </a:r>
            <a:r>
              <a:rPr lang="en-IN" sz="2000" dirty="0" smtClean="0">
                <a:solidFill>
                  <a:srgbClr val="002060"/>
                </a:solidFill>
              </a:rPr>
              <a:t>with the </a:t>
            </a:r>
            <a:r>
              <a:rPr lang="en-IN" sz="2000" dirty="0">
                <a:solidFill>
                  <a:srgbClr val="002060"/>
                </a:solidFill>
              </a:rPr>
              <a:t>Hardware </a:t>
            </a:r>
            <a:r>
              <a:rPr lang="en-IN" sz="2000" dirty="0" smtClean="0">
                <a:solidFill>
                  <a:srgbClr val="002060"/>
                </a:solidFill>
              </a:rPr>
              <a:t>Configurations.</a:t>
            </a:r>
          </a:p>
          <a:p>
            <a:pPr marL="457200" indent="-457200">
              <a:buFont typeface="+mj-lt"/>
              <a:buAutoNum type="arabicPeriod"/>
            </a:pPr>
            <a:r>
              <a:rPr lang="en-IN" sz="2000" dirty="0">
                <a:solidFill>
                  <a:srgbClr val="002060"/>
                </a:solidFill>
              </a:rPr>
              <a:t>Design the Test Cases to Run on Each </a:t>
            </a:r>
            <a:r>
              <a:rPr lang="en-IN" sz="2000" dirty="0" smtClean="0">
                <a:solidFill>
                  <a:srgbClr val="002060"/>
                </a:solidFill>
              </a:rPr>
              <a:t>Configuration.</a:t>
            </a:r>
          </a:p>
          <a:p>
            <a:pPr marL="457200" indent="-457200">
              <a:buFont typeface="+mj-lt"/>
              <a:buAutoNum type="arabicPeriod"/>
            </a:pPr>
            <a:r>
              <a:rPr lang="en-IN" sz="2000" dirty="0">
                <a:solidFill>
                  <a:srgbClr val="002060"/>
                </a:solidFill>
              </a:rPr>
              <a:t>Execute the Tests on Each </a:t>
            </a:r>
            <a:r>
              <a:rPr lang="en-IN" sz="2000" dirty="0" smtClean="0">
                <a:solidFill>
                  <a:srgbClr val="002060"/>
                </a:solidFill>
              </a:rPr>
              <a:t>Configuration.</a:t>
            </a:r>
          </a:p>
          <a:p>
            <a:pPr marL="457200" indent="-457200">
              <a:buFont typeface="+mj-lt"/>
              <a:buAutoNum type="arabicPeriod"/>
            </a:pPr>
            <a:r>
              <a:rPr lang="en-IN" sz="2000" dirty="0">
                <a:solidFill>
                  <a:srgbClr val="002060"/>
                </a:solidFill>
              </a:rPr>
              <a:t>Rerun the Tests Until the Results Satisfy Your </a:t>
            </a:r>
            <a:r>
              <a:rPr lang="en-IN" sz="2000" dirty="0" smtClean="0">
                <a:solidFill>
                  <a:srgbClr val="002060"/>
                </a:solidFill>
              </a:rPr>
              <a:t>Team.</a:t>
            </a:r>
          </a:p>
          <a:p>
            <a:pPr marL="457200" indent="-457200">
              <a:buFont typeface="+mj-lt"/>
              <a:buAutoNum type="arabicPeriod"/>
            </a:pPr>
            <a:r>
              <a:rPr lang="en-IN" sz="2000" dirty="0">
                <a:solidFill>
                  <a:srgbClr val="002060"/>
                </a:solidFill>
              </a:rPr>
              <a:t>Obtaining the </a:t>
            </a:r>
            <a:r>
              <a:rPr lang="en-IN" sz="2000" dirty="0" smtClean="0">
                <a:solidFill>
                  <a:srgbClr val="002060"/>
                </a:solidFill>
              </a:rPr>
              <a:t>Hardware</a:t>
            </a:r>
          </a:p>
          <a:p>
            <a:pPr marL="457200" indent="-457200">
              <a:buFont typeface="+mj-lt"/>
              <a:buAutoNum type="arabicPeriod"/>
            </a:pPr>
            <a:r>
              <a:rPr lang="en-IN" sz="2000" dirty="0">
                <a:solidFill>
                  <a:srgbClr val="002060"/>
                </a:solidFill>
              </a:rPr>
              <a:t>Identifying Hardware </a:t>
            </a:r>
            <a:r>
              <a:rPr lang="en-IN" sz="2000" dirty="0" smtClean="0">
                <a:solidFill>
                  <a:srgbClr val="002060"/>
                </a:solidFill>
              </a:rPr>
              <a:t>Standards</a:t>
            </a:r>
          </a:p>
          <a:p>
            <a:pPr marL="457200" indent="-457200">
              <a:buFont typeface="+mj-lt"/>
              <a:buAutoNum type="arabicPeriod"/>
            </a:pPr>
            <a:r>
              <a:rPr lang="en-IN" sz="2000" dirty="0">
                <a:solidFill>
                  <a:srgbClr val="002060"/>
                </a:solidFill>
              </a:rPr>
              <a:t>Configuration Testing Other Hardware</a:t>
            </a:r>
          </a:p>
        </p:txBody>
      </p:sp>
    </p:spTree>
    <p:extLst>
      <p:ext uri="{BB962C8B-B14F-4D97-AF65-F5344CB8AC3E}">
        <p14:creationId xmlns:p14="http://schemas.microsoft.com/office/powerpoint/2010/main" val="143783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solidFill>
                  <a:srgbClr val="C00000"/>
                </a:solidFill>
                <a:latin typeface="Times New Roman" pitchFamily="18" charset="0"/>
                <a:cs typeface="Times New Roman" pitchFamily="18" charset="0"/>
              </a:rPr>
              <a:t>Configuration </a:t>
            </a:r>
            <a:r>
              <a:rPr lang="en-IN" sz="2000" dirty="0" smtClean="0">
                <a:solidFill>
                  <a:srgbClr val="C00000"/>
                </a:solidFill>
                <a:latin typeface="Times New Roman" pitchFamily="18" charset="0"/>
                <a:cs typeface="Times New Roman" pitchFamily="18" charset="0"/>
              </a:rPr>
              <a:t>Testing Types:</a:t>
            </a:r>
          </a:p>
          <a:p>
            <a:pPr marL="457200" indent="-457200">
              <a:buFont typeface="+mj-lt"/>
              <a:buAutoNum type="arabicPeriod"/>
            </a:pPr>
            <a:r>
              <a:rPr lang="en-IN" sz="2000" dirty="0"/>
              <a:t>Software Configuration Testing</a:t>
            </a:r>
          </a:p>
          <a:p>
            <a:pPr marL="457200" indent="-457200">
              <a:buFont typeface="+mj-lt"/>
              <a:buAutoNum type="arabicPeriod"/>
            </a:pPr>
            <a:r>
              <a:rPr lang="en-IN" sz="2000" dirty="0"/>
              <a:t>Hardware Configuration Testing</a:t>
            </a:r>
          </a:p>
          <a:p>
            <a:pPr marL="0" indent="0">
              <a:buNone/>
            </a:pPr>
            <a:endParaRPr lang="en-IN" sz="2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356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a:solidFill>
                  <a:srgbClr val="C00000"/>
                </a:solidFill>
              </a:rPr>
              <a:t>Compatibility T</a:t>
            </a:r>
            <a:r>
              <a:rPr lang="en-IN" sz="2400" dirty="0" smtClean="0">
                <a:solidFill>
                  <a:srgbClr val="C00000"/>
                </a:solidFill>
              </a:rPr>
              <a:t>esting: </a:t>
            </a:r>
            <a:r>
              <a:rPr lang="en-IN" sz="2400" dirty="0" smtClean="0"/>
              <a:t>Checking </a:t>
            </a:r>
            <a:r>
              <a:rPr lang="en-IN" sz="2400" dirty="0"/>
              <a:t>the functionality of an application on different software, hardware platforms, network, and browsers </a:t>
            </a:r>
            <a:r>
              <a:rPr lang="en-IN" sz="2400" dirty="0" smtClean="0"/>
              <a:t>is </a:t>
            </a:r>
            <a:r>
              <a:rPr lang="en-IN" sz="2400" dirty="0"/>
              <a:t>known as compatibility testing</a:t>
            </a:r>
            <a:r>
              <a:rPr lang="en-IN" sz="2400" dirty="0" smtClean="0"/>
              <a:t>.</a:t>
            </a:r>
          </a:p>
          <a:p>
            <a:pPr algn="just"/>
            <a:endParaRPr lang="en-IN" sz="2400" dirty="0" smtClean="0"/>
          </a:p>
          <a:p>
            <a:pPr algn="just"/>
            <a:r>
              <a:rPr lang="en-IN" sz="2400" dirty="0" smtClean="0"/>
              <a:t>Types </a:t>
            </a:r>
            <a:r>
              <a:rPr lang="en-IN" sz="2400" dirty="0"/>
              <a:t>of Compatibility testing</a:t>
            </a:r>
          </a:p>
          <a:p>
            <a:pPr marL="457200" indent="-457200">
              <a:buFont typeface="+mj-lt"/>
              <a:buAutoNum type="arabicPeriod"/>
            </a:pPr>
            <a:r>
              <a:rPr lang="en-IN" sz="2400" dirty="0" smtClean="0"/>
              <a:t>Software  :Browser/</a:t>
            </a:r>
            <a:r>
              <a:rPr lang="en-IN" sz="2400" dirty="0" err="1" smtClean="0"/>
              <a:t>Platoform-os</a:t>
            </a:r>
            <a:r>
              <a:rPr lang="en-IN" sz="2400" dirty="0" smtClean="0"/>
              <a:t>/Versions               </a:t>
            </a:r>
            <a:endParaRPr lang="en-IN" sz="2400" dirty="0"/>
          </a:p>
          <a:p>
            <a:pPr marL="457200" indent="-457200">
              <a:buFont typeface="+mj-lt"/>
              <a:buAutoNum type="arabicPeriod"/>
            </a:pPr>
            <a:r>
              <a:rPr lang="en-IN" sz="2400" dirty="0"/>
              <a:t>Hardware</a:t>
            </a:r>
          </a:p>
          <a:p>
            <a:pPr marL="457200" indent="-457200">
              <a:buFont typeface="+mj-lt"/>
              <a:buAutoNum type="arabicPeriod"/>
            </a:pPr>
            <a:r>
              <a:rPr lang="en-IN" sz="2400" dirty="0"/>
              <a:t>Network</a:t>
            </a:r>
          </a:p>
          <a:p>
            <a:pPr marL="457200" indent="-457200">
              <a:buFont typeface="+mj-lt"/>
              <a:buAutoNum type="arabicPeriod"/>
            </a:pPr>
            <a:r>
              <a:rPr lang="en-IN" sz="2400" dirty="0"/>
              <a:t>Mobile</a:t>
            </a:r>
          </a:p>
          <a:p>
            <a:pPr marL="0" indent="0" algn="just">
              <a:buNone/>
            </a:pPr>
            <a:endParaRPr lang="en-IN" sz="2400" dirty="0"/>
          </a:p>
        </p:txBody>
      </p:sp>
    </p:spTree>
    <p:extLst>
      <p:ext uri="{BB962C8B-B14F-4D97-AF65-F5344CB8AC3E}">
        <p14:creationId xmlns:p14="http://schemas.microsoft.com/office/powerpoint/2010/main" val="381747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i="1" dirty="0">
                <a:solidFill>
                  <a:srgbClr val="C00000"/>
                </a:solidFill>
              </a:rPr>
              <a:t>Software compatibility testing </a:t>
            </a:r>
            <a:r>
              <a:rPr lang="en-IN" sz="2000" dirty="0"/>
              <a:t>means checking that your software interacts with and </a:t>
            </a:r>
            <a:r>
              <a:rPr lang="en-IN" sz="2000" dirty="0" smtClean="0"/>
              <a:t>shares information </a:t>
            </a:r>
            <a:r>
              <a:rPr lang="en-IN" sz="2000" dirty="0"/>
              <a:t>correctly with other software</a:t>
            </a:r>
            <a:r>
              <a:rPr lang="en-IN" sz="2000" dirty="0" smtClean="0"/>
              <a:t>.</a:t>
            </a:r>
          </a:p>
          <a:p>
            <a:pPr marL="0" indent="0">
              <a:buNone/>
            </a:pPr>
            <a:endParaRPr lang="en-IN" sz="2000" dirty="0" smtClean="0"/>
          </a:p>
          <a:p>
            <a:pPr marL="0" indent="0">
              <a:buNone/>
            </a:pPr>
            <a:r>
              <a:rPr lang="en-IN" sz="2000" dirty="0" smtClean="0"/>
              <a:t>Examples </a:t>
            </a:r>
            <a:r>
              <a:rPr lang="en-IN" sz="2000" dirty="0"/>
              <a:t>of compatible software are</a:t>
            </a:r>
          </a:p>
          <a:p>
            <a:pPr marL="457200" indent="-457200">
              <a:buAutoNum type="arabicPeriod"/>
            </a:pPr>
            <a:r>
              <a:rPr lang="en-IN" sz="2000" dirty="0" smtClean="0"/>
              <a:t>Cutting </a:t>
            </a:r>
            <a:r>
              <a:rPr lang="en-IN" sz="2000" dirty="0"/>
              <a:t>text from a Web page and pasting it into a document opened in your </a:t>
            </a:r>
            <a:r>
              <a:rPr lang="en-IN" sz="2000" dirty="0" smtClean="0"/>
              <a:t>word processor.</a:t>
            </a:r>
          </a:p>
          <a:p>
            <a:pPr marL="0" indent="0">
              <a:buNone/>
            </a:pPr>
            <a:endParaRPr lang="en-IN" sz="2000" dirty="0" smtClean="0"/>
          </a:p>
          <a:p>
            <a:pPr marL="0" indent="0">
              <a:buNone/>
            </a:pPr>
            <a:r>
              <a:rPr lang="en-IN" sz="2000" dirty="0" smtClean="0"/>
              <a:t>2.</a:t>
            </a:r>
            <a:r>
              <a:rPr lang="en-IN" sz="2000" dirty="0"/>
              <a:t> Saving accounting data from one </a:t>
            </a:r>
            <a:r>
              <a:rPr lang="en-IN" sz="2000" dirty="0" err="1"/>
              <a:t>spreadsheet</a:t>
            </a:r>
            <a:r>
              <a:rPr lang="en-IN" sz="2000" dirty="0"/>
              <a:t> program and then loading it into a </a:t>
            </a:r>
            <a:r>
              <a:rPr lang="en-IN" sz="2000" dirty="0" smtClean="0"/>
              <a:t>completely different </a:t>
            </a:r>
            <a:r>
              <a:rPr lang="en-IN" sz="2000" dirty="0" err="1"/>
              <a:t>spreadsheet</a:t>
            </a:r>
            <a:r>
              <a:rPr lang="en-IN" sz="2000" dirty="0"/>
              <a:t> program</a:t>
            </a:r>
          </a:p>
        </p:txBody>
      </p:sp>
    </p:spTree>
    <p:extLst>
      <p:ext uri="{BB962C8B-B14F-4D97-AF65-F5344CB8AC3E}">
        <p14:creationId xmlns:p14="http://schemas.microsoft.com/office/powerpoint/2010/main" val="143238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24000"/>
            <a:ext cx="80772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5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1565</Words>
  <Application>Microsoft Office PowerPoint</Application>
  <PresentationFormat>On-screen Show (4:3)</PresentationFormat>
  <Paragraphs>210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Chapter-IV Applying Your Testing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vt:lpstr>
      <vt:lpstr>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Chapter-IV Applying Your Testing Skills</dc:title>
  <dc:creator>gov. poly. ngp</dc:creator>
  <cp:lastModifiedBy>gov. poly. ngp</cp:lastModifiedBy>
  <cp:revision>141</cp:revision>
  <dcterms:created xsi:type="dcterms:W3CDTF">2006-08-16T00:00:00Z</dcterms:created>
  <dcterms:modified xsi:type="dcterms:W3CDTF">2020-11-13T07:27:58Z</dcterms:modified>
</cp:coreProperties>
</file>