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1DCEEE-5A82-4A91-9674-DB39FB2FBF1F}"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35138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DCEEE-5A82-4A91-9674-DB39FB2FBF1F}"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248640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DCEEE-5A82-4A91-9674-DB39FB2FBF1F}"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380266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1DCEEE-5A82-4A91-9674-DB39FB2FBF1F}"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417429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DCEEE-5A82-4A91-9674-DB39FB2FBF1F}"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336397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1DCEEE-5A82-4A91-9674-DB39FB2FBF1F}"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267570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1DCEEE-5A82-4A91-9674-DB39FB2FBF1F}"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270962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1DCEEE-5A82-4A91-9674-DB39FB2FBF1F}"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362234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DCEEE-5A82-4A91-9674-DB39FB2FBF1F}"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73571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DCEEE-5A82-4A91-9674-DB39FB2FBF1F}"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389973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DCEEE-5A82-4A91-9674-DB39FB2FBF1F}"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A9EC7-7B62-4C99-8D4B-7110D7389882}" type="slidenum">
              <a:rPr lang="en-IN" smtClean="0"/>
              <a:t>‹#›</a:t>
            </a:fld>
            <a:endParaRPr lang="en-IN"/>
          </a:p>
        </p:txBody>
      </p:sp>
    </p:spTree>
    <p:extLst>
      <p:ext uri="{BB962C8B-B14F-4D97-AF65-F5344CB8AC3E}">
        <p14:creationId xmlns:p14="http://schemas.microsoft.com/office/powerpoint/2010/main" val="29417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DCEEE-5A82-4A91-9674-DB39FB2FBF1F}" type="datetimeFigureOut">
              <a:rPr lang="en-IN" smtClean="0"/>
              <a:t>01/12/2020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A9EC7-7B62-4C99-8D4B-7110D7389882}" type="slidenum">
              <a:rPr lang="en-IN" smtClean="0"/>
              <a:t>‹#›</a:t>
            </a:fld>
            <a:endParaRPr lang="en-IN"/>
          </a:p>
        </p:txBody>
      </p:sp>
    </p:spTree>
    <p:extLst>
      <p:ext uri="{BB962C8B-B14F-4D97-AF65-F5344CB8AC3E}">
        <p14:creationId xmlns:p14="http://schemas.microsoft.com/office/powerpoint/2010/main" val="191937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manual-test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130425"/>
            <a:ext cx="8280920" cy="3098775"/>
          </a:xfrm>
        </p:spPr>
        <p:txBody>
          <a:bodyPr>
            <a:normAutofit/>
          </a:bodyPr>
          <a:lstStyle/>
          <a:p>
            <a:r>
              <a:rPr lang="en-IN" dirty="0" smtClean="0"/>
              <a:t>Automated Testing &amp; Testing </a:t>
            </a:r>
            <a:r>
              <a:rPr lang="en-IN" dirty="0"/>
              <a:t>Tools</a:t>
            </a:r>
          </a:p>
        </p:txBody>
      </p:sp>
    </p:spTree>
    <p:extLst>
      <p:ext uri="{BB962C8B-B14F-4D97-AF65-F5344CB8AC3E}">
        <p14:creationId xmlns:p14="http://schemas.microsoft.com/office/powerpoint/2010/main" val="121173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Test Tools</a:t>
            </a:r>
          </a:p>
          <a:p>
            <a:r>
              <a:rPr lang="en-IN" sz="2800" dirty="0"/>
              <a:t>T</a:t>
            </a:r>
            <a:r>
              <a:rPr lang="en-IN" sz="2800" dirty="0" smtClean="0"/>
              <a:t>wo </a:t>
            </a:r>
            <a:r>
              <a:rPr lang="en-IN" sz="2800" dirty="0"/>
              <a:t>types of </a:t>
            </a:r>
            <a:r>
              <a:rPr lang="en-IN" sz="2800" dirty="0" smtClean="0"/>
              <a:t>tools—</a:t>
            </a:r>
            <a:r>
              <a:rPr lang="en-IN" sz="2800" i="1" dirty="0" err="1" smtClean="0"/>
              <a:t>noninvasive</a:t>
            </a:r>
            <a:r>
              <a:rPr lang="en-IN" sz="2800" i="1" dirty="0" smtClean="0"/>
              <a:t> </a:t>
            </a:r>
            <a:r>
              <a:rPr lang="en-IN" sz="2800" dirty="0" smtClean="0"/>
              <a:t>and </a:t>
            </a:r>
            <a:r>
              <a:rPr lang="en-IN" sz="2800" i="1" dirty="0"/>
              <a:t>invasive</a:t>
            </a:r>
            <a:r>
              <a:rPr lang="en-IN" sz="2800" dirty="0" smtClean="0"/>
              <a:t>.</a:t>
            </a:r>
          </a:p>
          <a:p>
            <a:pPr marL="514350" indent="-514350" algn="just">
              <a:buFont typeface="+mj-lt"/>
              <a:buAutoNum type="arabicPeriod"/>
            </a:pPr>
            <a:r>
              <a:rPr lang="en-IN" sz="2800" dirty="0"/>
              <a:t>If a tool is used only to monitor and examine the </a:t>
            </a:r>
            <a:r>
              <a:rPr lang="en-IN" sz="2800" dirty="0" smtClean="0"/>
              <a:t>software without </a:t>
            </a:r>
            <a:r>
              <a:rPr lang="en-IN" sz="2800" dirty="0"/>
              <a:t>modifying it, it’s considered </a:t>
            </a:r>
            <a:r>
              <a:rPr lang="en-IN" sz="2800" dirty="0" smtClean="0"/>
              <a:t>non-invasive.</a:t>
            </a:r>
          </a:p>
          <a:p>
            <a:pPr marL="514350" indent="-514350" algn="just">
              <a:buFont typeface="+mj-lt"/>
              <a:buAutoNum type="arabicPeriod"/>
            </a:pPr>
            <a:r>
              <a:rPr lang="en-IN" sz="2800" dirty="0" smtClean="0"/>
              <a:t>Tool </a:t>
            </a:r>
            <a:r>
              <a:rPr lang="en-IN" sz="2800" dirty="0"/>
              <a:t>modifies </a:t>
            </a:r>
            <a:r>
              <a:rPr lang="en-IN" sz="2800" dirty="0" smtClean="0"/>
              <a:t>the program </a:t>
            </a:r>
            <a:r>
              <a:rPr lang="en-IN" sz="2800" dirty="0"/>
              <a:t>code or manipulates the operating environment in any way, it’s invasive.</a:t>
            </a:r>
          </a:p>
        </p:txBody>
      </p:sp>
    </p:spTree>
    <p:extLst>
      <p:ext uri="{BB962C8B-B14F-4D97-AF65-F5344CB8AC3E}">
        <p14:creationId xmlns:p14="http://schemas.microsoft.com/office/powerpoint/2010/main" val="36537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solidFill>
                  <a:srgbClr val="FF0000"/>
                </a:solidFill>
              </a:rPr>
              <a:t>Viewers and </a:t>
            </a:r>
            <a:r>
              <a:rPr lang="en-IN" sz="2800" dirty="0" smtClean="0">
                <a:solidFill>
                  <a:srgbClr val="FF0000"/>
                </a:solidFill>
              </a:rPr>
              <a:t>Monitors:</a:t>
            </a:r>
            <a:r>
              <a:rPr lang="en-IN" sz="2800" dirty="0">
                <a:solidFill>
                  <a:srgbClr val="FF0000"/>
                </a:solidFill>
              </a:rPr>
              <a:t> </a:t>
            </a:r>
            <a:r>
              <a:rPr lang="en-IN" sz="2000" dirty="0"/>
              <a:t>A </a:t>
            </a:r>
            <a:r>
              <a:rPr lang="en-IN" sz="2000" i="1" dirty="0"/>
              <a:t>viewer </a:t>
            </a:r>
            <a:r>
              <a:rPr lang="en-IN" sz="2000" dirty="0"/>
              <a:t>or </a:t>
            </a:r>
            <a:r>
              <a:rPr lang="en-IN" sz="2000" i="1" dirty="0"/>
              <a:t>monitor </a:t>
            </a:r>
            <a:r>
              <a:rPr lang="en-IN" sz="2000" dirty="0"/>
              <a:t>test tool allows you to see details of the software’s operation that </a:t>
            </a:r>
            <a:r>
              <a:rPr lang="en-IN" sz="2000" dirty="0" smtClean="0"/>
              <a:t>you wouldn’t </a:t>
            </a:r>
            <a:r>
              <a:rPr lang="en-IN" sz="2000" dirty="0"/>
              <a:t>normally be able to see.</a:t>
            </a:r>
            <a:endParaRPr lang="en-IN" sz="2000" dirty="0" smtClean="0"/>
          </a:p>
          <a:p>
            <a:pPr marL="514350" indent="-514350">
              <a:buFont typeface="+mj-lt"/>
              <a:buAutoNum type="arabicPeriod"/>
            </a:pPr>
            <a:r>
              <a:rPr lang="en-IN" sz="2000" dirty="0" smtClean="0"/>
              <a:t>A code coverage </a:t>
            </a:r>
            <a:r>
              <a:rPr lang="en-IN" sz="2000" dirty="0" err="1" smtClean="0"/>
              <a:t>analyzer</a:t>
            </a:r>
            <a:r>
              <a:rPr lang="en-IN" sz="2000" dirty="0" smtClean="0"/>
              <a:t> is an example of a viewing tool.</a:t>
            </a:r>
          </a:p>
          <a:p>
            <a:pPr marL="457200" indent="-457200">
              <a:buFont typeface="+mj-lt"/>
              <a:buAutoNum type="arabicPeriod"/>
            </a:pPr>
            <a:r>
              <a:rPr lang="en-IN" sz="2000" dirty="0"/>
              <a:t>A</a:t>
            </a:r>
            <a:r>
              <a:rPr lang="en-IN" sz="2000" dirty="0" smtClean="0"/>
              <a:t> </a:t>
            </a:r>
            <a:r>
              <a:rPr lang="en-IN" sz="2000" i="1" dirty="0"/>
              <a:t>communications </a:t>
            </a:r>
            <a:r>
              <a:rPr lang="en-IN" sz="2000" i="1" dirty="0" err="1" smtClean="0"/>
              <a:t>analyzer</a:t>
            </a:r>
            <a:r>
              <a:rPr lang="en-IN" sz="2000" i="1" dirty="0" smtClean="0"/>
              <a:t>:</a:t>
            </a:r>
            <a:r>
              <a:rPr lang="en-IN" sz="2000" dirty="0"/>
              <a:t> This tool allows you to see the raw protocol data moving </a:t>
            </a:r>
            <a:r>
              <a:rPr lang="en-IN" sz="2000" dirty="0" smtClean="0"/>
              <a:t>across a network </a:t>
            </a:r>
            <a:r>
              <a:rPr lang="en-IN" sz="2000" dirty="0"/>
              <a:t>or other communications cable</a:t>
            </a:r>
            <a:r>
              <a:rPr lang="en-IN" sz="2000" dirty="0" smtClean="0"/>
              <a:t>.</a:t>
            </a:r>
          </a:p>
          <a:p>
            <a:pPr marL="457200" indent="-457200">
              <a:buFont typeface="+mj-lt"/>
              <a:buAutoNum type="arabicPeriod"/>
            </a:pPr>
            <a:r>
              <a:rPr lang="en-IN" sz="2000" dirty="0"/>
              <a:t>The code debuggers that come with most compilers</a:t>
            </a:r>
            <a:endParaRPr lang="en-IN" sz="2000" dirty="0" smtClean="0"/>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233" y="4149080"/>
            <a:ext cx="48006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50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Drivers:</a:t>
            </a:r>
            <a:r>
              <a:rPr lang="en-IN" i="1" dirty="0"/>
              <a:t> </a:t>
            </a:r>
            <a:r>
              <a:rPr lang="en-IN" sz="2400" i="1" dirty="0"/>
              <a:t>Drivers </a:t>
            </a:r>
            <a:r>
              <a:rPr lang="en-IN" sz="2400" dirty="0"/>
              <a:t>are tools used to control and operate the software being tested</a:t>
            </a:r>
            <a:r>
              <a:rPr lang="en-IN" sz="2400" dirty="0" smtClean="0"/>
              <a:t>.</a:t>
            </a:r>
          </a:p>
          <a:p>
            <a:pPr marL="457200" indent="-457200" algn="just">
              <a:buFont typeface="+mj-lt"/>
              <a:buAutoNum type="arabicPeriod"/>
            </a:pPr>
            <a:r>
              <a:rPr lang="en-IN" sz="2000" dirty="0"/>
              <a:t>One of the </a:t>
            </a:r>
            <a:r>
              <a:rPr lang="en-IN" sz="2000" dirty="0" smtClean="0"/>
              <a:t>simplest examples </a:t>
            </a:r>
            <a:r>
              <a:rPr lang="en-IN" sz="2000" dirty="0"/>
              <a:t>of a driver is a </a:t>
            </a:r>
            <a:r>
              <a:rPr lang="en-IN" sz="2000" i="1" dirty="0"/>
              <a:t>batch file</a:t>
            </a:r>
            <a:r>
              <a:rPr lang="en-IN" sz="2000" dirty="0"/>
              <a:t>, a simple list of programs or commands that are </a:t>
            </a:r>
            <a:r>
              <a:rPr lang="en-IN" sz="2000" dirty="0" smtClean="0"/>
              <a:t>executed sequentially.</a:t>
            </a:r>
          </a:p>
          <a:p>
            <a:pPr marL="457200" indent="-457200" algn="just">
              <a:buFont typeface="+mj-lt"/>
              <a:buAutoNum type="arabicPeriod"/>
            </a:pPr>
            <a:r>
              <a:rPr lang="en-IN" sz="2000" dirty="0" smtClean="0"/>
              <a:t>Windows task scheduler </a:t>
            </a:r>
          </a:p>
          <a:p>
            <a:pPr marL="457200" indent="-457200" algn="just">
              <a:buFont typeface="+mj-lt"/>
              <a:buAutoNum type="arabicPeriod"/>
            </a:pPr>
            <a:endParaRPr lang="en-IN" sz="2400" dirty="0" smtClean="0"/>
          </a:p>
          <a:p>
            <a:pPr algn="just"/>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669674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85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Stubs:</a:t>
            </a:r>
          </a:p>
          <a:p>
            <a:pPr marL="514350" indent="-514350" algn="just">
              <a:buFont typeface="+mj-lt"/>
              <a:buAutoNum type="arabicPeriod"/>
            </a:pPr>
            <a:r>
              <a:rPr lang="en-IN" sz="2000" dirty="0"/>
              <a:t>Stubs </a:t>
            </a:r>
            <a:r>
              <a:rPr lang="en-IN" sz="2000" dirty="0" smtClean="0"/>
              <a:t>are essentially </a:t>
            </a:r>
            <a:r>
              <a:rPr lang="en-IN" sz="2000" dirty="0"/>
              <a:t>the opposite of drivers in that they don’t control or operate the software </a:t>
            </a:r>
            <a:r>
              <a:rPr lang="en-IN" sz="2000" dirty="0" smtClean="0"/>
              <a:t>being tested</a:t>
            </a:r>
            <a:r>
              <a:rPr lang="en-IN" sz="2000" dirty="0"/>
              <a:t>; they instead receive or respond to data that the software sends</a:t>
            </a:r>
            <a:r>
              <a:rPr lang="en-IN" sz="2000" dirty="0" smtClean="0"/>
              <a:t>.</a:t>
            </a:r>
          </a:p>
          <a:p>
            <a:pPr marL="514350" indent="-514350" algn="just">
              <a:buFont typeface="+mj-lt"/>
              <a:buAutoNum type="arabicPeriod"/>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01008"/>
            <a:ext cx="669674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5589240"/>
            <a:ext cx="4572000" cy="923330"/>
          </a:xfrm>
          <a:prstGeom prst="rect">
            <a:avLst/>
          </a:prstGeom>
        </p:spPr>
        <p:txBody>
          <a:bodyPr>
            <a:spAutoFit/>
          </a:bodyPr>
          <a:lstStyle/>
          <a:p>
            <a:r>
              <a:rPr lang="en-IN" i="1" dirty="0"/>
              <a:t>A computer can act as a stub, replacing a printer and allowing more efficient analysis of the test output.</a:t>
            </a:r>
            <a:endParaRPr lang="en-IN" dirty="0"/>
          </a:p>
        </p:txBody>
      </p:sp>
      <p:sp>
        <p:nvSpPr>
          <p:cNvPr id="5" name="Rectangle 4"/>
          <p:cNvSpPr/>
          <p:nvPr/>
        </p:nvSpPr>
        <p:spPr>
          <a:xfrm>
            <a:off x="4211960" y="3105834"/>
            <a:ext cx="4572000" cy="646331"/>
          </a:xfrm>
          <a:prstGeom prst="rect">
            <a:avLst/>
          </a:prstGeom>
        </p:spPr>
        <p:txBody>
          <a:bodyPr>
            <a:spAutoFit/>
          </a:bodyPr>
          <a:lstStyle/>
          <a:p>
            <a:r>
              <a:rPr lang="en-IN" dirty="0"/>
              <a:t>Stubs are frequently used when software needs to communicate with external devices.</a:t>
            </a:r>
          </a:p>
        </p:txBody>
      </p:sp>
    </p:spTree>
    <p:extLst>
      <p:ext uri="{BB962C8B-B14F-4D97-AF65-F5344CB8AC3E}">
        <p14:creationId xmlns:p14="http://schemas.microsoft.com/office/powerpoint/2010/main" val="13963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a:t>Stress and Load </a:t>
            </a:r>
            <a:r>
              <a:rPr lang="en-IN" sz="2400" dirty="0" smtClean="0"/>
              <a:t>Tools: </a:t>
            </a:r>
            <a:r>
              <a:rPr lang="en-IN" sz="2400" i="1" dirty="0" smtClean="0"/>
              <a:t>Stress </a:t>
            </a:r>
            <a:r>
              <a:rPr lang="en-IN" sz="2400" dirty="0"/>
              <a:t>and </a:t>
            </a:r>
            <a:r>
              <a:rPr lang="en-IN" sz="2400" i="1" dirty="0"/>
              <a:t>load </a:t>
            </a:r>
            <a:r>
              <a:rPr lang="en-IN" sz="2400" dirty="0"/>
              <a:t>tools induce stresses and loads to the software being tested</a:t>
            </a:r>
            <a:r>
              <a:rPr lang="en-IN" sz="2400" dirty="0" smtClean="0"/>
              <a:t>.</a:t>
            </a:r>
          </a:p>
          <a:p>
            <a:pPr algn="just"/>
            <a:r>
              <a:rPr lang="en-IN" sz="2400" dirty="0"/>
              <a:t>Microsoft Stress </a:t>
            </a:r>
            <a:r>
              <a:rPr lang="en-IN" sz="2400" dirty="0" smtClean="0"/>
              <a:t>utility: Set </a:t>
            </a:r>
            <a:r>
              <a:rPr lang="en-IN" sz="2400" dirty="0"/>
              <a:t>the amounts of memory, disk space, files, and </a:t>
            </a:r>
            <a:r>
              <a:rPr lang="en-IN" sz="2400" dirty="0" smtClean="0"/>
              <a:t>other resources </a:t>
            </a:r>
            <a:r>
              <a:rPr lang="en-IN" sz="2400" dirty="0"/>
              <a:t>available to the software running on the machine</a:t>
            </a:r>
            <a:r>
              <a:rPr lang="en-IN" sz="2400" dirty="0" smtClean="0"/>
              <a:t>.</a:t>
            </a:r>
          </a:p>
          <a:p>
            <a:pPr algn="just"/>
            <a:r>
              <a:rPr lang="en-IN" sz="2400" i="1" dirty="0"/>
              <a:t>The Microsoft Stress utility allows you to set the system resources available to the software you’re testing</a:t>
            </a:r>
            <a:r>
              <a:rPr lang="en-IN" sz="2400" i="1" dirty="0" smtClean="0"/>
              <a:t>.</a:t>
            </a:r>
          </a:p>
          <a:p>
            <a:r>
              <a:rPr lang="en-IN" sz="2400" dirty="0"/>
              <a:t>Load tools are similar to stress tools in that they create situations for your software that </a:t>
            </a:r>
            <a:r>
              <a:rPr lang="en-IN" sz="2400" dirty="0" smtClean="0"/>
              <a:t>might otherwise </a:t>
            </a:r>
            <a:r>
              <a:rPr lang="en-IN" sz="2400" dirty="0"/>
              <a:t>be difficult to create.</a:t>
            </a:r>
          </a:p>
        </p:txBody>
      </p:sp>
    </p:spTree>
    <p:extLst>
      <p:ext uri="{BB962C8B-B14F-4D97-AF65-F5344CB8AC3E}">
        <p14:creationId xmlns:p14="http://schemas.microsoft.com/office/powerpoint/2010/main" val="32374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Interference Injectors and Noise </a:t>
            </a:r>
            <a:r>
              <a:rPr lang="en-IN" sz="2400" dirty="0" smtClean="0"/>
              <a:t>Generators: </a:t>
            </a:r>
            <a:r>
              <a:rPr lang="en-IN" sz="2400" i="1" dirty="0" smtClean="0"/>
              <a:t>An </a:t>
            </a:r>
            <a:r>
              <a:rPr lang="en-IN" sz="2400" i="1" dirty="0"/>
              <a:t>interference injector hooked into a communications line could test that the software handles error conditions due </a:t>
            </a:r>
            <a:r>
              <a:rPr lang="en-IN" sz="2400" i="1" dirty="0" smtClean="0"/>
              <a:t>to noise</a:t>
            </a:r>
            <a:r>
              <a:rPr lang="en-IN" sz="2400" i="1" dirty="0"/>
              <a:t>.</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7" y="2852936"/>
            <a:ext cx="561662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36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Analysis </a:t>
            </a:r>
            <a:r>
              <a:rPr lang="en-IN" sz="2400" dirty="0" smtClean="0"/>
              <a:t>Tools:</a:t>
            </a:r>
          </a:p>
          <a:p>
            <a:pPr marL="457200" indent="-457200">
              <a:buFont typeface="+mj-lt"/>
              <a:buAutoNum type="arabicPeriod"/>
            </a:pPr>
            <a:r>
              <a:rPr lang="en-IN" sz="2400" dirty="0"/>
              <a:t>Word processing software</a:t>
            </a:r>
          </a:p>
          <a:p>
            <a:pPr marL="457200" indent="-457200">
              <a:buFont typeface="+mj-lt"/>
              <a:buAutoNum type="arabicPeriod"/>
            </a:pPr>
            <a:r>
              <a:rPr lang="en-IN" sz="2400" dirty="0" err="1" smtClean="0"/>
              <a:t>Spreadsheet</a:t>
            </a:r>
            <a:r>
              <a:rPr lang="en-IN" sz="2400" dirty="0" smtClean="0"/>
              <a:t> </a:t>
            </a:r>
            <a:r>
              <a:rPr lang="en-IN" sz="2400" dirty="0"/>
              <a:t>software</a:t>
            </a:r>
          </a:p>
          <a:p>
            <a:pPr marL="457200" indent="-457200">
              <a:buFont typeface="+mj-lt"/>
              <a:buAutoNum type="arabicPeriod"/>
            </a:pPr>
            <a:r>
              <a:rPr lang="en-IN" sz="2400" dirty="0" smtClean="0"/>
              <a:t>Database </a:t>
            </a:r>
            <a:r>
              <a:rPr lang="en-IN" sz="2400" dirty="0"/>
              <a:t>software</a:t>
            </a:r>
          </a:p>
          <a:p>
            <a:pPr marL="457200" indent="-457200">
              <a:buFont typeface="+mj-lt"/>
              <a:buAutoNum type="arabicPeriod"/>
            </a:pPr>
            <a:r>
              <a:rPr lang="en-IN" sz="2400" dirty="0" smtClean="0"/>
              <a:t>File </a:t>
            </a:r>
            <a:r>
              <a:rPr lang="en-IN" sz="2400" dirty="0"/>
              <a:t>comparison </a:t>
            </a:r>
            <a:r>
              <a:rPr lang="en-IN" sz="2400" dirty="0" smtClean="0"/>
              <a:t>software</a:t>
            </a:r>
          </a:p>
          <a:p>
            <a:pPr marL="457200" indent="-457200">
              <a:buFont typeface="+mj-lt"/>
              <a:buAutoNum type="arabicPeriod"/>
            </a:pPr>
            <a:r>
              <a:rPr lang="en-IN" sz="2400" dirty="0" smtClean="0"/>
              <a:t>Screen </a:t>
            </a:r>
            <a:r>
              <a:rPr lang="en-IN" sz="2400" dirty="0"/>
              <a:t>capture and comparison </a:t>
            </a:r>
            <a:r>
              <a:rPr lang="en-IN" sz="2400" dirty="0" smtClean="0"/>
              <a:t>software</a:t>
            </a:r>
          </a:p>
          <a:p>
            <a:pPr marL="457200" indent="-457200">
              <a:buFont typeface="+mj-lt"/>
              <a:buAutoNum type="arabicPeriod"/>
            </a:pPr>
            <a:r>
              <a:rPr lang="en-IN" sz="2400" dirty="0" smtClean="0"/>
              <a:t>Debugger</a:t>
            </a:r>
            <a:endParaRPr lang="en-IN" sz="2400" dirty="0"/>
          </a:p>
          <a:p>
            <a:pPr marL="457200" indent="-457200">
              <a:buFont typeface="+mj-lt"/>
              <a:buAutoNum type="arabicPeriod"/>
            </a:pPr>
            <a:r>
              <a:rPr lang="en-IN" sz="2400" dirty="0" smtClean="0"/>
              <a:t>Binary-hex calculator</a:t>
            </a:r>
          </a:p>
          <a:p>
            <a:pPr marL="457200" indent="-457200">
              <a:buFont typeface="+mj-lt"/>
              <a:buAutoNum type="arabicPeriod"/>
            </a:pPr>
            <a:r>
              <a:rPr lang="en-IN" sz="2400" dirty="0" smtClean="0"/>
              <a:t>Stopwatch</a:t>
            </a:r>
            <a:endParaRPr lang="en-IN" sz="2400" dirty="0"/>
          </a:p>
          <a:p>
            <a:pPr marL="457200" indent="-457200">
              <a:buFont typeface="+mj-lt"/>
              <a:buAutoNum type="arabicPeriod"/>
            </a:pPr>
            <a:r>
              <a:rPr lang="en-IN" sz="2400" dirty="0" smtClean="0"/>
              <a:t>VCR </a:t>
            </a:r>
            <a:r>
              <a:rPr lang="en-IN" sz="2400" dirty="0"/>
              <a:t>or camera</a:t>
            </a:r>
          </a:p>
        </p:txBody>
      </p:sp>
    </p:spTree>
    <p:extLst>
      <p:ext uri="{BB962C8B-B14F-4D97-AF65-F5344CB8AC3E}">
        <p14:creationId xmlns:p14="http://schemas.microsoft.com/office/powerpoint/2010/main" val="284071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Software Test </a:t>
            </a:r>
            <a:r>
              <a:rPr lang="en-IN" sz="2400" b="1" dirty="0" smtClean="0"/>
              <a:t>Automation:</a:t>
            </a:r>
          </a:p>
          <a:p>
            <a:pPr marL="457200" indent="-457200">
              <a:buFont typeface="+mj-lt"/>
              <a:buAutoNum type="arabicPeriod"/>
            </a:pPr>
            <a:r>
              <a:rPr lang="en-IN" sz="2400" dirty="0"/>
              <a:t>run your test </a:t>
            </a:r>
            <a:r>
              <a:rPr lang="en-IN" sz="2400" dirty="0" smtClean="0"/>
              <a:t>cases</a:t>
            </a:r>
          </a:p>
          <a:p>
            <a:pPr marL="457200" indent="-457200">
              <a:buFont typeface="+mj-lt"/>
              <a:buAutoNum type="arabicPeriod"/>
            </a:pPr>
            <a:r>
              <a:rPr lang="en-IN" sz="2400" dirty="0"/>
              <a:t>look for </a:t>
            </a:r>
            <a:r>
              <a:rPr lang="en-IN" sz="2400" dirty="0" smtClean="0"/>
              <a:t>bugs</a:t>
            </a:r>
          </a:p>
          <a:p>
            <a:pPr marL="457200" indent="-457200">
              <a:buFont typeface="+mj-lt"/>
              <a:buAutoNum type="arabicPeriod"/>
            </a:pPr>
            <a:r>
              <a:rPr lang="en-IN" sz="2400" dirty="0" err="1"/>
              <a:t>A</a:t>
            </a:r>
            <a:r>
              <a:rPr lang="en-IN" sz="2400" dirty="0" err="1" smtClean="0"/>
              <a:t>nalyze</a:t>
            </a:r>
            <a:r>
              <a:rPr lang="en-IN" sz="2400" dirty="0" smtClean="0"/>
              <a:t> </a:t>
            </a:r>
            <a:r>
              <a:rPr lang="en-IN" sz="2400" dirty="0"/>
              <a:t>what they </a:t>
            </a:r>
            <a:r>
              <a:rPr lang="en-IN" sz="2400" dirty="0" smtClean="0"/>
              <a:t>see</a:t>
            </a:r>
          </a:p>
          <a:p>
            <a:pPr marL="457200" indent="-457200">
              <a:buFont typeface="+mj-lt"/>
              <a:buAutoNum type="arabicPeriod"/>
            </a:pPr>
            <a:r>
              <a:rPr lang="en-IN" sz="2400" dirty="0"/>
              <a:t>log the </a:t>
            </a:r>
            <a:r>
              <a:rPr lang="en-IN" sz="2400" dirty="0" smtClean="0"/>
              <a:t>results</a:t>
            </a:r>
          </a:p>
          <a:p>
            <a:pPr marL="0" indent="0">
              <a:buNone/>
            </a:pPr>
            <a:endParaRPr lang="en-IN" sz="2400" dirty="0" smtClean="0"/>
          </a:p>
        </p:txBody>
      </p:sp>
    </p:spTree>
    <p:extLst>
      <p:ext uri="{BB962C8B-B14F-4D97-AF65-F5344CB8AC3E}">
        <p14:creationId xmlns:p14="http://schemas.microsoft.com/office/powerpoint/2010/main" val="54876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Macro Recording and Playback: </a:t>
            </a:r>
            <a:r>
              <a:rPr lang="en-IN" sz="2400" i="1" dirty="0"/>
              <a:t>The Macro Setup Wizard allows you to configure how your recorded macros are triggered and played back.</a:t>
            </a:r>
            <a:endParaRPr lang="en-IN" sz="2400" dirty="0"/>
          </a:p>
          <a:p>
            <a:pPr marL="514350" indent="-514350">
              <a:buFont typeface="+mj-lt"/>
              <a:buAutoNum type="arabicPeriod"/>
            </a:pPr>
            <a:r>
              <a:rPr lang="en-IN" sz="2000" b="1" dirty="0" smtClean="0"/>
              <a:t>Name</a:t>
            </a:r>
          </a:p>
          <a:p>
            <a:pPr marL="514350" indent="-514350">
              <a:buFont typeface="+mj-lt"/>
              <a:buAutoNum type="arabicPeriod"/>
            </a:pPr>
            <a:r>
              <a:rPr lang="en-IN" sz="2000" b="1" dirty="0" smtClean="0"/>
              <a:t>Repetitions</a:t>
            </a:r>
          </a:p>
          <a:p>
            <a:pPr marL="514350" indent="-514350">
              <a:buFont typeface="+mj-lt"/>
              <a:buAutoNum type="arabicPeriod"/>
            </a:pPr>
            <a:r>
              <a:rPr lang="en-IN" sz="2000" b="1" dirty="0" smtClean="0"/>
              <a:t>Triggers</a:t>
            </a:r>
          </a:p>
          <a:p>
            <a:pPr marL="514350" indent="-514350">
              <a:buFont typeface="+mj-lt"/>
              <a:buAutoNum type="arabicPeriod"/>
            </a:pPr>
            <a:r>
              <a:rPr lang="en-IN" sz="2000" b="1" dirty="0"/>
              <a:t>What’s </a:t>
            </a:r>
            <a:r>
              <a:rPr lang="en-IN" sz="2000" b="1" dirty="0" smtClean="0"/>
              <a:t>captured</a:t>
            </a:r>
          </a:p>
          <a:p>
            <a:pPr marL="514350" indent="-514350">
              <a:buFont typeface="+mj-lt"/>
              <a:buAutoNum type="arabicPeriod"/>
            </a:pPr>
            <a:r>
              <a:rPr lang="en-IN" sz="2000" b="1" dirty="0"/>
              <a:t>Playback </a:t>
            </a:r>
            <a:r>
              <a:rPr lang="en-IN" sz="2000" b="1" dirty="0" smtClean="0"/>
              <a:t>speed</a:t>
            </a:r>
          </a:p>
          <a:p>
            <a:pPr marL="514350" indent="-514350">
              <a:buFont typeface="+mj-lt"/>
              <a:buAutoNum type="arabicPeriod"/>
            </a:pPr>
            <a:r>
              <a:rPr lang="en-IN" sz="2000" b="1" dirty="0"/>
              <a:t>Playback position</a:t>
            </a:r>
            <a:endParaRPr lang="en-IN" sz="2000" dirty="0"/>
          </a:p>
        </p:txBody>
      </p:sp>
    </p:spTree>
    <p:extLst>
      <p:ext uri="{BB962C8B-B14F-4D97-AF65-F5344CB8AC3E}">
        <p14:creationId xmlns:p14="http://schemas.microsoft.com/office/powerpoint/2010/main" val="91405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Programmed </a:t>
            </a:r>
            <a:r>
              <a:rPr lang="en-IN" sz="2400" b="1" dirty="0" smtClean="0"/>
              <a:t>Macros:</a:t>
            </a:r>
          </a:p>
          <a:p>
            <a:pPr marL="0" indent="0">
              <a:buNone/>
            </a:pPr>
            <a:r>
              <a:rPr lang="en-IN" sz="2400" dirty="0"/>
              <a:t>A Simple Macro That Performs a Test on the Windows Calculator</a:t>
            </a:r>
            <a:endParaRPr lang="en-IN"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24944"/>
            <a:ext cx="6192688" cy="2269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16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b="1" dirty="0"/>
              <a:t>Automation Testing or Test Automation</a:t>
            </a:r>
            <a:r>
              <a:rPr lang="en-IN" dirty="0"/>
              <a:t> is a software testing technique that performs using special automated testing software tools to execute a test case suite</a:t>
            </a:r>
            <a:r>
              <a:rPr lang="en-IN" dirty="0" smtClean="0"/>
              <a:t>.</a:t>
            </a:r>
          </a:p>
          <a:p>
            <a:pPr algn="just"/>
            <a:r>
              <a:rPr lang="en-IN" dirty="0" smtClean="0">
                <a:hlinkClick r:id="rId2"/>
              </a:rPr>
              <a:t>Manual </a:t>
            </a:r>
            <a:r>
              <a:rPr lang="en-IN" dirty="0">
                <a:hlinkClick r:id="rId2"/>
              </a:rPr>
              <a:t>Testing</a:t>
            </a:r>
            <a:r>
              <a:rPr lang="en-IN" dirty="0"/>
              <a:t> is performed by a human sitting in front of a computer carefully executing the test steps.</a:t>
            </a:r>
          </a:p>
        </p:txBody>
      </p:sp>
    </p:spTree>
    <p:extLst>
      <p:ext uri="{BB962C8B-B14F-4D97-AF65-F5344CB8AC3E}">
        <p14:creationId xmlns:p14="http://schemas.microsoft.com/office/powerpoint/2010/main" val="262371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Fully Programmable Automated Testing </a:t>
            </a:r>
            <a:r>
              <a:rPr lang="en-IN" sz="2000" b="1" dirty="0" smtClean="0"/>
              <a:t>Tools: T</a:t>
            </a:r>
            <a:r>
              <a:rPr lang="en-IN" sz="2000" dirty="0" smtClean="0"/>
              <a:t>he </a:t>
            </a:r>
            <a:r>
              <a:rPr lang="en-IN" sz="2000" dirty="0"/>
              <a:t>power of a full-fledged programming language, coupled with macro </a:t>
            </a:r>
            <a:r>
              <a:rPr lang="en-IN" sz="2000" dirty="0" smtClean="0"/>
              <a:t>commands that </a:t>
            </a:r>
            <a:r>
              <a:rPr lang="en-IN" sz="2000" dirty="0"/>
              <a:t>can drive the software being tested, with the additional capacity to </a:t>
            </a:r>
            <a:r>
              <a:rPr lang="en-IN" sz="2000" dirty="0" smtClean="0"/>
              <a:t>perform verification?</a:t>
            </a:r>
          </a:p>
          <a:p>
            <a:pPr marL="0" indent="0">
              <a:buNone/>
            </a:pPr>
            <a:endParaRPr lang="en-IN" sz="2000" b="1" dirty="0" smtClean="0"/>
          </a:p>
          <a:p>
            <a:pPr marL="0" indent="0" algn="ctr">
              <a:buNone/>
            </a:pPr>
            <a:r>
              <a:rPr lang="en-IN" sz="2000" dirty="0"/>
              <a:t>FOR i=1 TO 10000</a:t>
            </a:r>
          </a:p>
          <a:p>
            <a:pPr marL="0" indent="0" algn="ctr">
              <a:buNone/>
            </a:pPr>
            <a:r>
              <a:rPr lang="en-IN" sz="2000" dirty="0"/>
              <a:t>PLAY “Hello World!”</a:t>
            </a:r>
          </a:p>
          <a:p>
            <a:pPr marL="0" indent="0" algn="ctr">
              <a:buNone/>
            </a:pPr>
            <a:r>
              <a:rPr lang="en-IN" sz="2000" dirty="0"/>
              <a:t>NEXT I</a:t>
            </a:r>
            <a:endParaRPr lang="en-IN" sz="2000" b="1" dirty="0"/>
          </a:p>
          <a:p>
            <a:pPr marL="0" indent="0">
              <a:buNone/>
            </a:pPr>
            <a:endParaRPr lang="en-IN" sz="2000" b="1" dirty="0"/>
          </a:p>
          <a:p>
            <a:r>
              <a:rPr lang="en-IN" sz="2000" b="1" i="1" dirty="0"/>
              <a:t>Visual Test, </a:t>
            </a:r>
            <a:r>
              <a:rPr lang="en-IN" sz="2000" i="1" dirty="0"/>
              <a:t>originally developed by Microsoft and now sold by Rational Software, is an example of a tool that </a:t>
            </a:r>
            <a:r>
              <a:rPr lang="en-IN" sz="2000" i="1" dirty="0" smtClean="0"/>
              <a:t>provides a </a:t>
            </a:r>
            <a:r>
              <a:rPr lang="en-IN" sz="2000" i="1" dirty="0"/>
              <a:t>programming environment, macro commands, and verification capabilities in a single package.</a:t>
            </a:r>
            <a:endParaRPr lang="en-IN" sz="2000" b="1" dirty="0"/>
          </a:p>
        </p:txBody>
      </p:sp>
    </p:spTree>
    <p:extLst>
      <p:ext uri="{BB962C8B-B14F-4D97-AF65-F5344CB8AC3E}">
        <p14:creationId xmlns:p14="http://schemas.microsoft.com/office/powerpoint/2010/main" val="48541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Ran</a:t>
            </a:r>
            <a:r>
              <a:rPr lang="en-IN" sz="2400" b="1" dirty="0"/>
              <a:t>dom Testing: </a:t>
            </a:r>
            <a:r>
              <a:rPr lang="en-IN" sz="2400" dirty="0"/>
              <a:t>Monkeys and </a:t>
            </a:r>
            <a:r>
              <a:rPr lang="en-IN" sz="2400" dirty="0" smtClean="0"/>
              <a:t>Gorillas</a:t>
            </a:r>
          </a:p>
          <a:p>
            <a:r>
              <a:rPr lang="en-IN" sz="2400" dirty="0"/>
              <a:t>Its goal is to simulate what your users might do. That type of</a:t>
            </a:r>
          </a:p>
          <a:p>
            <a:pPr marL="0" indent="0">
              <a:buNone/>
            </a:pPr>
            <a:r>
              <a:rPr lang="en-IN" sz="2400" dirty="0"/>
              <a:t>automation tool is called a </a:t>
            </a:r>
            <a:r>
              <a:rPr lang="en-IN" sz="2400" i="1" dirty="0"/>
              <a:t>test monkey</a:t>
            </a:r>
            <a:r>
              <a:rPr lang="en-IN" sz="2400" dirty="0" smtClean="0"/>
              <a:t>.</a:t>
            </a:r>
          </a:p>
          <a:p>
            <a:pPr marL="0" indent="0">
              <a:buNone/>
            </a:pPr>
            <a:endParaRPr lang="en-IN" sz="2400" dirty="0" smtClean="0"/>
          </a:p>
          <a:p>
            <a:r>
              <a:rPr lang="en-IN" sz="2400" b="1" dirty="0"/>
              <a:t>Dumb </a:t>
            </a:r>
            <a:r>
              <a:rPr lang="en-IN" sz="2400" b="1" dirty="0" smtClean="0"/>
              <a:t>Monkeys: </a:t>
            </a:r>
            <a:r>
              <a:rPr lang="en-IN" sz="2400" dirty="0" smtClean="0"/>
              <a:t>The </a:t>
            </a:r>
            <a:r>
              <a:rPr lang="en-IN" sz="2400" dirty="0"/>
              <a:t>easiest and most straightforward type of test monkey is a </a:t>
            </a:r>
            <a:r>
              <a:rPr lang="en-IN" sz="2400" i="1" dirty="0"/>
              <a:t>dumb monkey</a:t>
            </a:r>
            <a:r>
              <a:rPr lang="en-IN" sz="2400" dirty="0"/>
              <a:t>. A dumb </a:t>
            </a:r>
            <a:r>
              <a:rPr lang="en-IN" sz="2400" dirty="0" smtClean="0"/>
              <a:t>monkey doesn’t </a:t>
            </a:r>
            <a:r>
              <a:rPr lang="en-IN" sz="2400" dirty="0"/>
              <a:t>know anything about the software being tested; it just clicks or types </a:t>
            </a:r>
            <a:r>
              <a:rPr lang="en-IN" sz="2400" dirty="0" smtClean="0"/>
              <a:t>randomly.</a:t>
            </a:r>
            <a:endParaRPr lang="en-IN" sz="2400" dirty="0"/>
          </a:p>
        </p:txBody>
      </p:sp>
    </p:spTree>
    <p:extLst>
      <p:ext uri="{BB962C8B-B14F-4D97-AF65-F5344CB8AC3E}">
        <p14:creationId xmlns:p14="http://schemas.microsoft.com/office/powerpoint/2010/main" val="370437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Semi-Smart </a:t>
            </a:r>
            <a:r>
              <a:rPr lang="en-IN" sz="2400" b="1" dirty="0" smtClean="0"/>
              <a:t>Monkeys:</a:t>
            </a:r>
            <a:r>
              <a:rPr lang="en-IN" sz="2400" dirty="0"/>
              <a:t> If you </a:t>
            </a:r>
            <a:r>
              <a:rPr lang="en-IN" sz="2400" dirty="0" smtClean="0"/>
              <a:t>started your </a:t>
            </a:r>
            <a:r>
              <a:rPr lang="en-IN" sz="2400" dirty="0"/>
              <a:t>monkey running for the night and it found a bug as soon as you walked out the </a:t>
            </a:r>
            <a:r>
              <a:rPr lang="en-IN" sz="2400" dirty="0" smtClean="0"/>
              <a:t>door, you’d </a:t>
            </a:r>
            <a:r>
              <a:rPr lang="en-IN" sz="2400" dirty="0"/>
              <a:t>lose many hours of valuable test time</a:t>
            </a:r>
            <a:r>
              <a:rPr lang="en-IN" sz="2400" dirty="0" smtClean="0"/>
              <a:t>.</a:t>
            </a:r>
          </a:p>
          <a:p>
            <a:endParaRPr lang="en-IN" sz="2400" dirty="0"/>
          </a:p>
          <a:p>
            <a:r>
              <a:rPr lang="en-IN" sz="2400" dirty="0" smtClean="0"/>
              <a:t> </a:t>
            </a:r>
            <a:r>
              <a:rPr lang="en-IN" sz="2400" dirty="0"/>
              <a:t>If you can add programming to your monkey </a:t>
            </a:r>
            <a:r>
              <a:rPr lang="en-IN" sz="2400" dirty="0" smtClean="0"/>
              <a:t>to recognize </a:t>
            </a:r>
            <a:r>
              <a:rPr lang="en-IN" sz="2400" dirty="0"/>
              <a:t>that a crash has occurred, restart the computer, and start running again, you </a:t>
            </a:r>
            <a:r>
              <a:rPr lang="en-IN" sz="2400" dirty="0" smtClean="0"/>
              <a:t>could potentially </a:t>
            </a:r>
            <a:r>
              <a:rPr lang="en-IN" sz="2400" dirty="0"/>
              <a:t>find several bugs each night.</a:t>
            </a:r>
          </a:p>
        </p:txBody>
      </p:sp>
    </p:spTree>
    <p:extLst>
      <p:ext uri="{BB962C8B-B14F-4D97-AF65-F5344CB8AC3E}">
        <p14:creationId xmlns:p14="http://schemas.microsoft.com/office/powerpoint/2010/main" val="944700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b="1" dirty="0"/>
              <a:t>Smart </a:t>
            </a:r>
            <a:r>
              <a:rPr lang="en-IN" sz="2800" b="1" dirty="0" err="1" smtClean="0"/>
              <a:t>Monkeys:</a:t>
            </a:r>
            <a:r>
              <a:rPr lang="en-IN" sz="2000" dirty="0" err="1" smtClean="0"/>
              <a:t>A</a:t>
            </a:r>
            <a:r>
              <a:rPr lang="en-IN" sz="2000" dirty="0" smtClean="0"/>
              <a:t> </a:t>
            </a:r>
            <a:r>
              <a:rPr lang="en-IN" sz="2000" dirty="0"/>
              <a:t>true smart monkey knows</a:t>
            </a:r>
          </a:p>
          <a:p>
            <a:pPr marL="0" indent="0">
              <a:buNone/>
            </a:pPr>
            <a:r>
              <a:rPr lang="en-IN" sz="2000" dirty="0" smtClean="0"/>
              <a:t>Where </a:t>
            </a:r>
            <a:r>
              <a:rPr lang="en-IN" sz="2000" dirty="0"/>
              <a:t>he is</a:t>
            </a:r>
          </a:p>
          <a:p>
            <a:pPr marL="0" indent="0">
              <a:buNone/>
            </a:pPr>
            <a:r>
              <a:rPr lang="en-IN" sz="2000" dirty="0" smtClean="0"/>
              <a:t>What </a:t>
            </a:r>
            <a:r>
              <a:rPr lang="en-IN" sz="2000" dirty="0"/>
              <a:t>he can do there</a:t>
            </a:r>
          </a:p>
          <a:p>
            <a:pPr marL="0" indent="0">
              <a:buNone/>
            </a:pPr>
            <a:r>
              <a:rPr lang="en-IN" sz="2000" dirty="0" smtClean="0"/>
              <a:t>Where </a:t>
            </a:r>
            <a:r>
              <a:rPr lang="en-IN" sz="2000" dirty="0"/>
              <a:t>he can go</a:t>
            </a:r>
          </a:p>
          <a:p>
            <a:pPr marL="0" indent="0">
              <a:buNone/>
            </a:pPr>
            <a:r>
              <a:rPr lang="en-IN" sz="2000" dirty="0" smtClean="0"/>
              <a:t>Where </a:t>
            </a:r>
            <a:r>
              <a:rPr lang="en-IN" sz="2000" dirty="0"/>
              <a:t>he’s </a:t>
            </a:r>
            <a:r>
              <a:rPr lang="en-IN" sz="2000" dirty="0" smtClean="0"/>
              <a:t>been</a:t>
            </a:r>
          </a:p>
          <a:p>
            <a:pPr marL="0" indent="0">
              <a:buNone/>
            </a:pPr>
            <a:r>
              <a:rPr lang="en-IN" sz="2000" dirty="0" smtClean="0"/>
              <a:t>If </a:t>
            </a:r>
            <a:r>
              <a:rPr lang="en-IN" sz="2000" dirty="0"/>
              <a:t>what he’s seeing is </a:t>
            </a:r>
            <a:r>
              <a:rPr lang="en-IN" sz="2000" dirty="0" smtClean="0"/>
              <a:t>correct</a:t>
            </a:r>
          </a:p>
          <a:p>
            <a:endParaRPr lang="en-IN" sz="2000" dirty="0" smtClean="0"/>
          </a:p>
          <a:p>
            <a:r>
              <a:rPr lang="en-IN" sz="2000" dirty="0" smtClean="0"/>
              <a:t>examine </a:t>
            </a:r>
            <a:r>
              <a:rPr lang="en-IN" sz="2000" dirty="0"/>
              <a:t>data as </a:t>
            </a:r>
            <a:r>
              <a:rPr lang="en-IN" sz="2000" dirty="0" smtClean="0"/>
              <a:t>it goes</a:t>
            </a:r>
            <a:r>
              <a:rPr lang="en-IN" sz="2000" dirty="0"/>
              <a:t>, checking the results of its actions and looking for differences from what it expects. If </a:t>
            </a:r>
            <a:r>
              <a:rPr lang="en-IN" sz="2000" dirty="0" smtClean="0"/>
              <a:t>you programmed </a:t>
            </a:r>
            <a:r>
              <a:rPr lang="en-IN" sz="2000" dirty="0"/>
              <a:t>in your test cases, the smart monkey could randomly execute them, look for </a:t>
            </a:r>
            <a:r>
              <a:rPr lang="en-IN" sz="2000" dirty="0" smtClean="0"/>
              <a:t>bugs, and </a:t>
            </a:r>
            <a:r>
              <a:rPr lang="en-IN" sz="2000" dirty="0"/>
              <a:t>log the results.</a:t>
            </a:r>
            <a:endParaRPr lang="en-IN" sz="2000" b="1" dirty="0"/>
          </a:p>
        </p:txBody>
      </p:sp>
    </p:spTree>
    <p:extLst>
      <p:ext uri="{BB962C8B-B14F-4D97-AF65-F5344CB8AC3E}">
        <p14:creationId xmlns:p14="http://schemas.microsoft.com/office/powerpoint/2010/main" val="296744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sz="2400" dirty="0"/>
              <a:t>Realities of Using Test Tools and </a:t>
            </a:r>
            <a:r>
              <a:rPr lang="en-IN" sz="2400" dirty="0" smtClean="0"/>
              <a:t>Automation:</a:t>
            </a:r>
          </a:p>
          <a:p>
            <a:pPr marL="457200" indent="-457200">
              <a:buFont typeface="+mj-lt"/>
              <a:buAutoNum type="arabicPeriod"/>
            </a:pPr>
            <a:r>
              <a:rPr lang="en-IN" sz="2400" dirty="0"/>
              <a:t>The software changes. Specifications are never fixed. New features are added late</a:t>
            </a:r>
            <a:r>
              <a:rPr lang="en-IN" sz="2400" dirty="0" smtClean="0"/>
              <a:t>.</a:t>
            </a:r>
          </a:p>
          <a:p>
            <a:pPr marL="457200" indent="-457200">
              <a:buFont typeface="+mj-lt"/>
              <a:buAutoNum type="arabicPeriod"/>
            </a:pPr>
            <a:r>
              <a:rPr lang="en-IN" sz="2400" dirty="0"/>
              <a:t>There’s no substitute for the human eye and intuition</a:t>
            </a:r>
            <a:r>
              <a:rPr lang="en-IN" sz="2400" dirty="0" smtClean="0"/>
              <a:t>.</a:t>
            </a:r>
          </a:p>
          <a:p>
            <a:pPr marL="457200" indent="-457200">
              <a:buFont typeface="+mj-lt"/>
              <a:buAutoNum type="arabicPeriod"/>
            </a:pPr>
            <a:r>
              <a:rPr lang="en-IN" sz="2400" dirty="0"/>
              <a:t>Verification is hard to do</a:t>
            </a:r>
            <a:r>
              <a:rPr lang="en-IN" sz="2400" dirty="0" smtClean="0"/>
              <a:t>.</a:t>
            </a:r>
          </a:p>
          <a:p>
            <a:pPr marL="457200" indent="-457200">
              <a:buFont typeface="+mj-lt"/>
              <a:buAutoNum type="arabicPeriod"/>
            </a:pPr>
            <a:r>
              <a:rPr lang="en-IN" sz="2400" dirty="0"/>
              <a:t>It’s </a:t>
            </a:r>
            <a:r>
              <a:rPr lang="en-IN" sz="2400" dirty="0" smtClean="0"/>
              <a:t>not reliable  </a:t>
            </a:r>
            <a:r>
              <a:rPr lang="en-IN" sz="2400" dirty="0"/>
              <a:t>to rely on automation too </a:t>
            </a:r>
            <a:r>
              <a:rPr lang="en-IN" sz="2400" dirty="0" smtClean="0"/>
              <a:t>much</a:t>
            </a:r>
          </a:p>
          <a:p>
            <a:pPr marL="457200" indent="-457200">
              <a:buFont typeface="+mj-lt"/>
              <a:buAutoNum type="arabicPeriod"/>
            </a:pPr>
            <a:r>
              <a:rPr lang="en-IN" sz="2400" dirty="0"/>
              <a:t>Don’t spend so much time working on tools and automation that you fail to test the software</a:t>
            </a:r>
            <a:r>
              <a:rPr lang="en-IN" sz="2400" dirty="0" smtClean="0"/>
              <a:t>.</a:t>
            </a:r>
          </a:p>
          <a:p>
            <a:pPr marL="457200" indent="-457200">
              <a:buFont typeface="+mj-lt"/>
              <a:buAutoNum type="arabicPeriod"/>
            </a:pPr>
            <a:r>
              <a:rPr lang="en-IN" sz="2400" dirty="0"/>
              <a:t>If you’re writing macros, developing a tool, or programming a monkey, you’re doing development work. You should follow the same standards and guidelines that you ask of your programmers</a:t>
            </a:r>
            <a:r>
              <a:rPr lang="en-IN" sz="2400" dirty="0" smtClean="0"/>
              <a:t>.</a:t>
            </a:r>
          </a:p>
          <a:p>
            <a:pPr marL="457200" indent="-457200">
              <a:buFont typeface="+mj-lt"/>
              <a:buAutoNum type="arabicPeriod"/>
            </a:pPr>
            <a:r>
              <a:rPr lang="en-IN" sz="2400" dirty="0"/>
              <a:t>Some tools are invasive and can cause the software being tested to improperly fail. </a:t>
            </a:r>
            <a:endParaRPr lang="en-IN" sz="2400" dirty="0" smtClean="0"/>
          </a:p>
          <a:p>
            <a:pPr marL="457200" indent="-457200">
              <a:buFont typeface="+mj-lt"/>
              <a:buAutoNum type="arabicPeriod"/>
            </a:pPr>
            <a:endParaRPr lang="en-IN" sz="2400" dirty="0"/>
          </a:p>
        </p:txBody>
      </p:sp>
    </p:spTree>
    <p:extLst>
      <p:ext uri="{BB962C8B-B14F-4D97-AF65-F5344CB8AC3E}">
        <p14:creationId xmlns:p14="http://schemas.microsoft.com/office/powerpoint/2010/main" val="2065045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Bug </a:t>
            </a:r>
            <a:r>
              <a:rPr lang="en-IN" sz="2000" b="1" dirty="0" smtClean="0"/>
              <a:t>Bashes:</a:t>
            </a:r>
            <a:r>
              <a:rPr lang="en-IN" sz="2000" dirty="0"/>
              <a:t> </a:t>
            </a:r>
            <a:r>
              <a:rPr lang="en-IN" sz="2000" dirty="0" smtClean="0"/>
              <a:t>A</a:t>
            </a:r>
            <a:r>
              <a:rPr lang="en-IN" sz="2000" dirty="0"/>
              <a:t> </a:t>
            </a:r>
            <a:r>
              <a:rPr lang="en-IN" sz="2000" b="1" dirty="0"/>
              <a:t>bug bash</a:t>
            </a:r>
            <a:r>
              <a:rPr lang="en-IN" sz="2000" dirty="0"/>
              <a:t> is a procedure where all the developers, testers, program managers, usability researchers, designers, documentation folks, and even sometimes marketing people, put aside their regular day-to-day duties and "pound on the </a:t>
            </a:r>
            <a:r>
              <a:rPr lang="en-IN" sz="2000" dirty="0" smtClean="0"/>
              <a:t>product“</a:t>
            </a:r>
          </a:p>
          <a:p>
            <a:endParaRPr lang="en-IN" sz="2000" dirty="0" smtClean="0"/>
          </a:p>
          <a:p>
            <a:r>
              <a:rPr lang="en-IN" sz="2000" dirty="0"/>
              <a:t>T</a:t>
            </a:r>
            <a:r>
              <a:rPr lang="en-IN" sz="2000" dirty="0" smtClean="0"/>
              <a:t>hat </a:t>
            </a:r>
            <a:r>
              <a:rPr lang="en-IN" sz="2000" dirty="0"/>
              <a:t>is, each exercises the product in every way they can think of. Because each person will use the product in slightly different (or very different) ways, and the product is getting a great deal of use in a short amount of time, this approach may reveal bugs relatively quickly</a:t>
            </a:r>
            <a:r>
              <a:rPr lang="en-IN" sz="2000" dirty="0" smtClean="0"/>
              <a:t>.</a:t>
            </a:r>
            <a:endParaRPr lang="en-IN" sz="2000" dirty="0"/>
          </a:p>
        </p:txBody>
      </p:sp>
    </p:spTree>
    <p:extLst>
      <p:ext uri="{BB962C8B-B14F-4D97-AF65-F5344CB8AC3E}">
        <p14:creationId xmlns:p14="http://schemas.microsoft.com/office/powerpoint/2010/main" val="180848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400" dirty="0" smtClean="0"/>
              <a:t>You’re </a:t>
            </a:r>
            <a:r>
              <a:rPr lang="en-IN" sz="2400" dirty="0"/>
              <a:t>likely under a tight schedule, you find </a:t>
            </a:r>
            <a:r>
              <a:rPr lang="en-IN" sz="2400" dirty="0" smtClean="0"/>
              <a:t>as many </a:t>
            </a:r>
            <a:r>
              <a:rPr lang="en-IN" sz="2400" dirty="0"/>
              <a:t>bugs as possible in the time you have, but someone else can come in, test the same </a:t>
            </a:r>
            <a:r>
              <a:rPr lang="en-IN" sz="2400" dirty="0" smtClean="0"/>
              <a:t>code, and </a:t>
            </a:r>
            <a:r>
              <a:rPr lang="en-IN" sz="2400" dirty="0"/>
              <a:t>find additional bugs</a:t>
            </a:r>
            <a:r>
              <a:rPr lang="en-IN" sz="2400" dirty="0" smtClean="0"/>
              <a:t>.</a:t>
            </a:r>
          </a:p>
          <a:p>
            <a:endParaRPr lang="en-IN" sz="2400" dirty="0"/>
          </a:p>
          <a:p>
            <a:pPr marL="457200" indent="-457200">
              <a:buFont typeface="+mj-lt"/>
              <a:buAutoNum type="arabicPeriod"/>
            </a:pPr>
            <a:r>
              <a:rPr lang="en-IN" sz="2400" dirty="0"/>
              <a:t>Having another set of eyes look at the software helps break the pesticide </a:t>
            </a:r>
            <a:r>
              <a:rPr lang="en-IN" sz="2400" dirty="0" smtClean="0"/>
              <a:t>paradox.</a:t>
            </a:r>
          </a:p>
          <a:p>
            <a:pPr marL="457200" indent="-457200">
              <a:buFont typeface="+mj-lt"/>
              <a:buAutoNum type="arabicPeriod"/>
            </a:pPr>
            <a:r>
              <a:rPr lang="en-IN" sz="2400" dirty="0" smtClean="0"/>
              <a:t>Similarly</a:t>
            </a:r>
            <a:r>
              <a:rPr lang="en-IN" sz="2400" dirty="0"/>
              <a:t>, people don’t just see differently from each other, they go about their </a:t>
            </a:r>
            <a:r>
              <a:rPr lang="en-IN" sz="2400" dirty="0" smtClean="0"/>
              <a:t>testing differently too.</a:t>
            </a:r>
          </a:p>
          <a:p>
            <a:pPr marL="457200" indent="-457200">
              <a:buFont typeface="+mj-lt"/>
              <a:buAutoNum type="arabicPeriod"/>
            </a:pPr>
            <a:r>
              <a:rPr lang="en-IN" sz="2400" dirty="0"/>
              <a:t>Having someone assist you in your testing helps eliminate </a:t>
            </a:r>
            <a:r>
              <a:rPr lang="en-IN" sz="2400" dirty="0" smtClean="0"/>
              <a:t>boredom.</a:t>
            </a:r>
          </a:p>
          <a:p>
            <a:pPr marL="457200" indent="-457200">
              <a:buFont typeface="+mj-lt"/>
              <a:buAutoNum type="arabicPeriod"/>
            </a:pPr>
            <a:r>
              <a:rPr lang="en-IN" sz="2400" dirty="0" smtClean="0"/>
              <a:t>Watching </a:t>
            </a:r>
            <a:r>
              <a:rPr lang="en-IN" sz="2400" dirty="0"/>
              <a:t>how someone else approaches a problem is a great way to learn new </a:t>
            </a:r>
            <a:r>
              <a:rPr lang="en-IN" sz="2400" dirty="0" smtClean="0"/>
              <a:t>testing techniques</a:t>
            </a:r>
            <a:r>
              <a:rPr lang="en-IN" sz="2400" dirty="0"/>
              <a:t>.</a:t>
            </a:r>
          </a:p>
        </p:txBody>
      </p:sp>
    </p:spTree>
    <p:extLst>
      <p:ext uri="{BB962C8B-B14F-4D97-AF65-F5344CB8AC3E}">
        <p14:creationId xmlns:p14="http://schemas.microsoft.com/office/powerpoint/2010/main" val="1605231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Test </a:t>
            </a:r>
            <a:r>
              <a:rPr lang="en-IN" sz="2400" b="1" dirty="0" smtClean="0"/>
              <a:t>Sharing: </a:t>
            </a:r>
            <a:r>
              <a:rPr lang="en-IN" sz="2400" dirty="0" smtClean="0"/>
              <a:t>One </a:t>
            </a:r>
            <a:r>
              <a:rPr lang="en-IN" sz="2400" dirty="0"/>
              <a:t>common approach is to simply swap test responsibilities with another tester for a </a:t>
            </a:r>
            <a:r>
              <a:rPr lang="en-IN" sz="2400" dirty="0" smtClean="0"/>
              <a:t>few hours </a:t>
            </a:r>
            <a:r>
              <a:rPr lang="en-IN" sz="2400" dirty="0"/>
              <a:t>or a few days. </a:t>
            </a:r>
            <a:endParaRPr lang="en-IN" sz="2400" dirty="0" smtClean="0"/>
          </a:p>
          <a:p>
            <a:pPr marL="0" indent="0">
              <a:buNone/>
            </a:pPr>
            <a:endParaRPr lang="en-IN" sz="2400" dirty="0" smtClean="0"/>
          </a:p>
          <a:p>
            <a:r>
              <a:rPr lang="en-IN" sz="2400" dirty="0" smtClean="0"/>
              <a:t>Think </a:t>
            </a:r>
            <a:r>
              <a:rPr lang="en-IN" sz="2400" dirty="0"/>
              <a:t>of it as “You run my tests and I’ll run yours.” </a:t>
            </a:r>
            <a:endParaRPr lang="en-IN" sz="2400" dirty="0" smtClean="0"/>
          </a:p>
          <a:p>
            <a:pPr marL="0" indent="0">
              <a:buNone/>
            </a:pPr>
            <a:endParaRPr lang="en-IN" sz="2400" dirty="0" smtClean="0"/>
          </a:p>
          <a:p>
            <a:r>
              <a:rPr lang="en-IN" sz="2400" dirty="0" smtClean="0"/>
              <a:t>You’ll </a:t>
            </a:r>
            <a:r>
              <a:rPr lang="en-IN" sz="2400" dirty="0"/>
              <a:t>both gain </a:t>
            </a:r>
            <a:r>
              <a:rPr lang="en-IN" sz="2400" dirty="0" smtClean="0"/>
              <a:t>an independent </a:t>
            </a:r>
            <a:r>
              <a:rPr lang="en-IN" sz="2400" dirty="0"/>
              <a:t>look at the software while still having the basic testing tasks completed</a:t>
            </a:r>
            <a:r>
              <a:rPr lang="en-IN" sz="2400" dirty="0" smtClean="0"/>
              <a:t>.</a:t>
            </a:r>
          </a:p>
          <a:p>
            <a:endParaRPr lang="en-IN" sz="2400" dirty="0"/>
          </a:p>
          <a:p>
            <a:r>
              <a:rPr lang="en-IN" sz="2400" dirty="0"/>
              <a:t>A fun way to share the testing tasks is to schedule a </a:t>
            </a:r>
            <a:r>
              <a:rPr lang="en-IN" sz="2400" i="1" dirty="0"/>
              <a:t>bug bash</a:t>
            </a:r>
            <a:r>
              <a:rPr lang="en-IN" sz="2400" dirty="0"/>
              <a:t>.</a:t>
            </a:r>
          </a:p>
        </p:txBody>
      </p:sp>
    </p:spTree>
    <p:extLst>
      <p:ext uri="{BB962C8B-B14F-4D97-AF65-F5344CB8AC3E}">
        <p14:creationId xmlns:p14="http://schemas.microsoft.com/office/powerpoint/2010/main" val="287367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smtClean="0"/>
              <a:t>Beta </a:t>
            </a:r>
            <a:r>
              <a:rPr lang="en-IN" sz="2400" b="1" dirty="0"/>
              <a:t>Testing</a:t>
            </a:r>
            <a:r>
              <a:rPr lang="en-IN" sz="2400" dirty="0"/>
              <a:t> </a:t>
            </a:r>
            <a:r>
              <a:rPr lang="en-IN" sz="2400" dirty="0" smtClean="0"/>
              <a:t>:</a:t>
            </a:r>
            <a:r>
              <a:rPr lang="en-IN" sz="2400" dirty="0"/>
              <a:t>Beta testing is the term used to describe the external testing process in which the software </a:t>
            </a:r>
            <a:r>
              <a:rPr lang="en-IN" sz="2400" dirty="0" smtClean="0"/>
              <a:t>is sent </a:t>
            </a:r>
            <a:r>
              <a:rPr lang="en-IN" sz="2400" dirty="0"/>
              <a:t>out to a select group of potential customers who use it in a real-world environment.</a:t>
            </a:r>
            <a:endParaRPr lang="en-IN" sz="2400" dirty="0" smtClean="0"/>
          </a:p>
          <a:p>
            <a:endParaRPr lang="en-IN" sz="2400" dirty="0"/>
          </a:p>
          <a:p>
            <a:r>
              <a:rPr lang="en-IN" sz="2400" dirty="0" smtClean="0"/>
              <a:t>It </a:t>
            </a:r>
            <a:r>
              <a:rPr lang="en-IN" sz="2400" dirty="0"/>
              <a:t>is the final test before shipping a product to the customers. Direct feedback from customers is a major advantage of Beta Testing. This testing helps to test products in customer's </a:t>
            </a:r>
            <a:r>
              <a:rPr lang="en-IN" sz="2400" dirty="0" smtClean="0"/>
              <a:t>environment</a:t>
            </a:r>
            <a:endParaRPr lang="en-IN" sz="2400" dirty="0"/>
          </a:p>
        </p:txBody>
      </p:sp>
    </p:spTree>
    <p:extLst>
      <p:ext uri="{BB962C8B-B14F-4D97-AF65-F5344CB8AC3E}">
        <p14:creationId xmlns:p14="http://schemas.microsoft.com/office/powerpoint/2010/main" val="114004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a:t>Another common method for having others verify and validate the software is a </a:t>
            </a:r>
            <a:r>
              <a:rPr lang="en-IN" sz="2400" dirty="0" smtClean="0"/>
              <a:t>process called </a:t>
            </a:r>
            <a:r>
              <a:rPr lang="en-IN" sz="2400" i="1" dirty="0"/>
              <a:t>beta testing</a:t>
            </a:r>
            <a:r>
              <a:rPr lang="en-IN" sz="2400" dirty="0" smtClean="0"/>
              <a:t>.</a:t>
            </a:r>
          </a:p>
          <a:p>
            <a:pPr algn="just"/>
            <a:endParaRPr lang="en-IN" sz="2400" dirty="0"/>
          </a:p>
          <a:p>
            <a:pPr algn="just"/>
            <a:r>
              <a:rPr lang="en-IN" sz="2400" dirty="0"/>
              <a:t>Beta testing reduces product failure risks and provides increased quality of the product through customer validation</a:t>
            </a:r>
            <a:r>
              <a:rPr lang="en-IN" sz="2400" dirty="0" smtClean="0"/>
              <a:t>.</a:t>
            </a:r>
          </a:p>
          <a:p>
            <a:pPr algn="just"/>
            <a:endParaRPr lang="en-IN" sz="2400" dirty="0"/>
          </a:p>
          <a:p>
            <a:pPr algn="just"/>
            <a:r>
              <a:rPr lang="en-IN" sz="2400" dirty="0"/>
              <a:t>Beta testing reduces product failure risks and provides increased quality of the product through customer validation.</a:t>
            </a:r>
          </a:p>
        </p:txBody>
      </p:sp>
    </p:spTree>
    <p:extLst>
      <p:ext uri="{BB962C8B-B14F-4D97-AF65-F5344CB8AC3E}">
        <p14:creationId xmlns:p14="http://schemas.microsoft.com/office/powerpoint/2010/main" val="380537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solidFill>
                  <a:srgbClr val="FF0000"/>
                </a:solidFill>
              </a:rPr>
              <a:t>Why Test Automation</a:t>
            </a:r>
            <a:r>
              <a:rPr lang="en-IN" sz="2000" dirty="0" smtClean="0">
                <a:solidFill>
                  <a:srgbClr val="FF0000"/>
                </a:solidFill>
              </a:rPr>
              <a:t>?</a:t>
            </a:r>
          </a:p>
          <a:p>
            <a:pPr marL="0" indent="0" algn="just">
              <a:buNone/>
            </a:pPr>
            <a:r>
              <a:rPr lang="en-IN" sz="2000" b="1" dirty="0"/>
              <a:t>Test Automation</a:t>
            </a:r>
            <a:r>
              <a:rPr lang="en-IN" sz="2000" dirty="0"/>
              <a:t> is the best way to increase the effectiveness, test coverage, and execution speed in software testing. </a:t>
            </a:r>
            <a:endParaRPr lang="en-IN" sz="2000" dirty="0" smtClean="0"/>
          </a:p>
          <a:p>
            <a:pPr marL="0" indent="0" algn="just">
              <a:buNone/>
            </a:pPr>
            <a:endParaRPr lang="en-IN" sz="2000" dirty="0"/>
          </a:p>
          <a:p>
            <a:pPr marL="0" indent="0" algn="just">
              <a:buNone/>
            </a:pPr>
            <a:r>
              <a:rPr lang="en-IN" sz="2000" dirty="0" smtClean="0"/>
              <a:t>Automated </a:t>
            </a:r>
            <a:r>
              <a:rPr lang="en-IN" sz="2000" dirty="0"/>
              <a:t>software testing is important due to the following reasons:</a:t>
            </a:r>
          </a:p>
          <a:p>
            <a:pPr marL="514350" indent="-514350">
              <a:buFont typeface="+mj-lt"/>
              <a:buAutoNum type="arabicPeriod"/>
            </a:pPr>
            <a:r>
              <a:rPr lang="en-IN" sz="2000" dirty="0" smtClean="0"/>
              <a:t>Manual Testing Time </a:t>
            </a:r>
            <a:r>
              <a:rPr lang="en-IN" sz="2000" dirty="0"/>
              <a:t>and money </a:t>
            </a:r>
            <a:r>
              <a:rPr lang="en-IN" sz="2000" dirty="0" smtClean="0"/>
              <a:t>consuming</a:t>
            </a:r>
          </a:p>
          <a:p>
            <a:pPr marL="514350" indent="-514350">
              <a:buFont typeface="+mj-lt"/>
              <a:buAutoNum type="arabicPeriod"/>
            </a:pPr>
            <a:r>
              <a:rPr lang="en-IN" sz="2000" dirty="0"/>
              <a:t>difficult to test for multilingual sites </a:t>
            </a:r>
            <a:r>
              <a:rPr lang="en-IN" sz="2000" dirty="0" smtClean="0"/>
              <a:t>manually</a:t>
            </a:r>
          </a:p>
          <a:p>
            <a:pPr marL="514350" indent="-514350">
              <a:buFont typeface="+mj-lt"/>
              <a:buAutoNum type="arabicPeriod"/>
            </a:pPr>
            <a:r>
              <a:rPr lang="en-IN" sz="2000" dirty="0"/>
              <a:t>Test Automation does not require Human intervention</a:t>
            </a:r>
            <a:r>
              <a:rPr lang="en-IN" sz="2000" dirty="0" smtClean="0"/>
              <a:t>.</a:t>
            </a:r>
          </a:p>
          <a:p>
            <a:pPr marL="514350" indent="-514350">
              <a:buFont typeface="+mj-lt"/>
              <a:buAutoNum type="arabicPeriod"/>
            </a:pPr>
            <a:r>
              <a:rPr lang="en-IN" sz="2000" dirty="0"/>
              <a:t>Test Automation increases the speed of test execution</a:t>
            </a:r>
          </a:p>
          <a:p>
            <a:pPr marL="514350" indent="-514350">
              <a:buFont typeface="+mj-lt"/>
              <a:buAutoNum type="arabicPeriod"/>
            </a:pPr>
            <a:r>
              <a:rPr lang="en-IN" sz="2000" dirty="0"/>
              <a:t>Automation helps increase Test Coverage</a:t>
            </a:r>
          </a:p>
          <a:p>
            <a:pPr marL="514350" indent="-514350">
              <a:buFont typeface="+mj-lt"/>
              <a:buAutoNum type="arabicPeriod"/>
            </a:pPr>
            <a:r>
              <a:rPr lang="en-IN" sz="2000" dirty="0"/>
              <a:t>Manual Testing can become boring and hence error-prone.</a:t>
            </a:r>
          </a:p>
          <a:p>
            <a:pPr marL="514350" indent="-514350">
              <a:buFont typeface="+mj-lt"/>
              <a:buAutoNum type="arabicPeriod"/>
            </a:pPr>
            <a:endParaRPr lang="en-IN" sz="2000" dirty="0"/>
          </a:p>
        </p:txBody>
      </p:sp>
    </p:spTree>
    <p:extLst>
      <p:ext uri="{BB962C8B-B14F-4D97-AF65-F5344CB8AC3E}">
        <p14:creationId xmlns:p14="http://schemas.microsoft.com/office/powerpoint/2010/main" val="968986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S</a:t>
            </a:r>
            <a:r>
              <a:rPr lang="en-IN" sz="2400" dirty="0" smtClean="0"/>
              <a:t>everal </a:t>
            </a:r>
            <a:r>
              <a:rPr lang="en-IN" sz="2400" dirty="0"/>
              <a:t>things to think about when planning for or relying </a:t>
            </a:r>
            <a:r>
              <a:rPr lang="en-IN" sz="2400" dirty="0" smtClean="0"/>
              <a:t>on a </a:t>
            </a:r>
            <a:r>
              <a:rPr lang="en-IN" sz="2400" dirty="0"/>
              <a:t>beta </a:t>
            </a:r>
            <a:r>
              <a:rPr lang="en-IN" sz="2400" dirty="0" smtClean="0"/>
              <a:t>test</a:t>
            </a:r>
          </a:p>
          <a:p>
            <a:pPr marL="514350" indent="-514350">
              <a:buFont typeface="+mj-lt"/>
              <a:buAutoNum type="arabicPeriod"/>
            </a:pPr>
            <a:r>
              <a:rPr lang="en-IN" sz="2000" dirty="0"/>
              <a:t>Who are the beta testers</a:t>
            </a:r>
            <a:r>
              <a:rPr lang="en-IN" sz="2000" dirty="0" smtClean="0"/>
              <a:t>?</a:t>
            </a:r>
          </a:p>
          <a:p>
            <a:pPr marL="514350" indent="-514350">
              <a:buFont typeface="+mj-lt"/>
              <a:buAutoNum type="arabicPeriod"/>
            </a:pPr>
            <a:r>
              <a:rPr lang="en-IN" sz="2000" dirty="0"/>
              <a:t>Similarly, how will you know if the beta testers even use the software</a:t>
            </a:r>
            <a:r>
              <a:rPr lang="en-IN" sz="2000" dirty="0" smtClean="0"/>
              <a:t>?</a:t>
            </a:r>
          </a:p>
          <a:p>
            <a:pPr marL="514350" indent="-514350">
              <a:buFont typeface="+mj-lt"/>
              <a:buAutoNum type="arabicPeriod"/>
            </a:pPr>
            <a:r>
              <a:rPr lang="en-IN" sz="2000" dirty="0"/>
              <a:t>Beta tests can be a good way to find compatibility and configuration </a:t>
            </a:r>
            <a:r>
              <a:rPr lang="en-IN" sz="2000" dirty="0" smtClean="0"/>
              <a:t>bugs.</a:t>
            </a:r>
          </a:p>
          <a:p>
            <a:pPr marL="514350" indent="-514350">
              <a:buFont typeface="+mj-lt"/>
              <a:buAutoNum type="arabicPeriod"/>
            </a:pPr>
            <a:r>
              <a:rPr lang="en-IN" sz="2000" dirty="0" smtClean="0"/>
              <a:t>Usability </a:t>
            </a:r>
            <a:r>
              <a:rPr lang="en-IN" sz="2000" dirty="0"/>
              <a:t>testing is another area that beta testing can contribute to if the participants </a:t>
            </a:r>
            <a:r>
              <a:rPr lang="en-IN" sz="2000" dirty="0" smtClean="0"/>
              <a:t>are well </a:t>
            </a:r>
            <a:r>
              <a:rPr lang="en-IN" sz="2000" dirty="0"/>
              <a:t>chosen—a good mix of experienced </a:t>
            </a:r>
            <a:r>
              <a:rPr lang="en-IN" sz="2000" dirty="0" smtClean="0"/>
              <a:t>and inexperienced users.</a:t>
            </a:r>
          </a:p>
          <a:p>
            <a:pPr marL="514350" indent="-514350">
              <a:buFont typeface="+mj-lt"/>
              <a:buAutoNum type="arabicPeriod"/>
            </a:pPr>
            <a:r>
              <a:rPr lang="en-IN" sz="2000" dirty="0" smtClean="0"/>
              <a:t>Besides </a:t>
            </a:r>
            <a:r>
              <a:rPr lang="en-IN" sz="2000" dirty="0"/>
              <a:t>configuration, compatibility, and usability, beta tests are surprisingly poor </a:t>
            </a:r>
            <a:r>
              <a:rPr lang="en-IN" sz="2000" dirty="0" smtClean="0"/>
              <a:t>ways to </a:t>
            </a:r>
            <a:r>
              <a:rPr lang="en-IN" sz="2000" dirty="0"/>
              <a:t>find bugs</a:t>
            </a:r>
            <a:r>
              <a:rPr lang="en-IN" sz="2000" dirty="0" smtClean="0"/>
              <a:t>.</a:t>
            </a:r>
          </a:p>
          <a:p>
            <a:pPr marL="514350" indent="-514350">
              <a:buFont typeface="+mj-lt"/>
              <a:buAutoNum type="arabicPeriod"/>
            </a:pPr>
            <a:r>
              <a:rPr lang="en-IN" sz="2000" dirty="0"/>
              <a:t>beta test program can take up a lot of a tester’s time. </a:t>
            </a:r>
          </a:p>
        </p:txBody>
      </p:sp>
    </p:spTree>
    <p:extLst>
      <p:ext uri="{BB962C8B-B14F-4D97-AF65-F5344CB8AC3E}">
        <p14:creationId xmlns:p14="http://schemas.microsoft.com/office/powerpoint/2010/main" val="243039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a:t>Outsourcing Your </a:t>
            </a:r>
            <a:r>
              <a:rPr lang="en-IN" sz="2000" dirty="0" smtClean="0"/>
              <a:t>Testing: A </a:t>
            </a:r>
            <a:r>
              <a:rPr lang="en-IN" sz="2000" dirty="0"/>
              <a:t>common practice in many corporations is to outsource or subcontract a portion of the </a:t>
            </a:r>
            <a:r>
              <a:rPr lang="en-IN" sz="2000" dirty="0" smtClean="0"/>
              <a:t>test work </a:t>
            </a:r>
            <a:r>
              <a:rPr lang="en-IN" sz="2000" dirty="0"/>
              <a:t>to other companies that specialize in various aspects of software testing</a:t>
            </a:r>
            <a:r>
              <a:rPr lang="en-IN" sz="2000" dirty="0" smtClean="0"/>
              <a:t>.</a:t>
            </a:r>
          </a:p>
          <a:p>
            <a:pPr algn="just"/>
            <a:endParaRPr lang="en-IN" sz="2000" dirty="0"/>
          </a:p>
          <a:p>
            <a:pPr algn="just"/>
            <a:r>
              <a:rPr lang="en-IN" sz="2000" dirty="0"/>
              <a:t>Configuration and compatibility testing are typically good choices for outsourcing. They </a:t>
            </a:r>
            <a:r>
              <a:rPr lang="en-IN" sz="2000" dirty="0" smtClean="0"/>
              <a:t>usually require </a:t>
            </a:r>
            <a:r>
              <a:rPr lang="en-IN" sz="2000" dirty="0"/>
              <a:t>a large test lab containing many different hardware and software combinations </a:t>
            </a:r>
            <a:r>
              <a:rPr lang="en-IN" sz="2000" dirty="0" smtClean="0"/>
              <a:t>and a </a:t>
            </a:r>
            <a:r>
              <a:rPr lang="en-IN" sz="2000" dirty="0"/>
              <a:t>staff of several people to manage it</a:t>
            </a:r>
            <a:r>
              <a:rPr lang="en-IN" sz="2000" dirty="0" smtClean="0"/>
              <a:t>.</a:t>
            </a:r>
          </a:p>
          <a:p>
            <a:pPr algn="just"/>
            <a:endParaRPr lang="en-IN" sz="2000" dirty="0" smtClean="0"/>
          </a:p>
          <a:p>
            <a:pPr algn="just"/>
            <a:r>
              <a:rPr lang="en-IN" sz="2000" dirty="0"/>
              <a:t>S</a:t>
            </a:r>
            <a:r>
              <a:rPr lang="en-IN" sz="2000" dirty="0" smtClean="0"/>
              <a:t>mall </a:t>
            </a:r>
            <a:r>
              <a:rPr lang="en-IN" sz="2000" dirty="0"/>
              <a:t>software companies can’t afford the </a:t>
            </a:r>
            <a:r>
              <a:rPr lang="en-IN" sz="2000" dirty="0" smtClean="0"/>
              <a:t>overhead and </a:t>
            </a:r>
            <a:r>
              <a:rPr lang="en-IN" sz="2000" dirty="0"/>
              <a:t>expense for maintaining these test labs, so it makes more sense for them to outsource </a:t>
            </a:r>
            <a:r>
              <a:rPr lang="en-IN" sz="2000" dirty="0" smtClean="0"/>
              <a:t>this testing </a:t>
            </a:r>
            <a:r>
              <a:rPr lang="en-IN" sz="2000" dirty="0"/>
              <a:t>to companies who make it their business to perform configuration and </a:t>
            </a:r>
            <a:r>
              <a:rPr lang="en-IN" sz="2000" dirty="0" smtClean="0"/>
              <a:t>compatibility tests</a:t>
            </a:r>
            <a:r>
              <a:rPr lang="en-IN" sz="2000" dirty="0"/>
              <a:t>.</a:t>
            </a:r>
          </a:p>
          <a:p>
            <a:endParaRPr lang="en-IN" sz="2000" dirty="0"/>
          </a:p>
        </p:txBody>
      </p:sp>
    </p:spTree>
    <p:extLst>
      <p:ext uri="{BB962C8B-B14F-4D97-AF65-F5344CB8AC3E}">
        <p14:creationId xmlns:p14="http://schemas.microsoft.com/office/powerpoint/2010/main" val="122379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dirty="0"/>
              <a:t>What exactly are the testing tasks that the testing company is to perform</a:t>
            </a:r>
            <a:r>
              <a:rPr lang="en-IN" sz="2400" dirty="0" smtClean="0"/>
              <a:t>?</a:t>
            </a:r>
          </a:p>
          <a:p>
            <a:pPr marL="514350" indent="-514350">
              <a:buFont typeface="+mj-lt"/>
              <a:buAutoNum type="arabicPeriod"/>
            </a:pPr>
            <a:r>
              <a:rPr lang="en-IN" sz="2400" dirty="0"/>
              <a:t>What schedule will they follow? Who will set the schedule</a:t>
            </a:r>
            <a:r>
              <a:rPr lang="en-IN" sz="2400" dirty="0" smtClean="0"/>
              <a:t>?</a:t>
            </a:r>
          </a:p>
          <a:p>
            <a:pPr marL="514350" indent="-514350">
              <a:buFont typeface="+mj-lt"/>
              <a:buAutoNum type="arabicPeriod"/>
            </a:pPr>
            <a:r>
              <a:rPr lang="en-IN" sz="2400" dirty="0"/>
              <a:t>What deliverables are you to provide to the testing company</a:t>
            </a:r>
            <a:r>
              <a:rPr lang="en-IN" sz="2400" dirty="0" smtClean="0"/>
              <a:t>?</a:t>
            </a:r>
          </a:p>
          <a:p>
            <a:pPr marL="514350" indent="-514350">
              <a:buFont typeface="+mj-lt"/>
              <a:buAutoNum type="arabicPeriod"/>
            </a:pPr>
            <a:r>
              <a:rPr lang="en-IN" sz="2400" dirty="0"/>
              <a:t>What deliverables are they to provide to you</a:t>
            </a:r>
            <a:r>
              <a:rPr lang="en-IN" sz="2400" dirty="0" smtClean="0"/>
              <a:t>?</a:t>
            </a:r>
          </a:p>
          <a:p>
            <a:pPr marL="514350" indent="-514350">
              <a:buFont typeface="+mj-lt"/>
              <a:buAutoNum type="arabicPeriod"/>
            </a:pPr>
            <a:r>
              <a:rPr lang="en-IN" sz="2400" dirty="0"/>
              <a:t>How will you communicate with them</a:t>
            </a:r>
            <a:r>
              <a:rPr lang="en-IN" sz="2400" dirty="0" smtClean="0"/>
              <a:t>?</a:t>
            </a:r>
          </a:p>
          <a:p>
            <a:pPr marL="514350" indent="-514350">
              <a:buFont typeface="+mj-lt"/>
              <a:buAutoNum type="arabicPeriod"/>
            </a:pPr>
            <a:r>
              <a:rPr lang="en-IN" sz="2400" dirty="0"/>
              <a:t>How will you know if the testing company is meeting your expectations?</a:t>
            </a:r>
          </a:p>
        </p:txBody>
      </p:sp>
    </p:spTree>
    <p:extLst>
      <p:ext uri="{BB962C8B-B14F-4D97-AF65-F5344CB8AC3E}">
        <p14:creationId xmlns:p14="http://schemas.microsoft.com/office/powerpoint/2010/main" val="412991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1800" b="1" dirty="0" smtClean="0"/>
              <a:t>Ty</a:t>
            </a:r>
            <a:r>
              <a:rPr lang="en-IN" sz="2000" b="1" dirty="0" smtClean="0"/>
              <a:t>pes </a:t>
            </a:r>
            <a:r>
              <a:rPr lang="en-IN" sz="2000" b="1" dirty="0"/>
              <a:t>of </a:t>
            </a:r>
            <a:r>
              <a:rPr lang="en-IN" sz="2000" b="1" dirty="0" smtClean="0"/>
              <a:t>test Tools: </a:t>
            </a:r>
            <a:r>
              <a:rPr lang="en-IN" sz="2000" dirty="0" smtClean="0"/>
              <a:t>Tools </a:t>
            </a:r>
            <a:r>
              <a:rPr lang="en-IN" sz="2000" dirty="0"/>
              <a:t>from a software testing context can be defined as a product that supports one or more test activities right from planning, requirements, creating a build, test execution, defect logging and test analysis</a:t>
            </a:r>
            <a:r>
              <a:rPr lang="en-IN" sz="2000" dirty="0" smtClean="0"/>
              <a:t>.</a:t>
            </a:r>
          </a:p>
          <a:p>
            <a:pPr algn="just"/>
            <a:endParaRPr lang="en-IN" sz="2000" dirty="0"/>
          </a:p>
          <a:p>
            <a:r>
              <a:rPr lang="en-IN" sz="2000" dirty="0"/>
              <a:t>Classification of Tools</a:t>
            </a:r>
          </a:p>
          <a:p>
            <a:pPr marL="0" indent="0">
              <a:buNone/>
            </a:pPr>
            <a:r>
              <a:rPr lang="en-IN" sz="2000" dirty="0"/>
              <a:t>Tools can be classified based on several parameters. They include:</a:t>
            </a:r>
          </a:p>
          <a:p>
            <a:pPr marL="457200" indent="-457200">
              <a:buFont typeface="+mj-lt"/>
              <a:buAutoNum type="arabicPeriod"/>
            </a:pPr>
            <a:r>
              <a:rPr lang="en-IN" sz="2000" dirty="0"/>
              <a:t>The purpose of the tool</a:t>
            </a:r>
          </a:p>
          <a:p>
            <a:pPr marL="457200" indent="-457200">
              <a:buFont typeface="+mj-lt"/>
              <a:buAutoNum type="arabicPeriod"/>
            </a:pPr>
            <a:r>
              <a:rPr lang="en-IN" sz="2000" dirty="0"/>
              <a:t>The Activities that are supported within the tool</a:t>
            </a:r>
          </a:p>
          <a:p>
            <a:pPr marL="457200" indent="-457200">
              <a:buFont typeface="+mj-lt"/>
              <a:buAutoNum type="arabicPeriod"/>
            </a:pPr>
            <a:r>
              <a:rPr lang="en-IN" sz="2000" dirty="0"/>
              <a:t>The Type/level of testing it supports</a:t>
            </a:r>
          </a:p>
          <a:p>
            <a:pPr marL="457200" indent="-457200">
              <a:buFont typeface="+mj-lt"/>
              <a:buAutoNum type="arabicPeriod"/>
            </a:pPr>
            <a:r>
              <a:rPr lang="en-IN" sz="2000" dirty="0"/>
              <a:t>The Kind of licensing (open source, freeware, commercial)</a:t>
            </a:r>
          </a:p>
          <a:p>
            <a:pPr marL="457200" indent="-457200">
              <a:buFont typeface="+mj-lt"/>
              <a:buAutoNum type="arabicPeriod"/>
            </a:pPr>
            <a:r>
              <a:rPr lang="en-IN" sz="2000" dirty="0"/>
              <a:t>The technology used</a:t>
            </a:r>
          </a:p>
          <a:p>
            <a:pPr algn="just"/>
            <a:endParaRPr lang="en-IN" sz="2000" dirty="0" smtClean="0"/>
          </a:p>
          <a:p>
            <a:pPr algn="just"/>
            <a:endParaRPr lang="en-IN" sz="2000" dirty="0"/>
          </a:p>
        </p:txBody>
      </p:sp>
    </p:spTree>
    <p:extLst>
      <p:ext uri="{BB962C8B-B14F-4D97-AF65-F5344CB8AC3E}">
        <p14:creationId xmlns:p14="http://schemas.microsoft.com/office/powerpoint/2010/main" val="217811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000" dirty="0"/>
              <a:t>Test Management </a:t>
            </a:r>
            <a:r>
              <a:rPr lang="en-IN" sz="2000" dirty="0" smtClean="0"/>
              <a:t>Tool: Test </a:t>
            </a:r>
            <a:r>
              <a:rPr lang="en-IN" sz="2000" dirty="0"/>
              <a:t>Managing, scheduling, defect logging, tracking and analysis</a:t>
            </a:r>
            <a:r>
              <a:rPr lang="en-IN" sz="2000" dirty="0" smtClean="0"/>
              <a:t>.</a:t>
            </a:r>
          </a:p>
          <a:p>
            <a:r>
              <a:rPr lang="en-IN" sz="2000" dirty="0"/>
              <a:t>Used by Tester </a:t>
            </a:r>
            <a:endParaRPr lang="en-IN" sz="2000" dirty="0" smtClean="0"/>
          </a:p>
          <a:p>
            <a:endParaRPr lang="en-IN" sz="2000" dirty="0"/>
          </a:p>
          <a:p>
            <a:pPr marL="457200" indent="-457200">
              <a:buFont typeface="+mj-lt"/>
              <a:buAutoNum type="arabicPeriod"/>
            </a:pPr>
            <a:endParaRPr lang="en-IN" sz="2000" dirty="0" smtClean="0"/>
          </a:p>
          <a:p>
            <a:pPr marL="0" indent="0">
              <a:buNone/>
            </a:pPr>
            <a:endParaRPr lang="en-IN" sz="2000" dirty="0" smtClean="0"/>
          </a:p>
          <a:p>
            <a:pPr marL="0" indent="0">
              <a:buNone/>
            </a:pPr>
            <a:r>
              <a:rPr lang="en-IN" sz="2000" dirty="0" smtClean="0"/>
              <a:t>2. Configuration </a:t>
            </a:r>
            <a:r>
              <a:rPr lang="en-IN" sz="2000" dirty="0"/>
              <a:t>management </a:t>
            </a:r>
            <a:r>
              <a:rPr lang="en-IN" sz="2000" dirty="0" err="1" smtClean="0"/>
              <a:t>tool:</a:t>
            </a:r>
            <a:r>
              <a:rPr lang="en-IN" sz="2000" dirty="0" err="1"/>
              <a:t>For</a:t>
            </a:r>
            <a:r>
              <a:rPr lang="en-IN" sz="2000" dirty="0"/>
              <a:t> Implementation, execution, tracking </a:t>
            </a:r>
            <a:r>
              <a:rPr lang="en-IN" sz="2000" dirty="0" smtClean="0"/>
              <a:t>changes.</a:t>
            </a:r>
          </a:p>
          <a:p>
            <a:r>
              <a:rPr lang="en-IN" sz="2000" dirty="0"/>
              <a:t>Used </a:t>
            </a:r>
            <a:r>
              <a:rPr lang="en-IN" sz="2000" dirty="0" smtClean="0"/>
              <a:t>by-</a:t>
            </a:r>
            <a:r>
              <a:rPr lang="en-IN" sz="2000" dirty="0"/>
              <a:t> All Team members</a:t>
            </a:r>
            <a:endParaRPr lang="en-IN" sz="2000" dirty="0" smtClean="0"/>
          </a:p>
          <a:p>
            <a:endParaRPr lang="en-IN" sz="2000" dirty="0"/>
          </a:p>
          <a:p>
            <a:pPr marL="0" indent="0">
              <a:buNone/>
            </a:pPr>
            <a:endParaRPr lang="en-IN" sz="2000" dirty="0"/>
          </a:p>
        </p:txBody>
      </p:sp>
    </p:spTree>
    <p:extLst>
      <p:ext uri="{BB962C8B-B14F-4D97-AF65-F5344CB8AC3E}">
        <p14:creationId xmlns:p14="http://schemas.microsoft.com/office/powerpoint/2010/main" val="3866780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dirty="0" smtClean="0"/>
              <a:t>3.</a:t>
            </a:r>
            <a:r>
              <a:rPr lang="en-IN" sz="2000" dirty="0"/>
              <a:t> Static Analysis Tools</a:t>
            </a:r>
            <a:r>
              <a:rPr lang="en-IN" sz="2000" dirty="0" smtClean="0"/>
              <a:t>: Static </a:t>
            </a:r>
            <a:r>
              <a:rPr lang="en-IN" sz="2000" dirty="0"/>
              <a:t>Testing	</a:t>
            </a:r>
            <a:endParaRPr lang="en-IN" sz="2000" dirty="0" smtClean="0"/>
          </a:p>
          <a:p>
            <a:r>
              <a:rPr lang="en-IN" sz="2000" dirty="0" smtClean="0"/>
              <a:t>Used by Developers</a:t>
            </a:r>
          </a:p>
          <a:p>
            <a:endParaRPr lang="en-IN" sz="2000" dirty="0" smtClean="0"/>
          </a:p>
          <a:p>
            <a:endParaRPr lang="en-IN" sz="2000" dirty="0"/>
          </a:p>
          <a:p>
            <a:pPr marL="0" indent="0">
              <a:buNone/>
            </a:pPr>
            <a:endParaRPr lang="en-IN" sz="2000" dirty="0"/>
          </a:p>
          <a:p>
            <a:pPr marL="0" indent="0">
              <a:buNone/>
            </a:pPr>
            <a:r>
              <a:rPr lang="en-IN" sz="2000" dirty="0" smtClean="0"/>
              <a:t>4.</a:t>
            </a:r>
            <a:r>
              <a:rPr lang="en-IN" sz="2000" dirty="0"/>
              <a:t> Test data Preparation </a:t>
            </a:r>
            <a:r>
              <a:rPr lang="en-IN" sz="2000" dirty="0" smtClean="0"/>
              <a:t>Tools:</a:t>
            </a:r>
            <a:r>
              <a:rPr lang="en-IN" sz="2000" dirty="0"/>
              <a:t> Analysis and Design, Test data </a:t>
            </a:r>
            <a:r>
              <a:rPr lang="en-IN" sz="2000" dirty="0" smtClean="0"/>
              <a:t>generation</a:t>
            </a:r>
          </a:p>
          <a:p>
            <a:r>
              <a:rPr lang="en-IN" sz="2000" dirty="0"/>
              <a:t>Used </a:t>
            </a:r>
            <a:r>
              <a:rPr lang="en-IN" sz="2000" dirty="0" smtClean="0"/>
              <a:t>by Testers</a:t>
            </a:r>
          </a:p>
          <a:p>
            <a:endParaRPr lang="en-IN" sz="2000" dirty="0"/>
          </a:p>
        </p:txBody>
      </p:sp>
    </p:spTree>
    <p:extLst>
      <p:ext uri="{BB962C8B-B14F-4D97-AF65-F5344CB8AC3E}">
        <p14:creationId xmlns:p14="http://schemas.microsoft.com/office/powerpoint/2010/main" val="3392286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Selection and </a:t>
            </a:r>
            <a:r>
              <a:rPr lang="en-IN" sz="2000" b="1" dirty="0" smtClean="0"/>
              <a:t>Introduction of Test Tools:</a:t>
            </a:r>
          </a:p>
          <a:p>
            <a:pPr marL="457200" indent="-457200">
              <a:buFont typeface="+mj-lt"/>
              <a:buAutoNum type="arabicPeriod"/>
            </a:pPr>
            <a:endParaRPr lang="en-IN"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88840"/>
            <a:ext cx="6192688" cy="432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553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dirty="0" smtClean="0"/>
              <a:t>Tool </a:t>
            </a:r>
            <a:r>
              <a:rPr lang="en-IN" sz="2400" b="1" dirty="0"/>
              <a:t>selection </a:t>
            </a:r>
            <a:r>
              <a:rPr lang="en-IN" sz="2400" b="1" dirty="0" smtClean="0"/>
              <a:t>process:</a:t>
            </a:r>
          </a:p>
          <a:p>
            <a:pPr marL="457200" indent="-457200">
              <a:buFont typeface="+mj-lt"/>
              <a:buAutoNum type="arabicPeriod"/>
            </a:pPr>
            <a:r>
              <a:rPr lang="en-IN" sz="2400" b="1" dirty="0" smtClean="0"/>
              <a:t>Identify </a:t>
            </a:r>
            <a:r>
              <a:rPr lang="en-IN" sz="2400" b="1" dirty="0"/>
              <a:t>the requirement for tools</a:t>
            </a:r>
          </a:p>
          <a:p>
            <a:pPr marL="457200" indent="-457200">
              <a:buFont typeface="+mj-lt"/>
              <a:buAutoNum type="arabicPeriod"/>
            </a:pPr>
            <a:r>
              <a:rPr lang="en-IN" sz="2400" b="1" dirty="0"/>
              <a:t>Evaluate the tools and vendors</a:t>
            </a:r>
          </a:p>
          <a:p>
            <a:pPr marL="457200" indent="-457200">
              <a:buFont typeface="+mj-lt"/>
              <a:buAutoNum type="arabicPeriod"/>
            </a:pPr>
            <a:r>
              <a:rPr lang="en-IN" sz="2400" b="1" dirty="0"/>
              <a:t>Estimate cost and benefit</a:t>
            </a:r>
          </a:p>
          <a:p>
            <a:pPr marL="457200" indent="-457200">
              <a:buFont typeface="+mj-lt"/>
              <a:buAutoNum type="arabicPeriod"/>
            </a:pPr>
            <a:r>
              <a:rPr lang="en-IN" sz="2400" b="1" dirty="0"/>
              <a:t>Make the final decision</a:t>
            </a:r>
          </a:p>
          <a:p>
            <a:pPr marL="457200" indent="-457200">
              <a:buFont typeface="+mj-lt"/>
              <a:buAutoNum type="arabicPeriod"/>
            </a:pPr>
            <a:endParaRPr lang="en-IN" sz="2000" b="1" dirty="0"/>
          </a:p>
          <a:p>
            <a:pPr marL="0" indent="0">
              <a:buNone/>
            </a:pPr>
            <a:endParaRPr lang="en-IN" dirty="0"/>
          </a:p>
        </p:txBody>
      </p:sp>
      <p:pic>
        <p:nvPicPr>
          <p:cNvPr id="3074" name="Picture 2" descr="https://www.guru99.com/images/TestManagement/testmanagement_article_6_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861048"/>
            <a:ext cx="7835196"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3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b="1" dirty="0"/>
              <a:t>Test Automation Tool Evaluation </a:t>
            </a:r>
            <a:r>
              <a:rPr lang="en-IN" sz="2000" b="1" dirty="0" smtClean="0"/>
              <a:t>Criteria:</a:t>
            </a:r>
          </a:p>
          <a:p>
            <a:pPr marL="457200" indent="-457200">
              <a:buFont typeface="+mj-lt"/>
              <a:buAutoNum type="arabicPeriod"/>
            </a:pPr>
            <a:r>
              <a:rPr lang="en-IN" sz="1600" dirty="0"/>
              <a:t>Do you have the necessary skilled resource to allocate for automation tasks</a:t>
            </a:r>
            <a:r>
              <a:rPr lang="en-IN" sz="1600" dirty="0" smtClean="0"/>
              <a:t>?</a:t>
            </a:r>
          </a:p>
          <a:p>
            <a:pPr marL="457200" indent="-457200">
              <a:buFont typeface="+mj-lt"/>
              <a:buAutoNum type="arabicPeriod"/>
            </a:pPr>
            <a:r>
              <a:rPr lang="en-IN" sz="1600" dirty="0"/>
              <a:t>What is your budget</a:t>
            </a:r>
            <a:r>
              <a:rPr lang="en-IN" sz="1600" dirty="0" smtClean="0"/>
              <a:t>?</a:t>
            </a:r>
          </a:p>
          <a:p>
            <a:pPr marL="457200" indent="-457200">
              <a:buFont typeface="+mj-lt"/>
              <a:buAutoNum type="arabicPeriod"/>
            </a:pPr>
            <a:r>
              <a:rPr lang="en-IN" sz="1600" dirty="0"/>
              <a:t>Does the tool satisfy your testing needs? </a:t>
            </a:r>
            <a:endParaRPr lang="en-IN" sz="1600" dirty="0" smtClean="0"/>
          </a:p>
          <a:p>
            <a:pPr marL="457200" indent="-457200">
              <a:buFont typeface="+mj-lt"/>
              <a:buAutoNum type="arabicPeriod"/>
            </a:pPr>
            <a:r>
              <a:rPr lang="en-IN" sz="1600" dirty="0"/>
              <a:t>Does the tool provide you the free trial version so that you can evaluate it before making a decision</a:t>
            </a:r>
            <a:r>
              <a:rPr lang="en-IN" sz="1600" dirty="0" smtClean="0"/>
              <a:t>?</a:t>
            </a:r>
          </a:p>
          <a:p>
            <a:pPr marL="457200" indent="-457200">
              <a:buFont typeface="+mj-lt"/>
              <a:buAutoNum type="arabicPeriod"/>
            </a:pPr>
            <a:r>
              <a:rPr lang="en-IN" sz="1600" dirty="0" smtClean="0"/>
              <a:t>is </a:t>
            </a:r>
            <a:r>
              <a:rPr lang="en-IN" sz="1600" dirty="0"/>
              <a:t>the current tool version stable</a:t>
            </a:r>
            <a:r>
              <a:rPr lang="en-IN" sz="1600" dirty="0" smtClean="0"/>
              <a:t>?</a:t>
            </a:r>
          </a:p>
          <a:p>
            <a:pPr marL="457200" indent="-457200">
              <a:buFont typeface="+mj-lt"/>
              <a:buAutoNum type="arabicPeriod"/>
            </a:pPr>
            <a:r>
              <a:rPr lang="en-IN" sz="1600" dirty="0"/>
              <a:t>Do you want automation tool for only your project needs or you are looking for a common tool for all projects in your company</a:t>
            </a:r>
            <a:r>
              <a:rPr lang="en-IN" sz="1600" dirty="0" smtClean="0"/>
              <a:t>?</a:t>
            </a:r>
          </a:p>
          <a:p>
            <a:pPr marL="457200" indent="-457200">
              <a:buFont typeface="+mj-lt"/>
              <a:buAutoNum type="arabicPeriod"/>
            </a:pPr>
            <a:r>
              <a:rPr lang="en-IN" sz="1600" dirty="0"/>
              <a:t>Which testing types does it support</a:t>
            </a:r>
            <a:r>
              <a:rPr lang="en-IN" sz="1600" dirty="0" smtClean="0"/>
              <a:t>?</a:t>
            </a:r>
          </a:p>
          <a:p>
            <a:pPr marL="457200" indent="-457200">
              <a:buFont typeface="+mj-lt"/>
              <a:buAutoNum type="arabicPeriod"/>
            </a:pPr>
            <a:r>
              <a:rPr lang="en-IN" sz="1600" dirty="0"/>
              <a:t>Does the tool support easy interface to create and maintain test scripts? </a:t>
            </a:r>
            <a:endParaRPr lang="en-IN" sz="1600" dirty="0" smtClean="0"/>
          </a:p>
          <a:p>
            <a:pPr marL="457200" indent="-457200">
              <a:buFont typeface="+mj-lt"/>
              <a:buAutoNum type="arabicPeriod"/>
            </a:pPr>
            <a:r>
              <a:rPr lang="en-IN" sz="1600" dirty="0"/>
              <a:t>Does it provide simple interface yet powerful features to accomplish complex tasks</a:t>
            </a:r>
            <a:r>
              <a:rPr lang="en-IN" sz="1600" dirty="0" smtClean="0"/>
              <a:t>?</a:t>
            </a:r>
          </a:p>
          <a:p>
            <a:pPr marL="457200" indent="-457200">
              <a:buFont typeface="+mj-lt"/>
              <a:buAutoNum type="arabicPeriod"/>
            </a:pPr>
            <a:r>
              <a:rPr lang="en-IN" sz="1600" dirty="0" smtClean="0"/>
              <a:t>how </a:t>
            </a:r>
            <a:r>
              <a:rPr lang="en-IN" sz="1600" dirty="0"/>
              <a:t>easy is it to provide input test data for complex or load tests</a:t>
            </a:r>
            <a:r>
              <a:rPr lang="en-IN" sz="1600" dirty="0" smtClean="0"/>
              <a:t>?</a:t>
            </a:r>
          </a:p>
          <a:p>
            <a:pPr marL="457200" indent="-457200">
              <a:buFont typeface="+mj-lt"/>
              <a:buAutoNum type="arabicPeriod"/>
            </a:pPr>
            <a:r>
              <a:rPr lang="en-IN" sz="1600" dirty="0"/>
              <a:t>Does it provide the powerful reporting with graphical interface? </a:t>
            </a:r>
            <a:endParaRPr lang="en-IN" sz="1600" dirty="0" smtClean="0"/>
          </a:p>
          <a:p>
            <a:pPr marL="457200" indent="-457200">
              <a:buFont typeface="+mj-lt"/>
              <a:buAutoNum type="arabicPeriod"/>
            </a:pPr>
            <a:r>
              <a:rPr lang="en-IN" sz="1600" dirty="0"/>
              <a:t>Is the vendor providing initial training?</a:t>
            </a:r>
            <a:endParaRPr lang="en-IN" sz="1600" b="1" dirty="0"/>
          </a:p>
          <a:p>
            <a:pPr marL="0" indent="0">
              <a:buNone/>
            </a:pPr>
            <a:endParaRPr lang="en-IN" sz="1600" dirty="0"/>
          </a:p>
        </p:txBody>
      </p:sp>
    </p:spTree>
    <p:extLst>
      <p:ext uri="{BB962C8B-B14F-4D97-AF65-F5344CB8AC3E}">
        <p14:creationId xmlns:p14="http://schemas.microsoft.com/office/powerpoint/2010/main" val="400691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sz="2000" dirty="0"/>
              <a:t>The importance of cost-effective software testing is as follows. </a:t>
            </a:r>
            <a:endParaRPr lang="en-IN" sz="2000" dirty="0" smtClean="0"/>
          </a:p>
          <a:p>
            <a:pPr marL="457200" indent="-457200" fontAlgn="base">
              <a:buFont typeface="+mj-lt"/>
              <a:buAutoNum type="arabicPeriod"/>
            </a:pPr>
            <a:r>
              <a:rPr lang="en-IN" sz="2000" dirty="0" smtClean="0"/>
              <a:t>For </a:t>
            </a:r>
            <a:r>
              <a:rPr lang="en-IN" sz="2000" dirty="0"/>
              <a:t>Validation and Verification </a:t>
            </a:r>
          </a:p>
          <a:p>
            <a:pPr marL="457200" indent="-457200" fontAlgn="base">
              <a:buFont typeface="+mj-lt"/>
              <a:buAutoNum type="arabicPeriod"/>
            </a:pPr>
            <a:r>
              <a:rPr lang="en-IN" sz="2000" dirty="0"/>
              <a:t>Prove Operability and Usability </a:t>
            </a:r>
          </a:p>
          <a:p>
            <a:pPr marL="457200" indent="-457200">
              <a:buFont typeface="+mj-lt"/>
              <a:buAutoNum type="arabicPeriod"/>
            </a:pPr>
            <a:r>
              <a:rPr lang="en-IN" sz="2000" dirty="0"/>
              <a:t>Improve software quality</a:t>
            </a:r>
          </a:p>
          <a:p>
            <a:pPr marL="457200" indent="-457200">
              <a:buFont typeface="+mj-lt"/>
              <a:buAutoNum type="arabicPeriod"/>
            </a:pPr>
            <a:r>
              <a:rPr lang="en-IN" sz="2000" dirty="0"/>
              <a:t>Avoid operational problems</a:t>
            </a:r>
          </a:p>
          <a:p>
            <a:pPr marL="457200" indent="-457200">
              <a:buFont typeface="+mj-lt"/>
              <a:buAutoNum type="arabicPeriod"/>
            </a:pPr>
            <a:r>
              <a:rPr lang="en-IN" sz="2000" dirty="0"/>
              <a:t>Maintain a good customer image</a:t>
            </a:r>
          </a:p>
          <a:p>
            <a:pPr marL="457200" indent="-457200">
              <a:buFont typeface="+mj-lt"/>
              <a:buAutoNum type="arabicPeriod"/>
            </a:pPr>
            <a:r>
              <a:rPr lang="en-IN" sz="2000" dirty="0"/>
              <a:t>Avoid legal problems</a:t>
            </a:r>
          </a:p>
          <a:p>
            <a:pPr marL="457200" indent="-457200">
              <a:buFont typeface="+mj-lt"/>
              <a:buAutoNum type="arabicPeriod"/>
            </a:pPr>
            <a:r>
              <a:rPr lang="en-IN" sz="2000" dirty="0"/>
              <a:t>Decrease cost of fixing bugs by 5x</a:t>
            </a:r>
          </a:p>
          <a:p>
            <a:pPr marL="457200" indent="-457200" fontAlgn="base">
              <a:buFont typeface="+mj-lt"/>
              <a:buAutoNum type="arabicPeriod"/>
            </a:pPr>
            <a:endParaRPr lang="en-IN" sz="2000" dirty="0" smtClean="0"/>
          </a:p>
          <a:p>
            <a:pPr fontAlgn="base"/>
            <a:endParaRPr lang="en-IN" sz="2000" dirty="0"/>
          </a:p>
        </p:txBody>
      </p:sp>
    </p:spTree>
    <p:extLst>
      <p:ext uri="{BB962C8B-B14F-4D97-AF65-F5344CB8AC3E}">
        <p14:creationId xmlns:p14="http://schemas.microsoft.com/office/powerpoint/2010/main" val="427676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smtClean="0">
                <a:solidFill>
                  <a:srgbClr val="FF0000"/>
                </a:solidFill>
              </a:rPr>
              <a:t>Benefits of Automation and Tools: The</a:t>
            </a:r>
            <a:r>
              <a:rPr lang="en-IN" sz="2400" dirty="0" smtClean="0"/>
              <a:t> </a:t>
            </a:r>
            <a:r>
              <a:rPr lang="en-IN" sz="2400" dirty="0"/>
              <a:t>principal attributes of tools and automation </a:t>
            </a:r>
            <a:r>
              <a:rPr lang="en-IN" sz="2400" dirty="0" smtClean="0"/>
              <a:t>are as follows </a:t>
            </a:r>
          </a:p>
          <a:p>
            <a:pPr marL="457200" indent="-457200">
              <a:buFont typeface="+mj-lt"/>
              <a:buAutoNum type="arabicPeriod"/>
            </a:pPr>
            <a:r>
              <a:rPr lang="en-IN" sz="2400" b="1" dirty="0" smtClean="0"/>
              <a:t>Speed</a:t>
            </a:r>
          </a:p>
          <a:p>
            <a:pPr marL="457200" indent="-457200">
              <a:buFont typeface="+mj-lt"/>
              <a:buAutoNum type="arabicPeriod"/>
            </a:pPr>
            <a:r>
              <a:rPr lang="en-IN" sz="2400" b="1" dirty="0" smtClean="0"/>
              <a:t>Efficiency</a:t>
            </a:r>
          </a:p>
          <a:p>
            <a:pPr marL="457200" indent="-457200">
              <a:buFont typeface="+mj-lt"/>
              <a:buAutoNum type="arabicPeriod"/>
            </a:pPr>
            <a:r>
              <a:rPr lang="en-IN" sz="2400" b="1" dirty="0"/>
              <a:t>Accuracy and </a:t>
            </a:r>
            <a:r>
              <a:rPr lang="en-IN" sz="2400" b="1" dirty="0" smtClean="0"/>
              <a:t>Precision</a:t>
            </a:r>
          </a:p>
          <a:p>
            <a:pPr marL="457200" indent="-457200">
              <a:buFont typeface="+mj-lt"/>
              <a:buAutoNum type="arabicPeriod"/>
            </a:pPr>
            <a:r>
              <a:rPr lang="en-IN" sz="2400" b="1" dirty="0" smtClean="0"/>
              <a:t>Relentlessness</a:t>
            </a:r>
          </a:p>
          <a:p>
            <a:pPr marL="0" indent="0">
              <a:buNone/>
            </a:pPr>
            <a:endParaRPr lang="en-IN" sz="2400" b="1" dirty="0">
              <a:solidFill>
                <a:srgbClr val="FF0000"/>
              </a:solidFill>
            </a:endParaRPr>
          </a:p>
          <a:p>
            <a:r>
              <a:rPr lang="en-IN" sz="2400" dirty="0"/>
              <a:t>Software test tools aren’t a substitute for software testers—they just help </a:t>
            </a:r>
            <a:r>
              <a:rPr lang="en-IN" sz="2400" dirty="0" smtClean="0"/>
              <a:t>software testers </a:t>
            </a:r>
            <a:r>
              <a:rPr lang="en-IN" sz="2400" dirty="0"/>
              <a:t>perform their jobs better.</a:t>
            </a:r>
            <a:endParaRPr lang="en-IN" sz="2400" dirty="0" smtClean="0">
              <a:solidFill>
                <a:srgbClr val="FF0000"/>
              </a:solidFill>
            </a:endParaRPr>
          </a:p>
          <a:p>
            <a:pPr marL="457200" indent="-457200">
              <a:buFont typeface="+mj-lt"/>
              <a:buAutoNum type="arabicPeriod"/>
            </a:pPr>
            <a:endParaRPr lang="en-IN" sz="2400" dirty="0">
              <a:solidFill>
                <a:srgbClr val="FF0000"/>
              </a:solidFill>
            </a:endParaRPr>
          </a:p>
        </p:txBody>
      </p:sp>
    </p:spTree>
    <p:extLst>
      <p:ext uri="{BB962C8B-B14F-4D97-AF65-F5344CB8AC3E}">
        <p14:creationId xmlns:p14="http://schemas.microsoft.com/office/powerpoint/2010/main" val="2742033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Manual </a:t>
            </a:r>
            <a:r>
              <a:rPr lang="en-IN" b="1" dirty="0" err="1"/>
              <a:t>vs</a:t>
            </a:r>
            <a:r>
              <a:rPr lang="en-IN" b="1" dirty="0"/>
              <a:t> Automated Testing</a:t>
            </a:r>
            <a:br>
              <a:rPr lang="en-IN" b="1" dirty="0"/>
            </a:b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993364"/>
            <a:ext cx="598813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552" y="4661580"/>
            <a:ext cx="8136904" cy="1754326"/>
          </a:xfrm>
          <a:prstGeom prst="rect">
            <a:avLst/>
          </a:prstGeom>
        </p:spPr>
        <p:txBody>
          <a:bodyPr wrap="square">
            <a:spAutoFit/>
          </a:bodyPr>
          <a:lstStyle/>
          <a:p>
            <a:pPr algn="just"/>
            <a:r>
              <a:rPr lang="en-IN" dirty="0"/>
              <a:t>Not everything can be automated, and there’s no need to try to replace all manual testing because there are things that just can’t be automated and are not worth automating. Testing a new functionality manually allows you to quickly know more about the application at a low cost. As knowledge accumulates, the inventory of tests increases, and consequently, the cost also increases of manual testing. On the other hand, automation has a higher initial cost which decreases as it progresses. </a:t>
            </a:r>
          </a:p>
        </p:txBody>
      </p:sp>
    </p:spTree>
    <p:extLst>
      <p:ext uri="{BB962C8B-B14F-4D97-AF65-F5344CB8AC3E}">
        <p14:creationId xmlns:p14="http://schemas.microsoft.com/office/powerpoint/2010/main" val="212843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Test </a:t>
            </a:r>
            <a:r>
              <a:rPr lang="en-IN" dirty="0" smtClean="0"/>
              <a:t>Tools</a:t>
            </a:r>
          </a:p>
          <a:p>
            <a:pPr marL="514350" indent="-514350">
              <a:buFont typeface="+mj-lt"/>
              <a:buAutoNum type="arabicPeriod"/>
            </a:pPr>
            <a:r>
              <a:rPr lang="en-IN" sz="2000" dirty="0"/>
              <a:t>Quick Test </a:t>
            </a:r>
            <a:r>
              <a:rPr lang="en-IN" sz="2000" dirty="0" smtClean="0"/>
              <a:t>Professional- Functional automation</a:t>
            </a:r>
          </a:p>
          <a:p>
            <a:pPr marL="514350" indent="-514350">
              <a:buFont typeface="+mj-lt"/>
              <a:buAutoNum type="arabicPeriod"/>
            </a:pPr>
            <a:r>
              <a:rPr lang="en-IN" sz="2000" dirty="0"/>
              <a:t>Rational </a:t>
            </a:r>
            <a:r>
              <a:rPr lang="en-IN" sz="2000" dirty="0" smtClean="0"/>
              <a:t>Robot- Functional automation</a:t>
            </a:r>
          </a:p>
          <a:p>
            <a:pPr marL="514350" indent="-514350">
              <a:buFont typeface="+mj-lt"/>
              <a:buAutoNum type="arabicPeriod"/>
            </a:pPr>
            <a:r>
              <a:rPr lang="en-IN" sz="2000" dirty="0"/>
              <a:t>Coded </a:t>
            </a:r>
            <a:r>
              <a:rPr lang="en-IN" sz="2000" dirty="0" smtClean="0"/>
              <a:t>UI- Functional automation</a:t>
            </a:r>
          </a:p>
          <a:p>
            <a:pPr marL="514350" indent="-514350">
              <a:buFont typeface="+mj-lt"/>
              <a:buAutoNum type="arabicPeriod"/>
            </a:pPr>
            <a:r>
              <a:rPr lang="en-IN" sz="2000" dirty="0" smtClean="0"/>
              <a:t>Selenium- Functional automation</a:t>
            </a:r>
          </a:p>
          <a:p>
            <a:pPr marL="514350" indent="-514350">
              <a:buFont typeface="+mj-lt"/>
              <a:buAutoNum type="arabicPeriod"/>
            </a:pPr>
            <a:r>
              <a:rPr lang="en-IN" sz="2000" dirty="0"/>
              <a:t>Auto </a:t>
            </a:r>
            <a:r>
              <a:rPr lang="en-IN" sz="2000" dirty="0" smtClean="0"/>
              <a:t>IT- Functional automation</a:t>
            </a:r>
          </a:p>
          <a:p>
            <a:pPr marL="514350" indent="-514350">
              <a:buFont typeface="+mj-lt"/>
              <a:buAutoNum type="arabicPeriod"/>
            </a:pPr>
            <a:r>
              <a:rPr lang="en-IN" sz="2000" dirty="0"/>
              <a:t>Load </a:t>
            </a:r>
            <a:r>
              <a:rPr lang="en-IN" sz="2000" dirty="0" smtClean="0"/>
              <a:t>Runner-</a:t>
            </a:r>
            <a:r>
              <a:rPr lang="en-IN" sz="2000" dirty="0"/>
              <a:t>Non Functional automation</a:t>
            </a:r>
          </a:p>
          <a:p>
            <a:pPr marL="514350" indent="-514350">
              <a:buFont typeface="+mj-lt"/>
              <a:buAutoNum type="arabicPeriod"/>
            </a:pPr>
            <a:r>
              <a:rPr lang="en-IN" sz="2000" dirty="0" err="1" smtClean="0"/>
              <a:t>Jmeter</a:t>
            </a:r>
            <a:r>
              <a:rPr lang="en-IN" sz="2000" dirty="0" smtClean="0"/>
              <a:t>-</a:t>
            </a:r>
            <a:r>
              <a:rPr lang="en-IN" sz="2000" dirty="0"/>
              <a:t>Non Functional automation</a:t>
            </a:r>
          </a:p>
          <a:p>
            <a:pPr marL="514350" indent="-514350">
              <a:buFont typeface="+mj-lt"/>
              <a:buAutoNum type="arabicPeriod"/>
            </a:pPr>
            <a:r>
              <a:rPr lang="en-IN" sz="2000" dirty="0" smtClean="0"/>
              <a:t>Burp Suite-</a:t>
            </a:r>
            <a:r>
              <a:rPr lang="en-IN" sz="2000" dirty="0"/>
              <a:t>Non Functional automation</a:t>
            </a:r>
          </a:p>
          <a:p>
            <a:pPr marL="0" indent="0">
              <a:buNone/>
            </a:pPr>
            <a:endParaRPr lang="en-IN" sz="2000" dirty="0"/>
          </a:p>
        </p:txBody>
      </p:sp>
    </p:spTree>
    <p:extLst>
      <p:ext uri="{BB962C8B-B14F-4D97-AF65-F5344CB8AC3E}">
        <p14:creationId xmlns:p14="http://schemas.microsoft.com/office/powerpoint/2010/main" val="293797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solidFill>
                  <a:srgbClr val="FF0000"/>
                </a:solidFill>
              </a:rPr>
              <a:t>Which Test Cases to </a:t>
            </a:r>
            <a:r>
              <a:rPr lang="en-IN" sz="2400" dirty="0" smtClean="0">
                <a:solidFill>
                  <a:srgbClr val="FF0000"/>
                </a:solidFill>
              </a:rPr>
              <a:t>Automate:-</a:t>
            </a:r>
            <a:r>
              <a:rPr lang="en-IN" sz="2400" dirty="0" smtClean="0"/>
              <a:t>Test </a:t>
            </a:r>
            <a:r>
              <a:rPr lang="en-IN" sz="2400" dirty="0"/>
              <a:t>cases to be automated can be selected using the following </a:t>
            </a:r>
            <a:r>
              <a:rPr lang="en-IN" sz="2400" dirty="0" smtClean="0"/>
              <a:t>criterion.</a:t>
            </a:r>
          </a:p>
          <a:p>
            <a:pPr marL="457200" indent="-457200">
              <a:buFont typeface="+mj-lt"/>
              <a:buAutoNum type="arabicPeriod"/>
            </a:pPr>
            <a:r>
              <a:rPr lang="en-IN" sz="2400" dirty="0"/>
              <a:t>High Risk - Business Critical test cases</a:t>
            </a:r>
          </a:p>
          <a:p>
            <a:pPr marL="457200" indent="-457200">
              <a:buFont typeface="+mj-lt"/>
              <a:buAutoNum type="arabicPeriod"/>
            </a:pPr>
            <a:r>
              <a:rPr lang="en-IN" sz="2400" dirty="0"/>
              <a:t>Test cases that are repeatedly executed</a:t>
            </a:r>
          </a:p>
          <a:p>
            <a:pPr marL="457200" indent="-457200">
              <a:buFont typeface="+mj-lt"/>
              <a:buAutoNum type="arabicPeriod"/>
            </a:pPr>
            <a:r>
              <a:rPr lang="en-IN" sz="2400" dirty="0"/>
              <a:t>Test Cases that are very tedious or difficult to perform manually</a:t>
            </a:r>
          </a:p>
          <a:p>
            <a:pPr marL="457200" indent="-457200">
              <a:buFont typeface="+mj-lt"/>
              <a:buAutoNum type="arabicPeriod"/>
            </a:pPr>
            <a:r>
              <a:rPr lang="en-IN" sz="2400" dirty="0"/>
              <a:t>Test Cases which are time-consuming</a:t>
            </a:r>
          </a:p>
          <a:p>
            <a:pPr marL="0" indent="0">
              <a:buNone/>
            </a:pPr>
            <a:endParaRPr lang="en-IN" sz="2400" dirty="0">
              <a:solidFill>
                <a:srgbClr val="FF0000"/>
              </a:solidFill>
            </a:endParaRPr>
          </a:p>
          <a:p>
            <a:pPr marL="0" indent="0">
              <a:buNone/>
            </a:pPr>
            <a:endParaRPr lang="en-IN" dirty="0"/>
          </a:p>
        </p:txBody>
      </p:sp>
    </p:spTree>
    <p:extLst>
      <p:ext uri="{BB962C8B-B14F-4D97-AF65-F5344CB8AC3E}">
        <p14:creationId xmlns:p14="http://schemas.microsoft.com/office/powerpoint/2010/main" val="179246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following category of test cases are not suitable for automation</a:t>
            </a:r>
            <a:r>
              <a:rPr lang="en-IN" dirty="0" smtClean="0"/>
              <a:t>:</a:t>
            </a:r>
          </a:p>
          <a:p>
            <a:pPr marL="0" indent="0">
              <a:buNone/>
            </a:pPr>
            <a:endParaRPr lang="en-IN" dirty="0"/>
          </a:p>
          <a:p>
            <a:pPr marL="514350" indent="-514350">
              <a:buFont typeface="+mj-lt"/>
              <a:buAutoNum type="arabicPeriod"/>
            </a:pPr>
            <a:r>
              <a:rPr lang="en-IN" sz="2400" dirty="0"/>
              <a:t>Test Cases that are newly designed and not executed manually at least once</a:t>
            </a:r>
          </a:p>
          <a:p>
            <a:pPr marL="514350" indent="-514350">
              <a:buFont typeface="+mj-lt"/>
              <a:buAutoNum type="arabicPeriod"/>
            </a:pPr>
            <a:r>
              <a:rPr lang="en-IN" sz="2400" dirty="0"/>
              <a:t>Test Cases for which the requirements are frequently changing</a:t>
            </a:r>
          </a:p>
          <a:p>
            <a:pPr marL="514350" indent="-514350">
              <a:buFont typeface="+mj-lt"/>
              <a:buAutoNum type="arabicPeriod"/>
            </a:pPr>
            <a:r>
              <a:rPr lang="en-IN" sz="2400" dirty="0"/>
              <a:t>Test cases which are executed on an ad-hoc basis.</a:t>
            </a:r>
          </a:p>
          <a:p>
            <a:endParaRPr lang="en-IN" dirty="0"/>
          </a:p>
        </p:txBody>
      </p:sp>
    </p:spTree>
    <p:extLst>
      <p:ext uri="{BB962C8B-B14F-4D97-AF65-F5344CB8AC3E}">
        <p14:creationId xmlns:p14="http://schemas.microsoft.com/office/powerpoint/2010/main" val="241436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smtClean="0">
                <a:solidFill>
                  <a:srgbClr val="FF0000"/>
                </a:solidFill>
              </a:rPr>
              <a:t>Following are benefits of automated testing:</a:t>
            </a:r>
          </a:p>
          <a:p>
            <a:endParaRPr lang="en-IN" dirty="0" smtClean="0"/>
          </a:p>
          <a:p>
            <a:pPr marL="514350" indent="-514350">
              <a:buFont typeface="+mj-lt"/>
              <a:buAutoNum type="arabicPeriod"/>
            </a:pPr>
            <a:r>
              <a:rPr lang="en-IN" dirty="0" smtClean="0"/>
              <a:t>70% faster than the manual testing</a:t>
            </a:r>
          </a:p>
          <a:p>
            <a:pPr marL="514350" indent="-514350">
              <a:buFont typeface="+mj-lt"/>
              <a:buAutoNum type="arabicPeriod"/>
            </a:pPr>
            <a:r>
              <a:rPr lang="en-IN" dirty="0" smtClean="0"/>
              <a:t>Wider test coverage of application features</a:t>
            </a:r>
          </a:p>
          <a:p>
            <a:pPr marL="514350" indent="-514350">
              <a:buFont typeface="+mj-lt"/>
              <a:buAutoNum type="arabicPeriod"/>
            </a:pPr>
            <a:r>
              <a:rPr lang="en-IN" dirty="0" smtClean="0"/>
              <a:t>Reliable in results</a:t>
            </a:r>
          </a:p>
          <a:p>
            <a:pPr marL="514350" indent="-514350">
              <a:buFont typeface="+mj-lt"/>
              <a:buAutoNum type="arabicPeriod"/>
            </a:pPr>
            <a:r>
              <a:rPr lang="en-IN" dirty="0" smtClean="0"/>
              <a:t>Ensure Consistency</a:t>
            </a:r>
          </a:p>
          <a:p>
            <a:pPr marL="514350" indent="-514350">
              <a:buFont typeface="+mj-lt"/>
              <a:buAutoNum type="arabicPeriod"/>
            </a:pPr>
            <a:r>
              <a:rPr lang="en-IN" dirty="0" smtClean="0"/>
              <a:t>Saves Time and Cost</a:t>
            </a:r>
          </a:p>
          <a:p>
            <a:pPr marL="514350" indent="-514350">
              <a:buFont typeface="+mj-lt"/>
              <a:buAutoNum type="arabicPeriod"/>
            </a:pPr>
            <a:r>
              <a:rPr lang="en-IN" dirty="0" smtClean="0"/>
              <a:t>Improves accuracy</a:t>
            </a:r>
          </a:p>
          <a:p>
            <a:pPr marL="514350" indent="-514350">
              <a:buFont typeface="+mj-lt"/>
              <a:buAutoNum type="arabicPeriod"/>
            </a:pPr>
            <a:r>
              <a:rPr lang="en-IN" dirty="0" smtClean="0"/>
              <a:t>Human Intervention is not required while execution</a:t>
            </a:r>
          </a:p>
          <a:p>
            <a:pPr marL="514350" indent="-514350">
              <a:buFont typeface="+mj-lt"/>
              <a:buAutoNum type="arabicPeriod"/>
            </a:pPr>
            <a:r>
              <a:rPr lang="en-IN" dirty="0" smtClean="0"/>
              <a:t>Increases Efficiency</a:t>
            </a:r>
          </a:p>
          <a:p>
            <a:pPr marL="514350" indent="-514350">
              <a:buFont typeface="+mj-lt"/>
              <a:buAutoNum type="arabicPeriod"/>
            </a:pPr>
            <a:r>
              <a:rPr lang="en-IN" dirty="0" smtClean="0"/>
              <a:t>Better speed in executing tests</a:t>
            </a:r>
          </a:p>
          <a:p>
            <a:pPr marL="514350" indent="-514350">
              <a:buFont typeface="+mj-lt"/>
              <a:buAutoNum type="arabicPeriod"/>
            </a:pPr>
            <a:r>
              <a:rPr lang="en-IN" dirty="0" smtClean="0"/>
              <a:t>Re-usable test scripts</a:t>
            </a:r>
          </a:p>
          <a:p>
            <a:pPr marL="514350" indent="-514350">
              <a:buFont typeface="+mj-lt"/>
              <a:buAutoNum type="arabicPeriod"/>
            </a:pPr>
            <a:r>
              <a:rPr lang="en-IN" dirty="0" smtClean="0"/>
              <a:t>Test Frequently and thoroughly</a:t>
            </a:r>
          </a:p>
          <a:p>
            <a:pPr marL="514350" indent="-514350">
              <a:buFont typeface="+mj-lt"/>
              <a:buAutoNum type="arabicPeriod"/>
            </a:pPr>
            <a:r>
              <a:rPr lang="en-IN" dirty="0" smtClean="0"/>
              <a:t>More cycle of execution can be achieved through automation</a:t>
            </a:r>
          </a:p>
          <a:p>
            <a:pPr marL="514350" indent="-514350">
              <a:buFont typeface="+mj-lt"/>
              <a:buAutoNum type="arabicPeriod"/>
            </a:pPr>
            <a:r>
              <a:rPr lang="en-IN" dirty="0" smtClean="0"/>
              <a:t>Early time to market</a:t>
            </a:r>
            <a:endParaRPr lang="en-IN" dirty="0"/>
          </a:p>
        </p:txBody>
      </p:sp>
    </p:spTree>
    <p:extLst>
      <p:ext uri="{BB962C8B-B14F-4D97-AF65-F5344CB8AC3E}">
        <p14:creationId xmlns:p14="http://schemas.microsoft.com/office/powerpoint/2010/main" val="309934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800" dirty="0"/>
              <a:t>How to Choose an Automation </a:t>
            </a:r>
            <a:r>
              <a:rPr lang="en-IN" sz="2800" dirty="0" smtClean="0"/>
              <a:t>Tool?</a:t>
            </a:r>
          </a:p>
          <a:p>
            <a:pPr marL="514350" indent="-514350">
              <a:buFont typeface="+mj-lt"/>
              <a:buAutoNum type="arabicPeriod"/>
            </a:pPr>
            <a:r>
              <a:rPr lang="en-IN" sz="2000" dirty="0"/>
              <a:t>Environment Support</a:t>
            </a:r>
          </a:p>
          <a:p>
            <a:pPr marL="514350" indent="-514350">
              <a:buFont typeface="+mj-lt"/>
              <a:buAutoNum type="arabicPeriod"/>
            </a:pPr>
            <a:r>
              <a:rPr lang="en-IN" sz="2000" dirty="0"/>
              <a:t>Ease of use</a:t>
            </a:r>
          </a:p>
          <a:p>
            <a:pPr marL="514350" indent="-514350">
              <a:buFont typeface="+mj-lt"/>
              <a:buAutoNum type="arabicPeriod"/>
            </a:pPr>
            <a:r>
              <a:rPr lang="en-IN" sz="2000" dirty="0"/>
              <a:t>Testing of Database</a:t>
            </a:r>
          </a:p>
          <a:p>
            <a:pPr marL="514350" indent="-514350">
              <a:buFont typeface="+mj-lt"/>
              <a:buAutoNum type="arabicPeriod"/>
            </a:pPr>
            <a:r>
              <a:rPr lang="en-IN" sz="2000" dirty="0"/>
              <a:t>Object identification</a:t>
            </a:r>
          </a:p>
          <a:p>
            <a:pPr marL="514350" indent="-514350">
              <a:buFont typeface="+mj-lt"/>
              <a:buAutoNum type="arabicPeriod"/>
            </a:pPr>
            <a:r>
              <a:rPr lang="en-IN" sz="2000" dirty="0"/>
              <a:t>Image Testing</a:t>
            </a:r>
          </a:p>
          <a:p>
            <a:pPr marL="514350" indent="-514350">
              <a:buFont typeface="+mj-lt"/>
              <a:buAutoNum type="arabicPeriod"/>
            </a:pPr>
            <a:r>
              <a:rPr lang="en-IN" sz="2000" dirty="0"/>
              <a:t>Error Recovery </a:t>
            </a:r>
            <a:r>
              <a:rPr lang="en-IN" sz="2000" dirty="0" smtClean="0"/>
              <a:t>Testing</a:t>
            </a:r>
          </a:p>
          <a:p>
            <a:pPr marL="514350" indent="-514350">
              <a:buFont typeface="+mj-lt"/>
              <a:buAutoNum type="arabicPeriod"/>
            </a:pPr>
            <a:r>
              <a:rPr lang="en-IN" sz="2000" dirty="0"/>
              <a:t>Scripting Language Used</a:t>
            </a:r>
          </a:p>
          <a:p>
            <a:pPr marL="514350" indent="-514350">
              <a:buFont typeface="+mj-lt"/>
              <a:buAutoNum type="arabicPeriod"/>
            </a:pPr>
            <a:r>
              <a:rPr lang="en-IN" sz="2000" dirty="0"/>
              <a:t>Support for multiple testing frameworks</a:t>
            </a:r>
          </a:p>
          <a:p>
            <a:pPr marL="514350" indent="-514350">
              <a:buFont typeface="+mj-lt"/>
              <a:buAutoNum type="arabicPeriod"/>
            </a:pPr>
            <a:r>
              <a:rPr lang="en-IN" sz="2000" dirty="0"/>
              <a:t>Easy to debug the automation software scripts</a:t>
            </a:r>
          </a:p>
          <a:p>
            <a:pPr marL="514350" indent="-514350">
              <a:buFont typeface="+mj-lt"/>
              <a:buAutoNum type="arabicPeriod"/>
            </a:pPr>
            <a:r>
              <a:rPr lang="en-IN" sz="2000" dirty="0"/>
              <a:t>Ability to recognize objects in any </a:t>
            </a:r>
            <a:r>
              <a:rPr lang="en-IN" sz="2000" dirty="0" smtClean="0"/>
              <a:t>environment</a:t>
            </a:r>
          </a:p>
          <a:p>
            <a:pPr marL="514350" indent="-514350">
              <a:buFont typeface="+mj-lt"/>
              <a:buAutoNum type="arabicPeriod"/>
            </a:pPr>
            <a:r>
              <a:rPr lang="en-IN" sz="2000" dirty="0" smtClean="0"/>
              <a:t>Extensive </a:t>
            </a:r>
            <a:r>
              <a:rPr lang="en-IN" sz="2000" dirty="0"/>
              <a:t>test reports and </a:t>
            </a:r>
            <a:r>
              <a:rPr lang="en-IN" sz="2000" dirty="0" smtClean="0"/>
              <a:t>results</a:t>
            </a:r>
          </a:p>
          <a:p>
            <a:pPr marL="514350" indent="-514350">
              <a:buFont typeface="+mj-lt"/>
              <a:buAutoNum type="arabicPeriod"/>
            </a:pPr>
            <a:r>
              <a:rPr lang="en-IN" sz="2000" dirty="0" smtClean="0"/>
              <a:t>Minimize </a:t>
            </a:r>
            <a:r>
              <a:rPr lang="en-IN" sz="2000" dirty="0"/>
              <a:t>training cost of selected tools</a:t>
            </a:r>
          </a:p>
          <a:p>
            <a:pPr marL="514350" indent="-514350">
              <a:buFont typeface="+mj-lt"/>
              <a:buAutoNum type="arabicPeriod"/>
            </a:pPr>
            <a:endParaRPr lang="en-IN" sz="2000" dirty="0"/>
          </a:p>
          <a:p>
            <a:pPr marL="514350" indent="-514350">
              <a:buFont typeface="+mj-lt"/>
              <a:buAutoNum type="arabicPeriod"/>
            </a:pPr>
            <a:endParaRPr lang="en-IN" sz="2800" dirty="0"/>
          </a:p>
        </p:txBody>
      </p:sp>
    </p:spTree>
    <p:extLst>
      <p:ext uri="{BB962C8B-B14F-4D97-AF65-F5344CB8AC3E}">
        <p14:creationId xmlns:p14="http://schemas.microsoft.com/office/powerpoint/2010/main" val="793111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1910</Words>
  <Application>Microsoft Office PowerPoint</Application>
  <PresentationFormat>On-screen Show (4:3)</PresentationFormat>
  <Paragraphs>236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Automated Testing &amp; Testing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Manual vs Automated Testing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 poly. ngp</dc:creator>
  <cp:lastModifiedBy>gov. poly. ngp</cp:lastModifiedBy>
  <cp:revision>166</cp:revision>
  <dcterms:created xsi:type="dcterms:W3CDTF">2020-11-17T07:09:21Z</dcterms:created>
  <dcterms:modified xsi:type="dcterms:W3CDTF">2020-12-01T08:51:53Z</dcterms:modified>
</cp:coreProperties>
</file>