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5" r:id="rId3"/>
    <p:sldId id="269" r:id="rId4"/>
    <p:sldId id="270" r:id="rId5"/>
    <p:sldId id="271" r:id="rId6"/>
    <p:sldId id="272" r:id="rId7"/>
    <p:sldId id="273" r:id="rId8"/>
    <p:sldId id="274" r:id="rId9"/>
    <p:sldId id="275" r:id="rId10"/>
    <p:sldId id="27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5" Type="http://schemas.openxmlformats.org/officeDocument/2006/relationships/hyperlink" Target="https://www.stackoverflow.com/" TargetMode="External"/><Relationship Id="rId4" Type="http://schemas.openxmlformats.org/officeDocument/2006/relationships/hyperlink" Target="https://www.codecademy.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300D-CBA8-4BC4-A6EC-024494472E35}"/>
              </a:ext>
            </a:extLst>
          </p:cNvPr>
          <p:cNvSpPr>
            <a:spLocks noGrp="1"/>
          </p:cNvSpPr>
          <p:nvPr>
            <p:ph type="title"/>
          </p:nvPr>
        </p:nvSpPr>
        <p:spPr>
          <a:xfrm>
            <a:off x="810100" y="2221584"/>
            <a:ext cx="10353761" cy="1539711"/>
          </a:xfrm>
        </p:spPr>
        <p:txBody>
          <a:bodyPr>
            <a:normAutofit/>
          </a:bodyPr>
          <a:lstStyle/>
          <a:p>
            <a:r>
              <a:rPr lang="en-US" sz="4400" dirty="0">
                <a:latin typeface="Calibri" panose="020F0502020204030204" pitchFamily="34" charset="0"/>
                <a:cs typeface="Calibri" panose="020F0502020204030204" pitchFamily="34" charset="0"/>
              </a:rPr>
              <a:t>Tour and travel WEBSITE</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581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4C72-01B1-8AD6-2D9E-AAE9CAE909D0}"/>
              </a:ext>
            </a:extLst>
          </p:cNvPr>
          <p:cNvSpPr>
            <a:spLocks noGrp="1"/>
          </p:cNvSpPr>
          <p:nvPr>
            <p:ph type="title"/>
          </p:nvPr>
        </p:nvSpPr>
        <p:spPr/>
        <p:txBody>
          <a:bodyPr/>
          <a:lstStyle/>
          <a:p>
            <a:r>
              <a:rPr lang="en-US" sz="2800" b="1" u="sng" spc="25"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49964D16-A31B-73C1-E01C-A86F0B80A2B0}"/>
              </a:ext>
            </a:extLst>
          </p:cNvPr>
          <p:cNvSpPr>
            <a:spLocks noGrp="1"/>
          </p:cNvSpPr>
          <p:nvPr>
            <p:ph idx="1"/>
          </p:nvPr>
        </p:nvSpPr>
        <p:spPr/>
        <p:txBody>
          <a:bodyPr/>
          <a:lstStyle/>
          <a:p>
            <a:pPr>
              <a:lnSpc>
                <a:spcPct val="115000"/>
              </a:lnSpc>
              <a:spcAft>
                <a:spcPts val="1000"/>
              </a:spcAft>
              <a:tabLst>
                <a:tab pos="523875" algn="l"/>
              </a:tabLst>
            </a:pPr>
            <a:r>
              <a:rPr lang="en-IN" sz="1800" spc="0" dirty="0">
                <a:effectLst/>
                <a:latin typeface="The roman times"/>
                <a:ea typeface="Times New Roman" panose="02020603050405020304" pitchFamily="18" charset="0"/>
                <a:cs typeface="Segoe UI" panose="020B0502040204020203" pitchFamily="34" charset="0"/>
              </a:rPr>
              <a:t>In conclusion, a tour management system is a crucial tool for tour operators and travel agencies looking to streamline their tour management process and improve customer satisfaction. The system should provide a comprehensive set of features to manage tour itineraries, bookings, payments, communication, tour progress tracking, and other aspects of the tour management process</a:t>
            </a:r>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nSpc>
                <a:spcPct val="115000"/>
              </a:lnSpc>
              <a:spcAft>
                <a:spcPts val="1000"/>
              </a:spcAft>
              <a:buNone/>
              <a:tabLst>
                <a:tab pos="523875" algn="l"/>
              </a:tabLst>
            </a:pPr>
            <a:r>
              <a:rPr lang="en-IN"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04083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FAC8-86AF-BA1D-6766-17CC4A5FC823}"/>
              </a:ext>
            </a:extLst>
          </p:cNvPr>
          <p:cNvSpPr>
            <a:spLocks noGrp="1"/>
          </p:cNvSpPr>
          <p:nvPr>
            <p:ph type="title"/>
          </p:nvPr>
        </p:nvSpPr>
        <p:spPr/>
        <p:txBody>
          <a:bodyPr>
            <a:normAutofit/>
          </a:bodyPr>
          <a:lstStyle/>
          <a:p>
            <a:r>
              <a:rPr lang="en-US" sz="2800" b="1" u="sng" spc="25"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br>
              <a:rPr lang="en-IN" sz="2800" spc="25" dirty="0">
                <a:effectLst/>
                <a:latin typeface="Times New Roman" panose="02020603050405020304" pitchFamily="18" charset="0"/>
                <a:ea typeface="Calibri" panose="020F0502020204030204" pitchFamily="34" charset="0"/>
                <a:cs typeface="Mangal" panose="02040503050203030202" pitchFamily="18" charset="0"/>
              </a:rPr>
            </a:br>
            <a:endParaRPr lang="en-IN" sz="2800" dirty="0"/>
          </a:p>
        </p:txBody>
      </p:sp>
      <p:sp>
        <p:nvSpPr>
          <p:cNvPr id="3" name="Content Placeholder 2">
            <a:extLst>
              <a:ext uri="{FF2B5EF4-FFF2-40B4-BE49-F238E27FC236}">
                <a16:creationId xmlns:a16="http://schemas.microsoft.com/office/drawing/2014/main" id="{72012243-672D-D595-2ADA-C34BB0ADF32D}"/>
              </a:ext>
            </a:extLst>
          </p:cNvPr>
          <p:cNvSpPr>
            <a:spLocks noGrp="1"/>
          </p:cNvSpPr>
          <p:nvPr>
            <p:ph idx="1"/>
          </p:nvPr>
        </p:nvSpPr>
        <p:spPr/>
        <p:txBody>
          <a:bodyPr>
            <a:normAutofit fontScale="92500" lnSpcReduction="20000"/>
          </a:bodyPr>
          <a:lstStyle/>
          <a:p>
            <a:pPr marL="0" indent="0" algn="ctr">
              <a:lnSpc>
                <a:spcPct val="115000"/>
              </a:lnSpc>
              <a:spcAft>
                <a:spcPts val="1000"/>
              </a:spcAft>
              <a:buNone/>
              <a:tabLst>
                <a:tab pos="523875" algn="l"/>
              </a:tabLst>
            </a:pPr>
            <a:r>
              <a:rPr lang="en-US" sz="1800" b="1" u="none" strike="noStrike"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marR="39370" indent="0">
              <a:lnSpc>
                <a:spcPct val="115000"/>
              </a:lnSpc>
              <a:spcAft>
                <a:spcPts val="630"/>
              </a:spcAft>
              <a:buNone/>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We have taken references from many resources like many websites.</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marR="39370" indent="0">
              <a:lnSpc>
                <a:spcPct val="115000"/>
              </a:lnSpc>
              <a:spcAft>
                <a:spcPts val="630"/>
              </a:spcAft>
              <a:buNone/>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6350" marR="39370">
              <a:lnSpc>
                <a:spcPct val="115000"/>
              </a:lnSpc>
              <a:spcAft>
                <a:spcPts val="730"/>
              </a:spcAft>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Websites: </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fontAlgn="base">
              <a:lnSpc>
                <a:spcPct val="107000"/>
              </a:lnSpc>
              <a:spcAft>
                <a:spcPts val="450"/>
              </a:spcAft>
              <a:buClr>
                <a:srgbClr val="00000A"/>
              </a:buClr>
              <a:buSzPts val="1200"/>
              <a:buFont typeface="Arial" panose="020B0604020202020204" pitchFamily="34" charset="0"/>
              <a:buChar char="•"/>
            </a:pPr>
            <a:r>
              <a:rPr lang="en-US" sz="1800" u="sng" strike="noStrike" spc="25" dirty="0">
                <a:solidFill>
                  <a:srgbClr val="0000FF"/>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2"/>
              </a:rPr>
              <a:t>https://www.w3schools.com</a:t>
            </a:r>
            <a:endParaRPr lang="en-IN" sz="1800" u="none" strike="noStrike" spc="25"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7000"/>
              </a:lnSpc>
              <a:spcAft>
                <a:spcPts val="450"/>
              </a:spcAft>
              <a:buClr>
                <a:srgbClr val="00000A"/>
              </a:buClr>
              <a:buSzPts val="1200"/>
              <a:buFont typeface="Arial" panose="020B0604020202020204" pitchFamily="34" charset="0"/>
              <a:buChar char="•"/>
            </a:pPr>
            <a:r>
              <a:rPr lang="en-US" sz="1800" u="sng" strike="noStrike" spc="25" dirty="0">
                <a:solidFill>
                  <a:srgbClr val="0000FF"/>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3"/>
              </a:rPr>
              <a:t>https://www.javatpoint.com</a:t>
            </a:r>
            <a:endParaRPr lang="en-IN" sz="1800" u="none" strike="noStrike" spc="25"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7000"/>
              </a:lnSpc>
              <a:spcAft>
                <a:spcPts val="450"/>
              </a:spcAft>
              <a:buClr>
                <a:srgbClr val="00000A"/>
              </a:buClr>
              <a:buSzPts val="1200"/>
              <a:buFont typeface="Arial" panose="020B0604020202020204" pitchFamily="34" charset="0"/>
              <a:buChar char="•"/>
            </a:pPr>
            <a:r>
              <a:rPr lang="en-US" sz="1800" u="sng" strike="noStrike" spc="25" dirty="0">
                <a:solidFill>
                  <a:srgbClr val="0000FF"/>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4"/>
              </a:rPr>
              <a:t>https://www.codecademy.com</a:t>
            </a:r>
            <a:endParaRPr lang="en-IN" sz="1800" u="none" strike="noStrike" spc="25"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07000"/>
              </a:lnSpc>
              <a:spcAft>
                <a:spcPts val="450"/>
              </a:spcAft>
              <a:buClr>
                <a:srgbClr val="00000A"/>
              </a:buClr>
              <a:buSzPts val="1200"/>
              <a:buFont typeface="Arial" panose="020B0604020202020204" pitchFamily="34" charset="0"/>
              <a:buChar char="•"/>
            </a:pPr>
            <a:r>
              <a:rPr lang="en-US" sz="1800" u="sng" strike="noStrike" spc="25" dirty="0">
                <a:solidFill>
                  <a:srgbClr val="0000FF"/>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5"/>
              </a:rPr>
              <a:t>https://www.stackoverflow.com</a:t>
            </a:r>
            <a:endParaRPr lang="en-IN" sz="1800" u="none" strike="noStrike" spc="25"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lnSpc>
                <a:spcPct val="107000"/>
              </a:lnSpc>
              <a:spcAft>
                <a:spcPts val="680"/>
              </a:spcAft>
              <a:buNone/>
            </a:pP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1456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155C-842D-6E1D-5FC2-AD5908BA762F}"/>
              </a:ext>
            </a:extLst>
          </p:cNvPr>
          <p:cNvSpPr>
            <a:spLocks noGrp="1"/>
          </p:cNvSpPr>
          <p:nvPr>
            <p:ph type="title"/>
          </p:nvPr>
        </p:nvSpPr>
        <p:spPr/>
        <p:txBody>
          <a:bodyPr>
            <a:normAutofit/>
          </a:bodyPr>
          <a:lstStyle/>
          <a:p>
            <a:r>
              <a:rPr lang="en-US" sz="2800" b="1" u="sng" spc="25" dirty="0">
                <a:effectLst/>
                <a:latin typeface="Times New Roman" panose="02020603050405020304" pitchFamily="18" charset="0"/>
                <a:ea typeface="Calibri" panose="020F0502020204030204" pitchFamily="34" charset="0"/>
                <a:cs typeface="Mangal" panose="02040503050203030202" pitchFamily="18" charset="0"/>
              </a:rPr>
              <a:t>INTRODUCTION</a:t>
            </a:r>
            <a:endParaRPr lang="en-IN" sz="2800" dirty="0"/>
          </a:p>
        </p:txBody>
      </p:sp>
      <p:sp>
        <p:nvSpPr>
          <p:cNvPr id="3" name="Content Placeholder 2">
            <a:extLst>
              <a:ext uri="{FF2B5EF4-FFF2-40B4-BE49-F238E27FC236}">
                <a16:creationId xmlns:a16="http://schemas.microsoft.com/office/drawing/2014/main" id="{5311138F-4DE5-DB3A-743A-A05EC77E305B}"/>
              </a:ext>
            </a:extLst>
          </p:cNvPr>
          <p:cNvSpPr>
            <a:spLocks noGrp="1"/>
          </p:cNvSpPr>
          <p:nvPr>
            <p:ph idx="1"/>
          </p:nvPr>
        </p:nvSpPr>
        <p:spPr>
          <a:xfrm>
            <a:off x="340658" y="2096063"/>
            <a:ext cx="11654117" cy="4546783"/>
          </a:xfrm>
        </p:spPr>
        <p:txBody>
          <a:bodyPr>
            <a:normAutofit fontScale="85000" lnSpcReduction="10000"/>
          </a:bodyPr>
          <a:lstStyle/>
          <a:p>
            <a:r>
              <a:rPr lang="en-IN" sz="1800" dirty="0">
                <a:solidFill>
                  <a:schemeClr val="tx1">
                    <a:lumMod val="85000"/>
                  </a:schemeClr>
                </a:solidFill>
                <a:effectLst/>
                <a:latin typeface="The times roman"/>
                <a:ea typeface="Times New Roman" panose="02020603050405020304" pitchFamily="18" charset="0"/>
                <a:cs typeface="Segoe UI" panose="020B0502040204020203" pitchFamily="34" charset="0"/>
              </a:rPr>
              <a:t>The tourism industry has witnessed significant growth in recent years, resulting in increased demand for tour and travel services. As a result, tour operators and travel agencies face numerous challenges, including managing bookings, tracking customer details, and maintaining tour packages.</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r>
              <a:rPr lang="en-IN" sz="1800" dirty="0">
                <a:solidFill>
                  <a:schemeClr val="tx1">
                    <a:lumMod val="85000"/>
                  </a:schemeClr>
                </a:solidFill>
                <a:effectLst/>
                <a:latin typeface="The times roman"/>
                <a:ea typeface="Times New Roman" panose="02020603050405020304" pitchFamily="18" charset="0"/>
                <a:cs typeface="Segoe UI" panose="020B0502040204020203" pitchFamily="34" charset="0"/>
              </a:rPr>
              <a:t>The Tours and Travel Management System is a software solution designed to address these challenges and improve the overall efficiency of tour and travel businesses. The system is built using Java programming language, which is widely used for building robust and scalable applications.</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r>
              <a:rPr lang="en-IN" sz="1800" dirty="0">
                <a:solidFill>
                  <a:schemeClr val="tx1">
                    <a:lumMod val="85000"/>
                  </a:schemeClr>
                </a:solidFill>
                <a:effectLst/>
                <a:latin typeface="The times roman"/>
                <a:ea typeface="Times New Roman" panose="02020603050405020304" pitchFamily="18" charset="0"/>
                <a:cs typeface="Segoe UI" panose="020B0502040204020203" pitchFamily="34" charset="0"/>
              </a:rPr>
              <a:t>This project aims to provide a comprehensive solution for managing various aspects of tour and travel operations, such as customer details, booking management, tour package management, and reporting. The system includes various modules that enable travel agencies and tour operators to automate and streamline their day-to-day operations, thereby improving their productivity and profitability.</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r>
              <a:rPr lang="en-IN" sz="1800" dirty="0">
                <a:solidFill>
                  <a:schemeClr val="tx1">
                    <a:lumMod val="85000"/>
                  </a:schemeClr>
                </a:solidFill>
                <a:effectLst/>
                <a:latin typeface="The times roman"/>
                <a:ea typeface="Times New Roman" panose="02020603050405020304" pitchFamily="18" charset="0"/>
                <a:cs typeface="Segoe UI" panose="020B0502040204020203" pitchFamily="34" charset="0"/>
              </a:rPr>
              <a:t>The project includes features such as user authentication, role-based access control, and reporting, which help in ensuring data security and providing meaningful insights into business performance. Additionally, the system provides a user-friendly interface for travel agents and customers to interact and access information, making it easier for them to book tours and manage their travel plans.</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r>
              <a:rPr lang="en-IN" sz="1800" dirty="0">
                <a:solidFill>
                  <a:schemeClr val="tx1">
                    <a:lumMod val="85000"/>
                  </a:schemeClr>
                </a:solidFill>
                <a:effectLst/>
                <a:latin typeface="The times roman"/>
                <a:ea typeface="Times New Roman" panose="02020603050405020304" pitchFamily="18" charset="0"/>
                <a:cs typeface="Segoe UI" panose="020B0502040204020203" pitchFamily="34" charset="0"/>
              </a:rPr>
              <a:t>Overall, the Tours and Travel Management System is a valuable tool for travel agencies and tour operators seeking to streamline their operations, enhance customer satisfaction, and increase profitability.</a:t>
            </a:r>
            <a:endParaRPr lang="en-IN" sz="1800" dirty="0">
              <a:solidFill>
                <a:schemeClr val="tx1">
                  <a:lumMod val="8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6199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D5F7-F884-D9FD-4B21-B69DCA9C40C6}"/>
              </a:ext>
            </a:extLst>
          </p:cNvPr>
          <p:cNvSpPr>
            <a:spLocks noGrp="1"/>
          </p:cNvSpPr>
          <p:nvPr>
            <p:ph type="title"/>
          </p:nvPr>
        </p:nvSpPr>
        <p:spPr/>
        <p:txBody>
          <a:bodyPr/>
          <a:lstStyle/>
          <a:p>
            <a:r>
              <a:rPr lang="en-US" sz="2800" b="1" u="sng" spc="25" dirty="0">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C0A96521-2AB5-8381-4A67-F721A3D29AFF}"/>
              </a:ext>
            </a:extLst>
          </p:cNvPr>
          <p:cNvSpPr>
            <a:spLocks noGrp="1"/>
          </p:cNvSpPr>
          <p:nvPr>
            <p:ph idx="1"/>
          </p:nvPr>
        </p:nvSpPr>
        <p:spPr>
          <a:xfrm>
            <a:off x="457200" y="1604682"/>
            <a:ext cx="11295529" cy="4751294"/>
          </a:xfrm>
        </p:spPr>
        <p:txBody>
          <a:bodyPr>
            <a:normAutofit lnSpcReduction="10000"/>
          </a:bodyPr>
          <a:lstStyle/>
          <a:p>
            <a:pPr algn="just">
              <a:lnSpc>
                <a:spcPct val="150000"/>
              </a:lnSpc>
              <a:spcBef>
                <a:spcPts val="1200"/>
              </a:spcBef>
              <a:spcAft>
                <a:spcPts val="1200"/>
              </a:spcAft>
            </a:pPr>
            <a:r>
              <a:rPr lang="en-US" sz="1800" spc="25" dirty="0">
                <a:solidFill>
                  <a:schemeClr val="tx1">
                    <a:lumMod val="75000"/>
                  </a:schemeClr>
                </a:solidFill>
                <a:effectLst/>
                <a:latin typeface="The times roman"/>
                <a:ea typeface="Calibri" panose="020F0502020204030204" pitchFamily="34" charset="0"/>
                <a:cs typeface="Segoe UI" panose="020B0502040204020203" pitchFamily="34" charset="0"/>
              </a:rPr>
              <a:t>The current process of managing tours is time-consuming and prone to errors. Tour operators and travel agencies face challenges in managing and organizing tours efficiently, from planning itineraries, booking transportation, arranging accommodations, and coordinating with local guides and vendors. Customers often experience delays, cancellations, and miscommunications, which can lead to negative reviews and impact the business's reputation.</a:t>
            </a:r>
            <a:endParaRPr lang="en-IN" sz="1800" spc="25" dirty="0">
              <a:solidFill>
                <a:schemeClr val="tx1">
                  <a:lumMod val="75000"/>
                </a:schemeClr>
              </a:solidFill>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spcBef>
                <a:spcPts val="1200"/>
              </a:spcBef>
              <a:spcAft>
                <a:spcPts val="1200"/>
              </a:spcAft>
            </a:pPr>
            <a:r>
              <a:rPr lang="en-US" sz="1800" spc="25" dirty="0">
                <a:solidFill>
                  <a:schemeClr val="tx1">
                    <a:lumMod val="75000"/>
                  </a:schemeClr>
                </a:solidFill>
                <a:effectLst/>
                <a:latin typeface="The times roman"/>
                <a:ea typeface="Calibri" panose="020F0502020204030204" pitchFamily="34" charset="0"/>
                <a:cs typeface="Segoe UI" panose="020B0502040204020203" pitchFamily="34" charset="0"/>
              </a:rPr>
              <a:t>A tour management system aims to address these issues by providing a centralized platform that streamlines the tour management process. The system should allow tour operators to manage tours effectively, from creating and customizing tour itineraries to managing bookings and payments, communicating with customers, and tracking tour progress. Additionally, the system should provide real-time updates to customers on their tour status, itinerary changes, and other relevant information, ensuring a seamless and enjoyable experience.</a:t>
            </a:r>
            <a:endParaRPr lang="en-IN" sz="1800" spc="25" dirty="0">
              <a:solidFill>
                <a:schemeClr val="tx1">
                  <a:lumMod val="75000"/>
                </a:schemeClr>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nSpc>
                <a:spcPct val="150000"/>
              </a:lnSpc>
              <a:spcBef>
                <a:spcPts val="1200"/>
              </a:spcBef>
              <a:spcAft>
                <a:spcPts val="1200"/>
              </a:spcAft>
              <a:buNone/>
            </a:pPr>
            <a:r>
              <a:rPr lang="en-US" sz="1800" b="1" u="none" strike="noStrike" spc="2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0265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05E4-690E-DF40-EF24-9815EB0CECE8}"/>
              </a:ext>
            </a:extLst>
          </p:cNvPr>
          <p:cNvSpPr>
            <a:spLocks noGrp="1"/>
          </p:cNvSpPr>
          <p:nvPr>
            <p:ph type="title"/>
          </p:nvPr>
        </p:nvSpPr>
        <p:spPr/>
        <p:txBody>
          <a:bodyPr/>
          <a:lstStyle/>
          <a:p>
            <a:r>
              <a:rPr lang="en-US" sz="2800" b="1" u="sng" spc="25" dirty="0">
                <a:effectLst/>
                <a:latin typeface="Times New Roman" panose="02020603050405020304" pitchFamily="18" charset="0"/>
                <a:ea typeface="Times New Roman" panose="02020603050405020304" pitchFamily="18" charset="0"/>
                <a:cs typeface="Times New Roman" panose="02020603050405020304" pitchFamily="18" charset="0"/>
              </a:rPr>
              <a:t>PROBLEM DESCRIPTION</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DA2962C-82EC-213B-455C-BDC80CA7AE0F}"/>
              </a:ext>
            </a:extLst>
          </p:cNvPr>
          <p:cNvSpPr>
            <a:spLocks noGrp="1"/>
          </p:cNvSpPr>
          <p:nvPr>
            <p:ph idx="1"/>
          </p:nvPr>
        </p:nvSpPr>
        <p:spPr>
          <a:xfrm>
            <a:off x="448235" y="1748118"/>
            <a:ext cx="11456894" cy="4706470"/>
          </a:xfrm>
        </p:spPr>
        <p:txBody>
          <a:bodyPr>
            <a:normAutofit fontScale="85000" lnSpcReduction="20000"/>
          </a:bodyPr>
          <a:lstStyle/>
          <a:p>
            <a:pPr>
              <a:lnSpc>
                <a:spcPct val="150000"/>
              </a:lnSpc>
              <a:spcBef>
                <a:spcPts val="600"/>
              </a:spcBef>
              <a:spcAft>
                <a:spcPts val="1800"/>
              </a:spcAft>
            </a:pPr>
            <a:r>
              <a:rPr lang="en-US" sz="1800" spc="25" dirty="0">
                <a:effectLst/>
                <a:latin typeface="The times roman"/>
                <a:ea typeface="Calibri" panose="020F0502020204030204" pitchFamily="34" charset="0"/>
                <a:cs typeface="Segoe UI" panose="020B0502040204020203" pitchFamily="34" charset="0"/>
              </a:rPr>
              <a:t>The Tours and Travel Management System is a software application designed to automate the process of managing travel packages and bookings. The system includes a user interface for customers to search and book travel packages and an administrative interface for travel agencies to manage those packages.</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a:lnSpc>
                <a:spcPct val="150000"/>
              </a:lnSpc>
              <a:spcBef>
                <a:spcPts val="600"/>
              </a:spcBef>
              <a:spcAft>
                <a:spcPts val="1800"/>
              </a:spcAft>
            </a:pPr>
            <a:r>
              <a:rPr lang="en-US" sz="1800" spc="25" dirty="0">
                <a:effectLst/>
                <a:latin typeface="The times roman"/>
                <a:ea typeface="Calibri" panose="020F0502020204030204" pitchFamily="34" charset="0"/>
                <a:cs typeface="Segoe UI" panose="020B0502040204020203" pitchFamily="34" charset="0"/>
              </a:rPr>
              <a:t>The system comprises the following key features:</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spcBef>
                <a:spcPts val="600"/>
              </a:spcBef>
              <a:spcAft>
                <a:spcPts val="1800"/>
              </a:spcAft>
              <a:buFont typeface="+mj-lt"/>
              <a:buAutoNum type="arabicPeriod"/>
            </a:pPr>
            <a:r>
              <a:rPr lang="en-US" sz="1800" spc="25" dirty="0">
                <a:effectLst/>
                <a:latin typeface="The times roman"/>
                <a:ea typeface="Calibri" panose="020F0502020204030204" pitchFamily="34" charset="0"/>
                <a:cs typeface="Segoe UI" panose="020B0502040204020203" pitchFamily="34" charset="0"/>
              </a:rPr>
              <a:t>User registration and login: The system allows customers to register and create an account on the platform, which they can use to access various travel packages and services.</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spcBef>
                <a:spcPts val="600"/>
              </a:spcBef>
              <a:spcAft>
                <a:spcPts val="1800"/>
              </a:spcAft>
              <a:buFont typeface="+mj-lt"/>
              <a:buAutoNum type="arabicPeriod"/>
            </a:pPr>
            <a:r>
              <a:rPr lang="en-US" sz="1800" spc="25" dirty="0">
                <a:effectLst/>
                <a:latin typeface="The times roman"/>
                <a:ea typeface="Calibri" panose="020F0502020204030204" pitchFamily="34" charset="0"/>
                <a:cs typeface="Segoe UI" panose="020B0502040204020203" pitchFamily="34" charset="0"/>
              </a:rPr>
              <a:t>Package search and selection: The system provides a search functionality that allows customers to browse and select travel packages based on various criteria, such as destination, budget, duration, and activities.</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nSpc>
                <a:spcPct val="150000"/>
              </a:lnSpc>
              <a:spcBef>
                <a:spcPts val="600"/>
              </a:spcBef>
              <a:spcAft>
                <a:spcPts val="1800"/>
              </a:spcAft>
              <a:buFont typeface="+mj-lt"/>
              <a:buAutoNum type="arabicPeriod"/>
            </a:pPr>
            <a:r>
              <a:rPr lang="en-US" sz="1800" spc="25" dirty="0">
                <a:effectLst/>
                <a:latin typeface="The times roman"/>
                <a:ea typeface="Calibri" panose="020F0502020204030204" pitchFamily="34" charset="0"/>
                <a:cs typeface="Segoe UI" panose="020B0502040204020203" pitchFamily="34" charset="0"/>
              </a:rPr>
              <a:t>Booking and payment processing: Customers can select and book travel packages, and the system facilitates secure online payment processing through integration with a payment gateway.</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1671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B25D-A8B5-A030-BD9F-35E0732D9633}"/>
              </a:ext>
            </a:extLst>
          </p:cNvPr>
          <p:cNvSpPr>
            <a:spLocks noGrp="1"/>
          </p:cNvSpPr>
          <p:nvPr>
            <p:ph type="title"/>
          </p:nvPr>
        </p:nvSpPr>
        <p:spPr/>
        <p:txBody>
          <a:bodyPr>
            <a:normAutofit/>
          </a:bodyPr>
          <a:lstStyle/>
          <a:p>
            <a:r>
              <a:rPr lang="en-US" sz="2800" b="1" u="sng" spc="25" dirty="0">
                <a:effectLst/>
                <a:latin typeface="Times New Roman" panose="02020603050405020304" pitchFamily="18" charset="0"/>
                <a:ea typeface="Calibri" panose="020F0502020204030204" pitchFamily="34" charset="0"/>
                <a:cs typeface="Mangal" panose="02040503050203030202" pitchFamily="18" charset="0"/>
              </a:rPr>
              <a:t>OBJECTIVES</a:t>
            </a:r>
            <a:br>
              <a:rPr lang="en-IN" sz="2800" spc="25" dirty="0">
                <a:effectLst/>
                <a:latin typeface="Times New Roman" panose="02020603050405020304" pitchFamily="18" charset="0"/>
                <a:ea typeface="Calibri" panose="020F0502020204030204" pitchFamily="34" charset="0"/>
                <a:cs typeface="Mangal" panose="02040503050203030202" pitchFamily="18" charset="0"/>
              </a:rPr>
            </a:br>
            <a:endParaRPr lang="en-IN" sz="2800" dirty="0"/>
          </a:p>
        </p:txBody>
      </p:sp>
      <p:sp>
        <p:nvSpPr>
          <p:cNvPr id="3" name="Content Placeholder 2">
            <a:extLst>
              <a:ext uri="{FF2B5EF4-FFF2-40B4-BE49-F238E27FC236}">
                <a16:creationId xmlns:a16="http://schemas.microsoft.com/office/drawing/2014/main" id="{2D7B9F60-B401-2B6B-C3AF-106C4C87D6F2}"/>
              </a:ext>
            </a:extLst>
          </p:cNvPr>
          <p:cNvSpPr>
            <a:spLocks noGrp="1"/>
          </p:cNvSpPr>
          <p:nvPr>
            <p:ph idx="1"/>
          </p:nvPr>
        </p:nvSpPr>
        <p:spPr>
          <a:xfrm>
            <a:off x="519953" y="1757082"/>
            <a:ext cx="10747604" cy="4616824"/>
          </a:xfrm>
        </p:spPr>
        <p:txBody>
          <a:bodyPr>
            <a:normAutofit/>
          </a:bodyPr>
          <a:lstStyle/>
          <a:p>
            <a:pPr algn="just">
              <a:lnSpc>
                <a:spcPct val="115000"/>
              </a:lnSpc>
              <a:spcAft>
                <a:spcPts val="1000"/>
              </a:spcAft>
            </a:pPr>
            <a:r>
              <a:rPr lang="en-IN" sz="1400" spc="0" dirty="0">
                <a:effectLst/>
                <a:latin typeface="The roman times"/>
                <a:ea typeface="Times New Roman" panose="02020603050405020304" pitchFamily="18" charset="0"/>
                <a:cs typeface="Segoe UI" panose="020B0502040204020203" pitchFamily="34" charset="0"/>
              </a:rPr>
              <a:t>The objectives for a tours and travel management system using Java language are as follows:</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742950" lvl="1" indent="-285750" algn="just">
              <a:lnSpc>
                <a:spcPct val="115000"/>
              </a:lnSpc>
              <a:buFont typeface="+mj-lt"/>
              <a:buAutoNum type="arabicPeriod"/>
            </a:pPr>
            <a:r>
              <a:rPr lang="en-IN" sz="1400" spc="0" dirty="0">
                <a:effectLst/>
                <a:latin typeface="The roman times"/>
                <a:ea typeface="Times New Roman" panose="02020603050405020304" pitchFamily="18" charset="0"/>
                <a:cs typeface="Segoe UI" panose="020B0502040204020203" pitchFamily="34" charset="0"/>
              </a:rPr>
              <a:t>User can sign in.</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742950" lvl="1" indent="-285750" algn="just">
              <a:lnSpc>
                <a:spcPct val="115000"/>
              </a:lnSpc>
              <a:buFont typeface="+mj-lt"/>
              <a:buAutoNum type="arabicPeriod"/>
            </a:pPr>
            <a:r>
              <a:rPr lang="en-IN" sz="1400" spc="0" dirty="0">
                <a:effectLst/>
                <a:latin typeface="The roman times"/>
                <a:ea typeface="Times New Roman" panose="02020603050405020304" pitchFamily="18" charset="0"/>
                <a:cs typeface="Segoe UI" panose="020B0502040204020203" pitchFamily="34" charset="0"/>
              </a:rPr>
              <a:t>User can login.</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742950" lvl="1" indent="-285750" algn="just">
              <a:lnSpc>
                <a:spcPct val="115000"/>
              </a:lnSpc>
              <a:buFont typeface="+mj-lt"/>
              <a:buAutoNum type="arabicPeriod"/>
            </a:pPr>
            <a:r>
              <a:rPr lang="en-IN" sz="1400" spc="0" dirty="0">
                <a:effectLst/>
                <a:latin typeface="The roman times"/>
                <a:ea typeface="Times New Roman" panose="02020603050405020304" pitchFamily="18" charset="0"/>
                <a:cs typeface="Segoe UI" panose="020B0502040204020203" pitchFamily="34" charset="0"/>
              </a:rPr>
              <a:t>User can able to see different tour packages.</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742950" lvl="1" indent="-285750" algn="just">
              <a:lnSpc>
                <a:spcPct val="115000"/>
              </a:lnSpc>
              <a:buFont typeface="+mj-lt"/>
              <a:buAutoNum type="arabicPeriod"/>
            </a:pPr>
            <a:r>
              <a:rPr lang="en-IN" sz="1400" spc="0" dirty="0">
                <a:effectLst/>
                <a:latin typeface="The roman times"/>
                <a:ea typeface="Times New Roman" panose="02020603050405020304" pitchFamily="18" charset="0"/>
                <a:cs typeface="Segoe UI" panose="020B0502040204020203" pitchFamily="34" charset="0"/>
              </a:rPr>
              <a:t>User can book tour packages.</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742950" lvl="1" indent="-285750" algn="just">
              <a:lnSpc>
                <a:spcPct val="115000"/>
              </a:lnSpc>
              <a:buFont typeface="+mj-lt"/>
              <a:buAutoNum type="arabicPeriod"/>
            </a:pPr>
            <a:r>
              <a:rPr lang="en-IN" sz="1400" spc="0" dirty="0">
                <a:effectLst/>
                <a:latin typeface="The roman times"/>
                <a:ea typeface="Times New Roman" panose="02020603050405020304" pitchFamily="18" charset="0"/>
                <a:cs typeface="Segoe UI" panose="020B0502040204020203" pitchFamily="34" charset="0"/>
              </a:rPr>
              <a:t>User can see and change his personal details.</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742950" lvl="1" indent="-285750" algn="just">
              <a:lnSpc>
                <a:spcPct val="115000"/>
              </a:lnSpc>
              <a:buFont typeface="+mj-lt"/>
              <a:buAutoNum type="arabicPeriod"/>
            </a:pPr>
            <a:r>
              <a:rPr lang="en-IN" sz="1400" spc="0" dirty="0">
                <a:effectLst/>
                <a:latin typeface="The roman times"/>
                <a:ea typeface="Times New Roman" panose="02020603050405020304" pitchFamily="18" charset="0"/>
                <a:cs typeface="Segoe UI" panose="020B0502040204020203" pitchFamily="34" charset="0"/>
              </a:rPr>
              <a:t>User can see and book hotels.</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742950" lvl="1" indent="-285750" algn="just">
              <a:lnSpc>
                <a:spcPct val="115000"/>
              </a:lnSpc>
              <a:spcAft>
                <a:spcPts val="1000"/>
              </a:spcAft>
              <a:buFont typeface="+mj-lt"/>
              <a:buAutoNum type="arabicPeriod"/>
            </a:pPr>
            <a:r>
              <a:rPr lang="en-IN" sz="1400" spc="0" dirty="0">
                <a:effectLst/>
                <a:latin typeface="The roman times"/>
                <a:ea typeface="Times New Roman" panose="02020603050405020304" pitchFamily="18" charset="0"/>
                <a:cs typeface="Segoe UI" panose="020B0502040204020203" pitchFamily="34" charset="0"/>
              </a:rPr>
              <a:t>User can make online payment.</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15000"/>
              </a:lnSpc>
              <a:spcAft>
                <a:spcPts val="1000"/>
              </a:spcAft>
              <a:buNone/>
            </a:pPr>
            <a:r>
              <a:rPr lang="en-IN" sz="1400" spc="0" dirty="0">
                <a:effectLst/>
                <a:latin typeface="Segoe UIThe times roman"/>
                <a:ea typeface="Times New Roman" panose="02020603050405020304" pitchFamily="18" charset="0"/>
                <a:cs typeface="Segoe UI" panose="020B0502040204020203" pitchFamily="34" charset="0"/>
              </a:rPr>
              <a:t> </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15000"/>
              </a:lnSpc>
              <a:spcAft>
                <a:spcPts val="1000"/>
              </a:spcAft>
            </a:pPr>
            <a:r>
              <a:rPr lang="en-IN" sz="1400" spc="0" dirty="0">
                <a:solidFill>
                  <a:srgbClr val="374151"/>
                </a:solidFill>
                <a:effectLst/>
                <a:latin typeface="Segoe UIThe times roman"/>
                <a:ea typeface="Times New Roman" panose="02020603050405020304" pitchFamily="18" charset="0"/>
                <a:cs typeface="Segoe UI" panose="020B0502040204020203" pitchFamily="34" charset="0"/>
              </a:rPr>
              <a:t> </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8813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25DD-C805-D940-F3D7-91EBE40D7ACE}"/>
              </a:ext>
            </a:extLst>
          </p:cNvPr>
          <p:cNvSpPr>
            <a:spLocks noGrp="1"/>
          </p:cNvSpPr>
          <p:nvPr>
            <p:ph type="title"/>
          </p:nvPr>
        </p:nvSpPr>
        <p:spPr/>
        <p:txBody>
          <a:bodyPr>
            <a:normAutofit fontScale="90000"/>
          </a:bodyPr>
          <a:lstStyle/>
          <a:p>
            <a:pPr>
              <a:lnSpc>
                <a:spcPct val="150000"/>
              </a:lnSpc>
              <a:spcAft>
                <a:spcPts val="1000"/>
              </a:spcAft>
            </a:pPr>
            <a:r>
              <a:rPr lang="en-US" sz="3100" b="1" u="sng" spc="25" dirty="0">
                <a:effectLst/>
                <a:latin typeface="Times New Roman" panose="02020603050405020304" pitchFamily="18" charset="0"/>
                <a:ea typeface="Times New Roman" panose="02020603050405020304" pitchFamily="18" charset="0"/>
                <a:cs typeface="Times New Roman" panose="02020603050405020304" pitchFamily="18" charset="0"/>
              </a:rPr>
              <a:t>REQUIREMENT SPECIFICATION</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r>
              <a:rPr lang="en-US" sz="1800" b="1" u="none" strike="noStrike" spc="25"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23121C34-30CD-D7B0-6DAC-7F8ECA039274}"/>
              </a:ext>
            </a:extLst>
          </p:cNvPr>
          <p:cNvSpPr>
            <a:spLocks noGrp="1"/>
          </p:cNvSpPr>
          <p:nvPr>
            <p:ph idx="1"/>
          </p:nvPr>
        </p:nvSpPr>
        <p:spPr>
          <a:xfrm>
            <a:off x="1219201" y="1631576"/>
            <a:ext cx="7620000" cy="4392706"/>
          </a:xfrm>
        </p:spPr>
        <p:txBody>
          <a:bodyPr>
            <a:normAutofit/>
          </a:bodyPr>
          <a:lstStyle/>
          <a:p>
            <a:pPr marL="0" indent="0" algn="just">
              <a:lnSpc>
                <a:spcPct val="150000"/>
              </a:lnSpc>
              <a:spcBef>
                <a:spcPts val="600"/>
              </a:spcBef>
              <a:spcAft>
                <a:spcPts val="1800"/>
              </a:spcAft>
              <a:buNone/>
            </a:pPr>
            <a:r>
              <a:rPr lang="en-US" sz="1800" b="1" spc="25" dirty="0">
                <a:effectLst/>
                <a:latin typeface="Times New Roman" panose="02020603050405020304" pitchFamily="18" charset="0"/>
                <a:ea typeface="Calibri" panose="020F0502020204030204" pitchFamily="34" charset="0"/>
                <a:cs typeface="Mangal" panose="02040503050203030202" pitchFamily="18" charset="0"/>
              </a:rPr>
              <a:t>SOFTWARE SPECIFICATION </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Bef>
                <a:spcPts val="600"/>
              </a:spcBef>
              <a:spcAft>
                <a:spcPts val="1800"/>
              </a:spcAft>
              <a:buNone/>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        • Operating system: Microsoft windows 10.</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Bef>
                <a:spcPts val="600"/>
              </a:spcBef>
              <a:spcAft>
                <a:spcPts val="1800"/>
              </a:spcAft>
              <a:buNone/>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       • Integrated Development Environment: </a:t>
            </a:r>
            <a:r>
              <a:rPr lang="en-US" sz="1800" spc="25" dirty="0" err="1">
                <a:effectLst/>
                <a:latin typeface="Times New Roman" panose="02020603050405020304" pitchFamily="18" charset="0"/>
                <a:ea typeface="Calibri" panose="020F0502020204030204" pitchFamily="34" charset="0"/>
                <a:cs typeface="Mangal" panose="02040503050203030202" pitchFamily="18" charset="0"/>
              </a:rPr>
              <a:t>Netbeans</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Bef>
                <a:spcPts val="600"/>
              </a:spcBef>
              <a:spcAft>
                <a:spcPts val="1800"/>
              </a:spcAft>
              <a:buNone/>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       • MySQL Command Line Client</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Bef>
                <a:spcPts val="600"/>
              </a:spcBef>
              <a:spcAft>
                <a:spcPts val="1800"/>
              </a:spcAft>
              <a:buNone/>
            </a:pPr>
            <a:r>
              <a:rPr lang="en-US" sz="1800" spc="25" dirty="0">
                <a:effectLst/>
                <a:latin typeface="Times New Roman" panose="02020603050405020304" pitchFamily="18" charset="0"/>
                <a:ea typeface="Calibri" panose="020F0502020204030204" pitchFamily="34" charset="0"/>
                <a:cs typeface="Mangal" panose="02040503050203030202" pitchFamily="18" charset="0"/>
              </a:rPr>
              <a:t>      • Programming language: JAVA</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ctr">
              <a:lnSpc>
                <a:spcPct val="150000"/>
              </a:lnSpc>
              <a:spcBef>
                <a:spcPts val="600"/>
              </a:spcBef>
              <a:spcAft>
                <a:spcPts val="1800"/>
              </a:spcAft>
              <a:buNone/>
            </a:pP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66272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F40E-F503-9347-05AE-5B2DAAE72FB9}"/>
              </a:ext>
            </a:extLst>
          </p:cNvPr>
          <p:cNvSpPr>
            <a:spLocks noGrp="1"/>
          </p:cNvSpPr>
          <p:nvPr>
            <p:ph type="title"/>
          </p:nvPr>
        </p:nvSpPr>
        <p:spPr/>
        <p:txBody>
          <a:bodyPr>
            <a:normAutofit/>
          </a:bodyPr>
          <a:lstStyle/>
          <a:p>
            <a:r>
              <a:rPr lang="en-US" sz="2800" b="1" u="sng" spc="25" dirty="0">
                <a:effectLst/>
                <a:latin typeface="Times New Roman" panose="02020603050405020304" pitchFamily="18" charset="0"/>
                <a:ea typeface="Times New Roman" panose="02020603050405020304" pitchFamily="18" charset="0"/>
                <a:cs typeface="Times New Roman" panose="02020603050405020304" pitchFamily="18" charset="0"/>
              </a:rPr>
              <a:t>REQUIREMENT SPECIFICATION</a:t>
            </a:r>
            <a:endParaRPr lang="en-IN" sz="2800" dirty="0"/>
          </a:p>
        </p:txBody>
      </p:sp>
      <p:sp>
        <p:nvSpPr>
          <p:cNvPr id="3" name="Content Placeholder 2">
            <a:extLst>
              <a:ext uri="{FF2B5EF4-FFF2-40B4-BE49-F238E27FC236}">
                <a16:creationId xmlns:a16="http://schemas.microsoft.com/office/drawing/2014/main" id="{D51F8024-CEF8-7666-9529-4BB6CBD85DA1}"/>
              </a:ext>
            </a:extLst>
          </p:cNvPr>
          <p:cNvSpPr>
            <a:spLocks noGrp="1"/>
          </p:cNvSpPr>
          <p:nvPr>
            <p:ph idx="1"/>
          </p:nvPr>
        </p:nvSpPr>
        <p:spPr/>
        <p:txBody>
          <a:bodyPr/>
          <a:lstStyle/>
          <a:p>
            <a:pPr marL="0" indent="0" algn="just">
              <a:lnSpc>
                <a:spcPct val="150000"/>
              </a:lnSpc>
              <a:spcBef>
                <a:spcPts val="600"/>
              </a:spcBef>
              <a:spcAft>
                <a:spcPts val="1800"/>
              </a:spcAft>
              <a:buNone/>
            </a:pPr>
            <a:r>
              <a:rPr lang="en-US" sz="2000" b="1" spc="25" dirty="0">
                <a:effectLst/>
                <a:latin typeface="Times New Roman" panose="02020603050405020304" pitchFamily="18" charset="0"/>
                <a:ea typeface="Calibri" panose="020F0502020204030204" pitchFamily="34" charset="0"/>
                <a:cs typeface="Mangal" panose="02040503050203030202" pitchFamily="18" charset="0"/>
              </a:rPr>
              <a:t> HARDWARE SPECIFICATION </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Bef>
                <a:spcPts val="600"/>
              </a:spcBef>
              <a:spcAft>
                <a:spcPts val="1800"/>
              </a:spcAft>
              <a:buNone/>
            </a:pPr>
            <a:r>
              <a:rPr lang="en-US" sz="2000" spc="25" dirty="0">
                <a:effectLst/>
                <a:latin typeface="Times New Roman" panose="02020603050405020304" pitchFamily="18" charset="0"/>
                <a:ea typeface="Calibri" panose="020F0502020204030204" pitchFamily="34" charset="0"/>
                <a:cs typeface="Mangal" panose="02040503050203030202" pitchFamily="18" charset="0"/>
              </a:rPr>
              <a:t>       • System type: 64-bit Operating System, x64-bassed processor.</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Bef>
                <a:spcPts val="600"/>
              </a:spcBef>
              <a:spcAft>
                <a:spcPts val="1800"/>
              </a:spcAft>
              <a:buNone/>
            </a:pPr>
            <a:r>
              <a:rPr lang="en-US" sz="2000" spc="25" dirty="0">
                <a:effectLst/>
                <a:latin typeface="Times New Roman" panose="02020603050405020304" pitchFamily="18" charset="0"/>
                <a:ea typeface="Calibri" panose="020F0502020204030204" pitchFamily="34" charset="0"/>
                <a:cs typeface="Mangal" panose="02040503050203030202" pitchFamily="18" charset="0"/>
              </a:rPr>
              <a:t>      • Installed memory (RAM):8.00 GB (7.43 GB Usable) </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Bef>
                <a:spcPts val="600"/>
              </a:spcBef>
              <a:spcAft>
                <a:spcPts val="1800"/>
              </a:spcAft>
              <a:buNone/>
            </a:pPr>
            <a:r>
              <a:rPr lang="en-US" sz="2000" spc="25" dirty="0">
                <a:effectLst/>
                <a:latin typeface="Times New Roman" panose="02020603050405020304" pitchFamily="18" charset="0"/>
                <a:ea typeface="Calibri" panose="020F0502020204030204" pitchFamily="34" charset="0"/>
                <a:cs typeface="Mangal" panose="02040503050203030202" pitchFamily="18" charset="0"/>
              </a:rPr>
              <a:t>      • Total size of Hard disk: 1 TB</a:t>
            </a:r>
            <a:endParaRPr lang="en-IN" sz="20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93127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FE8A-C5A5-8ABA-EB86-8CC0B2EFF715}"/>
              </a:ext>
            </a:extLst>
          </p:cNvPr>
          <p:cNvSpPr>
            <a:spLocks noGrp="1"/>
          </p:cNvSpPr>
          <p:nvPr>
            <p:ph type="title"/>
          </p:nvPr>
        </p:nvSpPr>
        <p:spPr/>
        <p:txBody>
          <a:bodyPr/>
          <a:lstStyle/>
          <a:p>
            <a:r>
              <a:rPr lang="en-US" sz="2800" b="1" u="sng" spc="0" dirty="0">
                <a:effectLst/>
                <a:latin typeface="Times New Roman" panose="02020603050405020304" pitchFamily="18" charset="0"/>
                <a:ea typeface="Calibri" panose="020F0502020204030204" pitchFamily="34" charset="0"/>
                <a:cs typeface="Times New Roman" panose="02020603050405020304" pitchFamily="18" charset="0"/>
              </a:rPr>
              <a:t>REQUIREMENT ANALYSIS</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22D40B9F-E3D0-C386-38FA-3900BE2844CD}"/>
              </a:ext>
            </a:extLst>
          </p:cNvPr>
          <p:cNvSpPr>
            <a:spLocks noGrp="1"/>
          </p:cNvSpPr>
          <p:nvPr>
            <p:ph idx="1"/>
          </p:nvPr>
        </p:nvSpPr>
        <p:spPr/>
        <p:txBody>
          <a:bodyPr>
            <a:normAutofit fontScale="85000" lnSpcReduction="20000"/>
          </a:bodyPr>
          <a:lstStyle/>
          <a:p>
            <a:pPr marL="342900" lvl="0" indent="-342900" algn="just">
              <a:lnSpc>
                <a:spcPct val="115000"/>
              </a:lnSpc>
              <a:spcAft>
                <a:spcPts val="1000"/>
              </a:spcAft>
              <a:buFont typeface="+mj-lt"/>
              <a:buAutoNum type="arabicPeriod"/>
            </a:pPr>
            <a:r>
              <a:rPr lang="en-IN" sz="1800" spc="0" dirty="0">
                <a:effectLst/>
                <a:latin typeface="The roman times"/>
                <a:ea typeface="Times New Roman" panose="02020603050405020304" pitchFamily="18" charset="0"/>
                <a:cs typeface="Segoe UI" panose="020B0502040204020203" pitchFamily="34" charset="0"/>
              </a:rPr>
              <a:t>Simplify the travel booking process: The primary objective of a tours and travel management system is to simplify the travel booking process for customers. The system should provide a user-friendly interface that allows customers to search, browse and select travel packages easily and quickly.</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pPr>
            <a:r>
              <a:rPr lang="en-IN" sz="1800" spc="0" dirty="0">
                <a:effectLst/>
                <a:latin typeface="The roman times"/>
                <a:ea typeface="Times New Roman" panose="02020603050405020304" pitchFamily="18" charset="0"/>
                <a:cs typeface="Segoe UI" panose="020B0502040204020203" pitchFamily="34" charset="0"/>
              </a:rPr>
              <a:t>Automate travel management processes: The system should automate travel management processes for travel agencies, including package management, booking management, payment management, and customer management. This automation reduces manual effort, improves accuracy, and saves time.</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pPr>
            <a:r>
              <a:rPr lang="en-IN" sz="1800" spc="0" dirty="0">
                <a:effectLst/>
                <a:latin typeface="The roman times"/>
                <a:ea typeface="Times New Roman" panose="02020603050405020304" pitchFamily="18" charset="0"/>
                <a:cs typeface="Segoe UI" panose="020B0502040204020203" pitchFamily="34" charset="0"/>
              </a:rPr>
              <a:t>Ensure seamless payment processing: The system should provide a secure online payment gateway that ensures seamless payment processing for customers. This feature should support multiple payment methods and provide a secure payment process.</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mj-lt"/>
              <a:buAutoNum type="arabicPeriod"/>
            </a:pPr>
            <a:r>
              <a:rPr lang="en-IN" sz="1800" spc="0" dirty="0">
                <a:effectLst/>
                <a:latin typeface="The roman times"/>
                <a:ea typeface="Times New Roman" panose="02020603050405020304" pitchFamily="18" charset="0"/>
                <a:cs typeface="Segoe UI" panose="020B0502040204020203" pitchFamily="34" charset="0"/>
              </a:rPr>
              <a:t>Provide timely customer support: The system should provide timely customer support to customers through various channels such as chatbots, email, phone, or other communication channels. The system should also allow customers to view their booking details, payment status, and other relevant information.</a:t>
            </a:r>
            <a:endParaRPr lang="en-IN" sz="18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97252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B8B3-A1B0-84B5-0ADD-62EC5CD03AC1}"/>
              </a:ext>
            </a:extLst>
          </p:cNvPr>
          <p:cNvSpPr>
            <a:spLocks noGrp="1"/>
          </p:cNvSpPr>
          <p:nvPr>
            <p:ph type="title"/>
          </p:nvPr>
        </p:nvSpPr>
        <p:spPr>
          <a:xfrm>
            <a:off x="913795" y="609600"/>
            <a:ext cx="10353761" cy="923365"/>
          </a:xfrm>
        </p:spPr>
        <p:txBody>
          <a:bodyPr>
            <a:normAutofit fontScale="90000"/>
          </a:bodyPr>
          <a:lstStyle/>
          <a:p>
            <a:r>
              <a:rPr lang="en-US" sz="2800" b="1" u="sng" spc="25" dirty="0">
                <a:effectLst/>
                <a:latin typeface="Times New Roman" panose="02020603050405020304" pitchFamily="18" charset="0"/>
                <a:ea typeface="Times New Roman" panose="02020603050405020304" pitchFamily="18" charset="0"/>
                <a:cs typeface="Times New Roman" panose="02020603050405020304" pitchFamily="18" charset="0"/>
              </a:rPr>
              <a:t>PROBLEM SOLUTION</a:t>
            </a:r>
            <a:br>
              <a:rPr lang="en-IN" sz="1800" spc="25" dirty="0">
                <a:effectLst/>
                <a:latin typeface="Times New Roman" panose="02020603050405020304" pitchFamily="18"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BA64C35C-F589-910A-D3CF-BB427C70F7E1}"/>
              </a:ext>
            </a:extLst>
          </p:cNvPr>
          <p:cNvSpPr>
            <a:spLocks noGrp="1"/>
          </p:cNvSpPr>
          <p:nvPr>
            <p:ph idx="1"/>
          </p:nvPr>
        </p:nvSpPr>
        <p:spPr>
          <a:xfrm>
            <a:off x="466165" y="1380564"/>
            <a:ext cx="10801392" cy="5100917"/>
          </a:xfrm>
        </p:spPr>
        <p:txBody>
          <a:bodyPr>
            <a:normAutofit fontScale="40000" lnSpcReduction="20000"/>
          </a:bodyPr>
          <a:lstStyle/>
          <a:p>
            <a:pPr>
              <a:lnSpc>
                <a:spcPct val="150000"/>
              </a:lnSpc>
              <a:spcBef>
                <a:spcPts val="600"/>
              </a:spcBef>
              <a:spcAft>
                <a:spcPts val="1800"/>
              </a:spcAft>
            </a:pPr>
            <a:r>
              <a:rPr lang="en-US" sz="5000" b="1" u="sng" spc="25" dirty="0">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IN" sz="5000" spc="25" dirty="0">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lnSpc>
                <a:spcPct val="150000"/>
              </a:lnSpc>
              <a:spcBef>
                <a:spcPts val="600"/>
              </a:spcBef>
              <a:spcAft>
                <a:spcPts val="1800"/>
              </a:spcAft>
              <a:buAutoNum type="arabicPeriod"/>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Begin. </a:t>
            </a:r>
          </a:p>
          <a:p>
            <a:pPr marL="342900" indent="-342900">
              <a:lnSpc>
                <a:spcPct val="150000"/>
              </a:lnSpc>
              <a:spcBef>
                <a:spcPts val="600"/>
              </a:spcBef>
              <a:spcAft>
                <a:spcPts val="1800"/>
              </a:spcAft>
              <a:buAutoNum type="arabicPeriod"/>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Login by username and password.</a:t>
            </a:r>
            <a:endParaRPr lang="en-IN" sz="35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1000"/>
              </a:spcAft>
              <a:buNone/>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3.     User can see different packages.</a:t>
            </a:r>
            <a:endParaRPr lang="en-IN" sz="35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1000"/>
              </a:spcAft>
              <a:buNone/>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4.     User can able to change his/her personal details.</a:t>
            </a:r>
            <a:endParaRPr lang="en-IN" sz="35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1000"/>
              </a:spcAft>
              <a:buNone/>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5.     User can book packages.</a:t>
            </a:r>
            <a:endParaRPr lang="en-IN" sz="35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1000"/>
              </a:spcAft>
              <a:buNone/>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6.     User can make online payment of booked package.</a:t>
            </a:r>
            <a:endParaRPr lang="en-IN" sz="35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1000"/>
              </a:spcAft>
              <a:buNone/>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7.      Logout.</a:t>
            </a:r>
            <a:endParaRPr lang="en-IN" sz="3500" spc="25" dirty="0">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1000"/>
              </a:spcAft>
              <a:buNone/>
            </a:pPr>
            <a:r>
              <a:rPr lang="en-US" sz="3500" spc="0" dirty="0">
                <a:effectLst/>
                <a:latin typeface="Times New Roman" panose="02020603050405020304" pitchFamily="18" charset="0"/>
                <a:ea typeface="Calibri" panose="020F0502020204030204" pitchFamily="34" charset="0"/>
                <a:cs typeface="Times New Roman" panose="02020603050405020304" pitchFamily="18" charset="0"/>
              </a:rPr>
              <a:t>8.      End.</a:t>
            </a:r>
            <a:endParaRPr lang="en-IN" sz="3500" spc="25"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108304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103</TotalTime>
  <Words>1052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Bookman Old Style</vt:lpstr>
      <vt:lpstr>Calibri</vt:lpstr>
      <vt:lpstr>Rockwell</vt:lpstr>
      <vt:lpstr>Segoe UIThe times roman</vt:lpstr>
      <vt:lpstr>The roman times</vt:lpstr>
      <vt:lpstr>The times roman</vt:lpstr>
      <vt:lpstr>Times New Roman</vt:lpstr>
      <vt:lpstr>Damask</vt:lpstr>
      <vt:lpstr>Tour and travel WEBSITE</vt:lpstr>
      <vt:lpstr>INTRODUCTION</vt:lpstr>
      <vt:lpstr>PROBLEM STATEMENT </vt:lpstr>
      <vt:lpstr>PROBLEM DESCRIPTION </vt:lpstr>
      <vt:lpstr>OBJECTIVES </vt:lpstr>
      <vt:lpstr>REQUIREMENT SPECIFICATION   </vt:lpstr>
      <vt:lpstr>REQUIREMENT SPECIFICATION</vt:lpstr>
      <vt:lpstr>REQUIREMENT ANALYSIS </vt:lpstr>
      <vt:lpstr>PROBLEM SOLUTION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and travel management system</dc:title>
  <dc:creator>sourabh sutar</dc:creator>
  <cp:lastModifiedBy>Tejas Chipre</cp:lastModifiedBy>
  <cp:revision>7</cp:revision>
  <dcterms:created xsi:type="dcterms:W3CDTF">2023-03-01T14:08:05Z</dcterms:created>
  <dcterms:modified xsi:type="dcterms:W3CDTF">2023-05-12T06:27:50Z</dcterms:modified>
</cp:coreProperties>
</file>