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4" r:id="rId8"/>
    <p:sldId id="263" r:id="rId9"/>
    <p:sldId id="265" r:id="rId10"/>
    <p:sldId id="26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20F-1C3D-4027-A920-20EB1382EC9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2FC4-004E-4651-8865-FBC0798D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98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20F-1C3D-4027-A920-20EB1382EC9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2FC4-004E-4651-8865-FBC0798D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31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20F-1C3D-4027-A920-20EB1382EC9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2FC4-004E-4651-8865-FBC0798D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9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20F-1C3D-4027-A920-20EB1382EC9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2FC4-004E-4651-8865-FBC0798D4CE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0525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20F-1C3D-4027-A920-20EB1382EC9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2FC4-004E-4651-8865-FBC0798D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572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20F-1C3D-4027-A920-20EB1382EC9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2FC4-004E-4651-8865-FBC0798D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543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20F-1C3D-4027-A920-20EB1382EC9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2FC4-004E-4651-8865-FBC0798D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533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20F-1C3D-4027-A920-20EB1382EC9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2FC4-004E-4651-8865-FBC0798D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676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20F-1C3D-4027-A920-20EB1382EC9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2FC4-004E-4651-8865-FBC0798D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65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20F-1C3D-4027-A920-20EB1382EC9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2FC4-004E-4651-8865-FBC0798D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83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20F-1C3D-4027-A920-20EB1382EC9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2FC4-004E-4651-8865-FBC0798D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95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20F-1C3D-4027-A920-20EB1382EC9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2FC4-004E-4651-8865-FBC0798D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9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20F-1C3D-4027-A920-20EB1382EC9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2FC4-004E-4651-8865-FBC0798D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22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20F-1C3D-4027-A920-20EB1382EC9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2FC4-004E-4651-8865-FBC0798D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9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20F-1C3D-4027-A920-20EB1382EC9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2FC4-004E-4651-8865-FBC0798D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7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20F-1C3D-4027-A920-20EB1382EC9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2FC4-004E-4651-8865-FBC0798D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03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20F-1C3D-4027-A920-20EB1382EC9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2FC4-004E-4651-8865-FBC0798D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29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820F-1C3D-4027-A920-20EB1382EC9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42FC4-004E-4651-8865-FBC0798D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284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9908" y="580292"/>
            <a:ext cx="10445261" cy="5662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19908" y="975946"/>
            <a:ext cx="1015511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endParaRPr lang="en-US" sz="2400" b="1" dirty="0">
              <a:solidFill>
                <a:schemeClr val="tx1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400" b="1" dirty="0">
                <a:solidFill>
                  <a:schemeClr val="tx1">
                    <a:lumMod val="85000"/>
                  </a:schemeClr>
                </a:solidFill>
              </a:rPr>
              <a:t>THE MAVEN PIZZA PLACE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2400" b="1" dirty="0"/>
              <a:t>By   </a:t>
            </a:r>
            <a:r>
              <a:rPr lang="en-US" sz="2000" b="1" dirty="0"/>
              <a:t>                                                                                                            Roll No.</a:t>
            </a:r>
          </a:p>
          <a:p>
            <a:pPr algn="ctr"/>
            <a:r>
              <a:rPr lang="en-US" sz="2000" b="1" dirty="0"/>
              <a:t>  Tejas Golhar                                                                                     PGD-22-DS-87 </a:t>
            </a:r>
          </a:p>
          <a:p>
            <a:pPr algn="ctr"/>
            <a:endParaRPr 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 algn="ctr"/>
            <a:endParaRPr lang="en-IN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847725"/>
            <a:ext cx="1396657" cy="8228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5AF6BB-8222-F6C1-00C0-86E6A4820635}"/>
              </a:ext>
            </a:extLst>
          </p:cNvPr>
          <p:cNvSpPr txBox="1"/>
          <p:nvPr/>
        </p:nvSpPr>
        <p:spPr>
          <a:xfrm>
            <a:off x="7781731" y="4879910"/>
            <a:ext cx="3683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800" b="1" dirty="0">
                <a:solidFill>
                  <a:srgbClr val="FFC000"/>
                </a:solidFill>
              </a:rPr>
              <a:t>Data Science and Artificial Intelligence </a:t>
            </a:r>
          </a:p>
          <a:p>
            <a:pPr lvl="1" algn="ctr"/>
            <a:r>
              <a:rPr lang="en-US" sz="1800" b="1" dirty="0">
                <a:solidFill>
                  <a:srgbClr val="FFC000"/>
                </a:solidFill>
              </a:rPr>
              <a:t>Department of Technology </a:t>
            </a:r>
          </a:p>
          <a:p>
            <a:pPr lvl="1" algn="ctr"/>
            <a:r>
              <a:rPr lang="en-US" sz="1800" b="1" dirty="0">
                <a:solidFill>
                  <a:srgbClr val="FFC000"/>
                </a:solidFill>
              </a:rPr>
              <a:t>Savitribai Phule Pune University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76123-46ED-874B-E881-E64FCA4609A3}"/>
              </a:ext>
            </a:extLst>
          </p:cNvPr>
          <p:cNvSpPr txBox="1"/>
          <p:nvPr/>
        </p:nvSpPr>
        <p:spPr>
          <a:xfrm>
            <a:off x="1259633" y="4973216"/>
            <a:ext cx="26405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Guided by </a:t>
            </a:r>
          </a:p>
          <a:p>
            <a:pPr algn="ctr"/>
            <a:r>
              <a:rPr lang="en-US" sz="2000" b="1" dirty="0">
                <a:solidFill>
                  <a:srgbClr val="FFC000"/>
                </a:solidFill>
              </a:rPr>
              <a:t>Prof. Swapnil Pawar Sir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474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4C6534-C499-2768-23AF-F9F0F1BDC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" t="19592" r="25076" b="12109"/>
          <a:stretch/>
        </p:blipFill>
        <p:spPr>
          <a:xfrm>
            <a:off x="223934" y="233266"/>
            <a:ext cx="11551299" cy="61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6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25D598-C9B9-DC63-DD37-2167F6BF1E23}"/>
              </a:ext>
            </a:extLst>
          </p:cNvPr>
          <p:cNvSpPr txBox="1"/>
          <p:nvPr/>
        </p:nvSpPr>
        <p:spPr>
          <a:xfrm>
            <a:off x="1362269" y="690465"/>
            <a:ext cx="7147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E190D-B151-D23C-2763-B91C2BDEEC7F}"/>
              </a:ext>
            </a:extLst>
          </p:cNvPr>
          <p:cNvSpPr txBox="1"/>
          <p:nvPr/>
        </p:nvSpPr>
        <p:spPr>
          <a:xfrm>
            <a:off x="1754155" y="1912776"/>
            <a:ext cx="89667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öhne"/>
              </a:rPr>
              <a:t>Sales 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öhne"/>
              </a:rPr>
              <a:t>B</a:t>
            </a:r>
            <a:r>
              <a:rPr lang="en-US" sz="32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öhne"/>
              </a:rPr>
              <a:t>y Date: </a:t>
            </a:r>
            <a:r>
              <a:rPr lang="en-US" sz="24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öhne"/>
              </a:rPr>
              <a:t>A chart that shows the daily sales trend over a selected period of time.</a:t>
            </a:r>
          </a:p>
          <a:p>
            <a:r>
              <a:rPr lang="en-US" sz="32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öhne"/>
              </a:rPr>
              <a:t>Pizza Category Breakdown: </a:t>
            </a:r>
            <a:r>
              <a:rPr lang="en-US" sz="24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öhne"/>
              </a:rPr>
              <a:t>A chart that shows the distribution of pizzas sold across different categories.</a:t>
            </a:r>
          </a:p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öhne"/>
              </a:rPr>
              <a:t>Maximum Price : </a:t>
            </a:r>
            <a:r>
              <a:rPr lang="en-US" sz="24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öhne"/>
              </a:rPr>
              <a:t>A chart that shows the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Söhne"/>
              </a:rPr>
              <a:t>Maximum value of Pizza</a:t>
            </a:r>
          </a:p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öhne"/>
              </a:rPr>
              <a:t>The Count of </a:t>
            </a:r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Söhne"/>
              </a:rPr>
              <a:t>Item_Total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öhne"/>
              </a:rPr>
              <a:t> 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Söhne"/>
              </a:rPr>
              <a:t>A chart that shows the count pizza</a:t>
            </a:r>
          </a:p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öhne"/>
              </a:rPr>
              <a:t>From order id we get information about pizza and order.</a:t>
            </a:r>
          </a:p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öhne"/>
              </a:rPr>
              <a:t>There are Pie Chart, Clustered Bar Chart, Funnel, </a:t>
            </a:r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Söhne"/>
              </a:rPr>
              <a:t>Treemap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öhne"/>
              </a:rPr>
              <a:t> and Cards to Visualization the Dataset</a:t>
            </a:r>
          </a:p>
          <a:p>
            <a:endParaRPr lang="en-US" sz="2400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18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C9C3D7-14FD-71D3-1A73-2A94B43764AB}"/>
              </a:ext>
            </a:extLst>
          </p:cNvPr>
          <p:cNvSpPr txBox="1"/>
          <p:nvPr/>
        </p:nvSpPr>
        <p:spPr>
          <a:xfrm>
            <a:off x="1847461" y="690465"/>
            <a:ext cx="788436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Conclusion</a:t>
            </a:r>
          </a:p>
          <a:p>
            <a:pPr algn="just"/>
            <a:endParaRPr lang="en-IN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öhne"/>
              </a:rPr>
              <a:t>Based on the pizza order sales dataset, it can be concluded that there is a steady demand for pizza across different categories and types. 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öhne"/>
              </a:rPr>
              <a:t>The top-selling pizzas generate a significant portion of the total revenue, and there is a notable variation in sales by date and time of day.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öhne"/>
              </a:rPr>
              <a:t>Additionally, the analysis of customer behavior suggests a regular customer base that orders pizza at an average frequency.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öhne"/>
              </a:rPr>
              <a:t>Overall, this dataset provides valuable insights for pizza businesses to optimize their operations and marketing strategies.</a:t>
            </a:r>
            <a:endParaRPr lang="en-IN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92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E3DF8-B963-26F7-E45A-EA03A90F34CE}"/>
              </a:ext>
            </a:extLst>
          </p:cNvPr>
          <p:cNvSpPr txBox="1"/>
          <p:nvPr/>
        </p:nvSpPr>
        <p:spPr>
          <a:xfrm>
            <a:off x="3256385" y="2865184"/>
            <a:ext cx="7837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rgbClr val="FFC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2228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3146" y="1222130"/>
            <a:ext cx="470388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3200" dirty="0">
                <a:latin typeface="Arial Black" panose="020B0A04020102020204" pitchFamily="34" charset="0"/>
              </a:rPr>
              <a:t>Content</a:t>
            </a:r>
            <a:r>
              <a:rPr lang="en-US" sz="2400" dirty="0"/>
              <a:t> :  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• Introduction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• Data Contents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• Requirements with Queries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• Data Screenshot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• Dashboard </a:t>
            </a:r>
            <a:endParaRPr lang="en-I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56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7977" y="1063869"/>
            <a:ext cx="90297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Data Introduction :</a:t>
            </a:r>
          </a:p>
          <a:p>
            <a:endParaRPr lang="en-IN" sz="2400" b="1" dirty="0"/>
          </a:p>
          <a:p>
            <a:endParaRPr lang="en-IN" sz="2400" b="1" dirty="0"/>
          </a:p>
          <a:p>
            <a:pPr algn="l" fontAlgn="base"/>
            <a:r>
              <a:rPr lang="en-US" sz="32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A year's worth of sales from a pizza place, including the date and time of each order and the pizzas served, with additional details on the type, size, quantity, price, and ingredients.</a:t>
            </a:r>
          </a:p>
          <a:p>
            <a:br>
              <a:rPr lang="en-US" sz="3200" b="1" dirty="0"/>
            </a:b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401834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9715" y="888023"/>
            <a:ext cx="888902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Data Content</a:t>
            </a:r>
          </a:p>
          <a:p>
            <a:endParaRPr lang="en-IN" sz="3200" b="1" dirty="0">
              <a:latin typeface="Arial Black" panose="020B0A04020102020204" pitchFamily="34" charset="0"/>
            </a:endParaRPr>
          </a:p>
          <a:p>
            <a:endParaRPr lang="en-IN" sz="2400" b="1" dirty="0">
              <a:latin typeface="Arial Black" panose="020B0A04020102020204" pitchFamily="34" charset="0"/>
            </a:endParaRPr>
          </a:p>
          <a:p>
            <a:pPr algn="l"/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24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rder_Id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: </a:t>
            </a:r>
            <a:r>
              <a:rPr lang="en-US" sz="24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The unique identifier for each order.</a:t>
            </a:r>
          </a:p>
          <a:p>
            <a:pPr algn="l"/>
            <a:r>
              <a:rPr lang="en-US" sz="24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Pizza_Id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:</a:t>
            </a:r>
            <a:r>
              <a:rPr lang="en-US" sz="24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The unique identifier for each pizza.</a:t>
            </a:r>
          </a:p>
          <a:p>
            <a:pPr algn="l"/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4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izza_Type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: </a:t>
            </a:r>
            <a:r>
              <a:rPr lang="en-US" sz="24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The type of pizza ordered, such as pepperoni or veggie.</a:t>
            </a:r>
          </a:p>
          <a:p>
            <a:pPr algn="l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ategory: </a:t>
            </a:r>
            <a:r>
              <a:rPr lang="en-US" sz="24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The category of the pizza, such as meat or vegetarian.</a:t>
            </a:r>
          </a:p>
          <a:p>
            <a:pPr algn="l"/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Pi</a:t>
            </a:r>
            <a:r>
              <a:rPr lang="en-US" sz="24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zza_Name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:</a:t>
            </a:r>
            <a:r>
              <a:rPr lang="en-US" sz="24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The name of the pizza ordered.</a:t>
            </a:r>
          </a:p>
          <a:p>
            <a:pPr algn="l"/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24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rder_Date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: </a:t>
            </a:r>
            <a:r>
              <a:rPr lang="en-US" sz="24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The date the order was placed.</a:t>
            </a:r>
          </a:p>
          <a:p>
            <a:pPr algn="l"/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24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rder_Time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: </a:t>
            </a:r>
            <a:r>
              <a:rPr lang="en-US" sz="24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The time the order was placed.</a:t>
            </a:r>
          </a:p>
          <a:p>
            <a:pPr algn="l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uantity: </a:t>
            </a:r>
            <a:r>
              <a:rPr lang="en-US" sz="24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The number of pizzas ordered.</a:t>
            </a:r>
          </a:p>
          <a:p>
            <a:pPr algn="l"/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Price: </a:t>
            </a:r>
            <a:r>
              <a:rPr lang="en-US" sz="24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The price of each pizza.</a:t>
            </a:r>
          </a:p>
          <a:p>
            <a:pPr algn="l"/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4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tem_Total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: </a:t>
            </a:r>
            <a:r>
              <a:rPr lang="en-US" sz="24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The total price of the order.</a:t>
            </a:r>
          </a:p>
          <a:p>
            <a:endParaRPr lang="en-IN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8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5369" y="1028700"/>
            <a:ext cx="864283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Data Screenshot</a:t>
            </a:r>
          </a:p>
          <a:p>
            <a:endParaRPr lang="en-IN" sz="2800" b="1" dirty="0"/>
          </a:p>
          <a:p>
            <a:endParaRPr lang="en-IN" sz="28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ABACC5-FE97-7DD9-F417-5C17F88F0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8" y="1968760"/>
            <a:ext cx="9815804" cy="477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9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FFD9A4-0574-460F-E9EC-AB7ACC5BB198}"/>
              </a:ext>
            </a:extLst>
          </p:cNvPr>
          <p:cNvSpPr txBox="1"/>
          <p:nvPr/>
        </p:nvSpPr>
        <p:spPr>
          <a:xfrm>
            <a:off x="1623527" y="604544"/>
            <a:ext cx="9881118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Requirements with Queries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rabicPeriod"/>
            </a:pPr>
            <a:r>
              <a:rPr lang="en-US" sz="2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SUBSTITUTE FOR PRICE 20.5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SUBSTITUTE('</a:t>
            </a:r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order_details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[1]'[price],"20.5","20.75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PRICE INCREASE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CATEGORY CHIKEN AND NAME THE CALIFORNIA CHIKEN</a:t>
            </a:r>
            <a:r>
              <a:rPr lang="en-US" sz="2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IF(AND('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order_details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[1]'[category]="chicken",'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order_details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[1]'[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pizza_name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]="The California Chicken Pizza"),'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order_details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[1]'[price]+0.25,'order_details[1]'[price])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CONCATENATE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DATE AND TIME</a:t>
            </a:r>
            <a:r>
              <a:rPr lang="en-US" sz="2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order_details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[1]'[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order_date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]&amp;" "&amp; '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order_details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[1]'[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order_time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INCREASE PRICE THE GREEN GARDEN PIZZA OR THE NAPOLITANA = 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IF('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order_details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[1]'[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pizza_name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]="The Green Garden Pizza" || '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order_details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[1]'[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pizza_name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]="The Napolitana Pizza",'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order_details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[1]'[price]+1,'order_details[1]'[price])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Upper case for category = 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UPPER('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order_details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[1]'[category])</a:t>
            </a:r>
          </a:p>
          <a:p>
            <a:endParaRPr lang="en-US" sz="2000" b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b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7288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4892E-53D6-D8F4-A119-2C4867154E9F}"/>
              </a:ext>
            </a:extLst>
          </p:cNvPr>
          <p:cNvSpPr txBox="1"/>
          <p:nvPr/>
        </p:nvSpPr>
        <p:spPr>
          <a:xfrm>
            <a:off x="1166327" y="597159"/>
            <a:ext cx="10487608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28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PRICE RATING = 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IF('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order_details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[1]'[price]&lt;9.75,"low 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rate",IF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order_details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[1]'[price]&lt;12.5,"pocket_friendly",IF('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order_details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[1]'[price]&lt;16.75,"average",IF('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order_details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[1]'[price]&lt;20.25,"hight 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rate",IF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order_details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[1]'[price]&lt;25.5,"higher 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rate","expensive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")))))</a:t>
            </a:r>
          </a:p>
          <a:p>
            <a:pPr marL="342900" indent="-342900">
              <a:buFont typeface="+mj-lt"/>
              <a:buAutoNum type="arabicPeriod" startAt="6"/>
            </a:pPr>
            <a:endParaRPr lang="en-US" sz="20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28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WEEKDAY  = 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WEEKDAY('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order_details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[1]'[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order_date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].[Date])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sz="28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WEEKEND = 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IF('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order_details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[1]'[weekday] IN {1,7},"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weekend","weekdays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")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28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BOOLEN TO CHEAK CATEGORY CLASSIC= 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IF('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order_details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[1]'[Upper case for category]="CLASSIC",TRUE(),FALSE())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</a:t>
            </a:r>
            <a:r>
              <a:rPr lang="en-US" sz="2800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INCREASE </a:t>
            </a:r>
            <a:r>
              <a:rPr lang="en-US" sz="28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2800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_TOTAL 16.5 TO 17  </a:t>
            </a:r>
            <a:r>
              <a:rPr lang="en-US" sz="28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IF('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order_details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[1]'[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item_total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]=16.5,17,'order_details[1]'[</a:t>
            </a:r>
            <a:r>
              <a:rPr lang="en-US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item_total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41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D54049-ED7D-FDD7-B028-DF978EDE082E}"/>
              </a:ext>
            </a:extLst>
          </p:cNvPr>
          <p:cNvSpPr txBox="1"/>
          <p:nvPr/>
        </p:nvSpPr>
        <p:spPr>
          <a:xfrm>
            <a:off x="1268963" y="912454"/>
            <a:ext cx="987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 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2DCE5-4956-1995-1C96-EB1A60D8AE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7" y="504257"/>
            <a:ext cx="5787450" cy="2924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8AEDA3-B580-5C3E-468A-BD6D8E0EEB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39834"/>
            <a:ext cx="6096000" cy="2413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089382-3577-58D0-BDC5-7036F258B2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273" y="504257"/>
            <a:ext cx="6096000" cy="2924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85648B-ADA7-F5AB-9879-E1E0F6119A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" y="3939834"/>
            <a:ext cx="5921776" cy="23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E85D188-9117-5C38-C351-B1327C24CC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1" y="286915"/>
            <a:ext cx="5125618" cy="28831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4B959E-D27A-B405-5CF3-E75ED79571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704" y="221601"/>
            <a:ext cx="5125617" cy="28831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1B2846-7752-4AAE-3BA0-4E79490971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704" y="3429000"/>
            <a:ext cx="5125617" cy="28831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D75E317-93D2-5AC9-41FD-FC1145BC61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1" y="3498978"/>
            <a:ext cx="5125616" cy="288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75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693</TotalTime>
  <Words>755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Bookman Old Style</vt:lpstr>
      <vt:lpstr>Consolas</vt:lpstr>
      <vt:lpstr>Rockwell</vt:lpstr>
      <vt:lpstr>Söhne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krushna bankar</dc:creator>
  <cp:lastModifiedBy>tejas golhar</cp:lastModifiedBy>
  <cp:revision>27</cp:revision>
  <dcterms:created xsi:type="dcterms:W3CDTF">2023-04-14T06:21:05Z</dcterms:created>
  <dcterms:modified xsi:type="dcterms:W3CDTF">2023-04-20T18:44:26Z</dcterms:modified>
</cp:coreProperties>
</file>