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8" r:id="rId1"/>
  </p:sldMasterIdLst>
  <p:sldIdLst>
    <p:sldId id="256" r:id="rId2"/>
    <p:sldId id="257" r:id="rId3"/>
    <p:sldId id="258" r:id="rId4"/>
    <p:sldId id="259" r:id="rId5"/>
    <p:sldId id="260" r:id="rId6"/>
    <p:sldId id="270" r:id="rId7"/>
    <p:sldId id="269" r:id="rId8"/>
    <p:sldId id="262" r:id="rId9"/>
    <p:sldId id="264" r:id="rId10"/>
    <p:sldId id="266" r:id="rId11"/>
    <p:sldId id="267"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B9D2D8-7344-480E-B860-8B9086399633}" type="datetimeFigureOut">
              <a:rPr lang="en-US" smtClean="0"/>
              <a:t>12/9/2023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137659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9D2D8-7344-480E-B860-8B9086399633}"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2697584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9D2D8-7344-480E-B860-8B908639963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1647878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9D2D8-7344-480E-B860-8B908639963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670875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9D2D8-7344-480E-B860-8B908639963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1653203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9D2D8-7344-480E-B860-8B908639963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1750519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9D2D8-7344-480E-B860-8B908639963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2420299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9D2D8-7344-480E-B860-8B908639963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1611988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9D2D8-7344-480E-B860-8B908639963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380375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9D2D8-7344-480E-B860-8B908639963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953517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9D2D8-7344-480E-B860-8B908639963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207510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B9D2D8-7344-480E-B860-8B9086399633}"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58815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B9D2D8-7344-480E-B860-8B9086399633}"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51662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9D2D8-7344-480E-B860-8B9086399633}"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114905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9D2D8-7344-480E-B860-8B9086399633}"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174650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9D2D8-7344-480E-B860-8B9086399633}"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49387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9D2D8-7344-480E-B860-8B9086399633}"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CD424-E87C-4235-8388-327F0E5AA8AA}" type="slidenum">
              <a:rPr lang="en-US" smtClean="0"/>
              <a:t>‹#›</a:t>
            </a:fld>
            <a:endParaRPr lang="en-US"/>
          </a:p>
        </p:txBody>
      </p:sp>
    </p:spTree>
    <p:extLst>
      <p:ext uri="{BB962C8B-B14F-4D97-AF65-F5344CB8AC3E}">
        <p14:creationId xmlns:p14="http://schemas.microsoft.com/office/powerpoint/2010/main" val="288401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B9D2D8-7344-480E-B860-8B9086399633}" type="datetimeFigureOut">
              <a:rPr lang="en-US" smtClean="0"/>
              <a:t>12/9/2023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DCD424-E87C-4235-8388-327F0E5AA8AA}" type="slidenum">
              <a:rPr lang="en-US" smtClean="0"/>
              <a:t>‹#›</a:t>
            </a:fld>
            <a:endParaRPr lang="en-US"/>
          </a:p>
        </p:txBody>
      </p:sp>
    </p:spTree>
    <p:extLst>
      <p:ext uri="{BB962C8B-B14F-4D97-AF65-F5344CB8AC3E}">
        <p14:creationId xmlns:p14="http://schemas.microsoft.com/office/powerpoint/2010/main" val="643533807"/>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 id="2147484120" r:id="rId12"/>
    <p:sldLayoutId id="2147484121" r:id="rId13"/>
    <p:sldLayoutId id="2147484122" r:id="rId14"/>
    <p:sldLayoutId id="2147484123" r:id="rId15"/>
    <p:sldLayoutId id="2147484124" r:id="rId16"/>
    <p:sldLayoutId id="21474841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1E04-9CDC-05AB-A88E-DD8F79A1CFEB}"/>
              </a:ext>
            </a:extLst>
          </p:cNvPr>
          <p:cNvSpPr>
            <a:spLocks noGrp="1"/>
          </p:cNvSpPr>
          <p:nvPr>
            <p:ph type="ctrTitle"/>
          </p:nvPr>
        </p:nvSpPr>
        <p:spPr/>
        <p:txBody>
          <a:bodyPr/>
          <a:lstStyle/>
          <a:p>
            <a:r>
              <a:rPr lang="en-US" dirty="0">
                <a:latin typeface="Arial Rounded MT Bold" panose="020F0704030504030204" pitchFamily="34" charset="0"/>
              </a:rPr>
              <a:t>VIDEO GAMES SALES</a:t>
            </a:r>
          </a:p>
        </p:txBody>
      </p:sp>
      <p:sp>
        <p:nvSpPr>
          <p:cNvPr id="3" name="Subtitle 2">
            <a:extLst>
              <a:ext uri="{FF2B5EF4-FFF2-40B4-BE49-F238E27FC236}">
                <a16:creationId xmlns:a16="http://schemas.microsoft.com/office/drawing/2014/main" id="{1BB9BD9E-6010-5546-0DDA-810C7ED6AB5D}"/>
              </a:ext>
            </a:extLst>
          </p:cNvPr>
          <p:cNvSpPr>
            <a:spLocks noGrp="1"/>
          </p:cNvSpPr>
          <p:nvPr>
            <p:ph type="subTitle" idx="1"/>
          </p:nvPr>
        </p:nvSpPr>
        <p:spPr/>
        <p:txBody>
          <a:bodyPr/>
          <a:lstStyle/>
          <a:p>
            <a:endParaRPr lang="en" b="1" dirty="0"/>
          </a:p>
          <a:p>
            <a:r>
              <a:rPr lang="en" b="1" dirty="0"/>
              <a:t>Presented by : Tejashree Rakshe</a:t>
            </a:r>
            <a:endParaRPr lang="en-US" dirty="0"/>
          </a:p>
        </p:txBody>
      </p:sp>
    </p:spTree>
    <p:extLst>
      <p:ext uri="{BB962C8B-B14F-4D97-AF65-F5344CB8AC3E}">
        <p14:creationId xmlns:p14="http://schemas.microsoft.com/office/powerpoint/2010/main" val="261081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606F-54C1-DAA3-FDE3-D92905000F6B}"/>
              </a:ext>
            </a:extLst>
          </p:cNvPr>
          <p:cNvSpPr>
            <a:spLocks noGrp="1"/>
          </p:cNvSpPr>
          <p:nvPr>
            <p:ph type="title"/>
          </p:nvPr>
        </p:nvSpPr>
        <p:spPr>
          <a:xfrm>
            <a:off x="1484311" y="1290918"/>
            <a:ext cx="10018713" cy="555812"/>
          </a:xfrm>
        </p:spPr>
        <p:txBody>
          <a:bodyPr>
            <a:normAutofit/>
          </a:bodyPr>
          <a:lstStyle/>
          <a:p>
            <a:pPr algn="l"/>
            <a:r>
              <a:rPr lang="en-US" sz="2000" dirty="0">
                <a:solidFill>
                  <a:srgbClr val="00B050"/>
                </a:solidFill>
              </a:rPr>
              <a:t>             </a:t>
            </a:r>
            <a:r>
              <a:rPr lang="en-US" sz="2000" dirty="0">
                <a:solidFill>
                  <a:schemeClr val="accent1">
                    <a:lumMod val="50000"/>
                  </a:schemeClr>
                </a:solidFill>
              </a:rPr>
              <a:t>Video Games year-wise sales                                                               </a:t>
            </a:r>
            <a:r>
              <a:rPr lang="en-US" sz="2000" dirty="0" err="1">
                <a:solidFill>
                  <a:schemeClr val="accent1">
                    <a:lumMod val="50000"/>
                  </a:schemeClr>
                </a:solidFill>
              </a:rPr>
              <a:t>Vgsales</a:t>
            </a:r>
            <a:r>
              <a:rPr lang="en-US" sz="2000" dirty="0">
                <a:solidFill>
                  <a:schemeClr val="accent1">
                    <a:lumMod val="50000"/>
                  </a:schemeClr>
                </a:solidFill>
              </a:rPr>
              <a:t> by Region</a:t>
            </a:r>
          </a:p>
        </p:txBody>
      </p:sp>
      <p:pic>
        <p:nvPicPr>
          <p:cNvPr id="6" name="Content Placeholder 5">
            <a:extLst>
              <a:ext uri="{FF2B5EF4-FFF2-40B4-BE49-F238E27FC236}">
                <a16:creationId xmlns:a16="http://schemas.microsoft.com/office/drawing/2014/main" id="{FD5F1203-BBD8-0C5F-81F4-B179CE6DF98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3" y="2097742"/>
            <a:ext cx="4894262" cy="3693458"/>
          </a:xfrm>
        </p:spPr>
      </p:pic>
      <p:pic>
        <p:nvPicPr>
          <p:cNvPr id="8" name="Content Placeholder 7">
            <a:extLst>
              <a:ext uri="{FF2B5EF4-FFF2-40B4-BE49-F238E27FC236}">
                <a16:creationId xmlns:a16="http://schemas.microsoft.com/office/drawing/2014/main" id="{736BD6DE-6145-0334-717F-D930A3CB4E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73651" y="2097741"/>
            <a:ext cx="4647384" cy="3693459"/>
          </a:xfrm>
        </p:spPr>
      </p:pic>
    </p:spTree>
    <p:extLst>
      <p:ext uri="{BB962C8B-B14F-4D97-AF65-F5344CB8AC3E}">
        <p14:creationId xmlns:p14="http://schemas.microsoft.com/office/powerpoint/2010/main" val="127967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8A63-2561-3FDD-AC64-860A79BEA54D}"/>
              </a:ext>
            </a:extLst>
          </p:cNvPr>
          <p:cNvSpPr>
            <a:spLocks noGrp="1"/>
          </p:cNvSpPr>
          <p:nvPr>
            <p:ph type="title"/>
          </p:nvPr>
        </p:nvSpPr>
        <p:spPr>
          <a:xfrm>
            <a:off x="1484311" y="4545107"/>
            <a:ext cx="10018711" cy="635778"/>
          </a:xfrm>
        </p:spPr>
        <p:txBody>
          <a:bodyPr>
            <a:noAutofit/>
          </a:bodyPr>
          <a:lstStyle/>
          <a:p>
            <a:r>
              <a:rPr lang="en-US" sz="3200" b="1" dirty="0"/>
              <a:t>Conclusion</a:t>
            </a:r>
          </a:p>
        </p:txBody>
      </p:sp>
      <p:pic>
        <p:nvPicPr>
          <p:cNvPr id="6" name="Picture Placeholder 5">
            <a:extLst>
              <a:ext uri="{FF2B5EF4-FFF2-40B4-BE49-F238E27FC236}">
                <a16:creationId xmlns:a16="http://schemas.microsoft.com/office/drawing/2014/main" id="{1E649F44-F67C-1414-B284-7432AC943B8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885" b="7885"/>
          <a:stretch>
            <a:fillRect/>
          </a:stretch>
        </p:blipFill>
        <p:spPr/>
      </p:pic>
      <p:sp>
        <p:nvSpPr>
          <p:cNvPr id="4" name="Text Placeholder 3">
            <a:extLst>
              <a:ext uri="{FF2B5EF4-FFF2-40B4-BE49-F238E27FC236}">
                <a16:creationId xmlns:a16="http://schemas.microsoft.com/office/drawing/2014/main" id="{53DA1712-1358-8CF7-4254-B47C632050C6}"/>
              </a:ext>
            </a:extLst>
          </p:cNvPr>
          <p:cNvSpPr>
            <a:spLocks noGrp="1"/>
          </p:cNvSpPr>
          <p:nvPr>
            <p:ph type="body" sz="half" idx="2"/>
          </p:nvPr>
        </p:nvSpPr>
        <p:spPr>
          <a:xfrm>
            <a:off x="1484311" y="5299602"/>
            <a:ext cx="10018711" cy="635777"/>
          </a:xfrm>
        </p:spPr>
        <p:txBody>
          <a:bodyPr>
            <a:noAutofit/>
          </a:bodyPr>
          <a:lstStyle/>
          <a:p>
            <a:r>
              <a:rPr lang="en-US" sz="1600" b="0" i="0" dirty="0">
                <a:solidFill>
                  <a:srgbClr val="3E343F"/>
                </a:solidFill>
                <a:effectLst/>
                <a:latin typeface="Epilogue"/>
              </a:rPr>
              <a:t>Accuracy is an evaluation metric particularly used for classification tasks. It represents the percentage of accurate predictions. We calculate it as a ratio of the total number of correct predictions to the total number of predictions generated by the model.  </a:t>
            </a:r>
            <a:endParaRPr lang="en-US" sz="1600" dirty="0"/>
          </a:p>
        </p:txBody>
      </p:sp>
    </p:spTree>
    <p:extLst>
      <p:ext uri="{BB962C8B-B14F-4D97-AF65-F5344CB8AC3E}">
        <p14:creationId xmlns:p14="http://schemas.microsoft.com/office/powerpoint/2010/main" val="368029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5D5F-0B87-D782-DABF-9D83DB9B2A08}"/>
              </a:ext>
            </a:extLst>
          </p:cNvPr>
          <p:cNvSpPr>
            <a:spLocks noGrp="1"/>
          </p:cNvSpPr>
          <p:nvPr>
            <p:ph type="title"/>
          </p:nvPr>
        </p:nvSpPr>
        <p:spPr>
          <a:xfrm>
            <a:off x="1484311" y="685800"/>
            <a:ext cx="10018713" cy="4800600"/>
          </a:xfrm>
        </p:spPr>
        <p:txBody>
          <a:bodyPr>
            <a:normAutofit/>
          </a:bodyPr>
          <a:lstStyle/>
          <a:p>
            <a:r>
              <a:rPr lang="en-US" sz="9600" dirty="0">
                <a:solidFill>
                  <a:schemeClr val="tx1">
                    <a:lumMod val="85000"/>
                    <a:lumOff val="15000"/>
                  </a:schemeClr>
                </a:solidFill>
                <a:latin typeface="Algerian" panose="04020705040A02060702" pitchFamily="82" charset="0"/>
              </a:rPr>
              <a:t>Thank you</a:t>
            </a:r>
          </a:p>
        </p:txBody>
      </p:sp>
    </p:spTree>
    <p:extLst>
      <p:ext uri="{BB962C8B-B14F-4D97-AF65-F5344CB8AC3E}">
        <p14:creationId xmlns:p14="http://schemas.microsoft.com/office/powerpoint/2010/main" val="324367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375B-0AF1-A57C-47AE-637F193A273B}"/>
              </a:ext>
            </a:extLst>
          </p:cNvPr>
          <p:cNvSpPr>
            <a:spLocks noGrp="1"/>
          </p:cNvSpPr>
          <p:nvPr>
            <p:ph type="title"/>
          </p:nvPr>
        </p:nvSpPr>
        <p:spPr>
          <a:xfrm>
            <a:off x="1484311" y="685801"/>
            <a:ext cx="10018713" cy="1071282"/>
          </a:xfrm>
        </p:spPr>
        <p:txBody>
          <a:bodyPr/>
          <a:lstStyle/>
          <a:p>
            <a:pPr algn="just"/>
            <a:r>
              <a:rPr lang="en-US" dirty="0">
                <a:latin typeface="Arial" panose="020B0604020202020204" pitchFamily="34" charset="0"/>
                <a:cs typeface="Arial" panose="020B0604020202020204" pitchFamily="34" charset="0"/>
              </a:rPr>
              <a:t>  </a:t>
            </a:r>
            <a:r>
              <a:rPr lang="en-US" dirty="0">
                <a:solidFill>
                  <a:schemeClr val="tx2">
                    <a:lumMod val="75000"/>
                  </a:schemeClr>
                </a:solidFill>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A5E47D04-A616-BB3B-A8CE-38784F182875}"/>
              </a:ext>
            </a:extLst>
          </p:cNvPr>
          <p:cNvSpPr>
            <a:spLocks noGrp="1"/>
          </p:cNvSpPr>
          <p:nvPr>
            <p:ph idx="1"/>
          </p:nvPr>
        </p:nvSpPr>
        <p:spPr>
          <a:xfrm>
            <a:off x="1484311" y="2097741"/>
            <a:ext cx="10018713" cy="3639671"/>
          </a:xfrm>
        </p:spPr>
        <p:txBody>
          <a:bodyPr>
            <a:normAutofit fontScale="92500" lnSpcReduction="10000"/>
          </a:bodyPr>
          <a:lstStyle/>
          <a:p>
            <a:pPr>
              <a:buFont typeface="Arial" panose="020B0604020202020204" pitchFamily="34" charset="0"/>
              <a:buChar char="•"/>
            </a:pPr>
            <a:r>
              <a:rPr lang="en-US" dirty="0">
                <a:latin typeface="Baskerville Old Face" panose="02020602080505020303" pitchFamily="18" charset="0"/>
              </a:rPr>
              <a:t>Introduction</a:t>
            </a:r>
          </a:p>
          <a:p>
            <a:pPr>
              <a:buFont typeface="Arial" panose="020B0604020202020204" pitchFamily="34" charset="0"/>
              <a:buChar char="•"/>
            </a:pPr>
            <a:r>
              <a:rPr lang="en-US" dirty="0">
                <a:latin typeface="Baskerville Old Face" panose="02020602080505020303" pitchFamily="18" charset="0"/>
              </a:rPr>
              <a:t>Dataset </a:t>
            </a:r>
          </a:p>
          <a:p>
            <a:pPr>
              <a:buFont typeface="Arial" panose="020B0604020202020204" pitchFamily="34" charset="0"/>
              <a:buChar char="•"/>
            </a:pPr>
            <a:r>
              <a:rPr lang="en-IN" sz="2400" dirty="0">
                <a:latin typeface="Baskerville Old Face" panose="02020602080505020303" pitchFamily="18" charset="0"/>
              </a:rPr>
              <a:t>Architecture of </a:t>
            </a:r>
            <a:r>
              <a:rPr lang="en-IN" sz="2400" dirty="0" err="1">
                <a:latin typeface="Baskerville Old Face" panose="02020602080505020303" pitchFamily="18" charset="0"/>
              </a:rPr>
              <a:t>vgsale</a:t>
            </a:r>
            <a:r>
              <a:rPr lang="en-IN" dirty="0" err="1">
                <a:latin typeface="Baskerville Old Face" panose="02020602080505020303" pitchFamily="18" charset="0"/>
              </a:rPr>
              <a:t>s</a:t>
            </a:r>
            <a:endParaRPr lang="en-IN" dirty="0">
              <a:latin typeface="Baskerville Old Face" panose="02020602080505020303" pitchFamily="18" charset="0"/>
            </a:endParaRPr>
          </a:p>
          <a:p>
            <a:pPr>
              <a:buFont typeface="Arial" panose="020B0604020202020204" pitchFamily="34" charset="0"/>
              <a:buChar char="•"/>
            </a:pPr>
            <a:r>
              <a:rPr lang="en-IN" sz="2400" dirty="0">
                <a:latin typeface="Baskerville Old Face" panose="02020602080505020303" pitchFamily="18" charset="0"/>
              </a:rPr>
              <a:t>Data </a:t>
            </a:r>
            <a:r>
              <a:rPr lang="en-IN" sz="1800" b="0" i="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rPr>
              <a:t>Cleaning</a:t>
            </a:r>
            <a:r>
              <a:rPr lang="en-US" sz="1800" b="0" i="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rPr>
              <a:t> &amp;</a:t>
            </a:r>
            <a:r>
              <a:rPr lang="en-IN" sz="1800" b="0" i="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rPr>
              <a:t> Preprocessing</a:t>
            </a:r>
            <a:endParaRPr lang="en-US" dirty="0">
              <a:solidFill>
                <a:schemeClr val="tx1">
                  <a:lumMod val="85000"/>
                  <a:lumOff val="15000"/>
                </a:schemeClr>
              </a:solidFill>
              <a:effectLst/>
            </a:endParaRPr>
          </a:p>
          <a:p>
            <a:pPr>
              <a:lnSpc>
                <a:spcPct val="100000"/>
              </a:lnSpc>
              <a:buFont typeface="Arial" panose="020B0604020202020204" pitchFamily="34" charset="0"/>
              <a:buChar char="•"/>
            </a:pPr>
            <a:r>
              <a:rPr lang="en-US" dirty="0">
                <a:latin typeface="Baskerville Old Face" panose="02020602080505020303" pitchFamily="18" charset="0"/>
              </a:rPr>
              <a:t>Model Building</a:t>
            </a:r>
          </a:p>
          <a:p>
            <a:pPr>
              <a:lnSpc>
                <a:spcPct val="100000"/>
              </a:lnSpc>
              <a:buFont typeface="Arial" panose="020B0604020202020204" pitchFamily="34" charset="0"/>
              <a:buChar char="•"/>
            </a:pPr>
            <a:r>
              <a:rPr lang="en-IN" sz="2400" dirty="0">
                <a:latin typeface="Baskerville Old Face" panose="02020602080505020303" pitchFamily="18" charset="0"/>
              </a:rPr>
              <a:t>Algorithm Used in Project</a:t>
            </a:r>
          </a:p>
          <a:p>
            <a:pPr>
              <a:lnSpc>
                <a:spcPct val="100000"/>
              </a:lnSpc>
              <a:buFont typeface="Arial" panose="020B0604020202020204" pitchFamily="34" charset="0"/>
              <a:buChar char="•"/>
            </a:pPr>
            <a:r>
              <a:rPr lang="en-IN" sz="2400" dirty="0">
                <a:latin typeface="Baskerville Old Face" panose="02020602080505020303" pitchFamily="18" charset="0"/>
              </a:rPr>
              <a:t>Visualization</a:t>
            </a:r>
          </a:p>
          <a:p>
            <a:pPr>
              <a:lnSpc>
                <a:spcPct val="100000"/>
              </a:lnSpc>
              <a:buFont typeface="Arial" panose="020B0604020202020204" pitchFamily="34" charset="0"/>
              <a:buChar char="•"/>
            </a:pPr>
            <a:r>
              <a:rPr lang="en-IN" sz="2400" dirty="0">
                <a:latin typeface="Baskerville Old Face" panose="02020602080505020303" pitchFamily="18" charset="0"/>
              </a:rPr>
              <a:t>Conclusion</a:t>
            </a:r>
            <a:endParaRPr lang="en-GY" sz="2400" dirty="0">
              <a:latin typeface="Baskerville Old Face" panose="02020602080505020303" pitchFamily="18" charset="0"/>
            </a:endParaRPr>
          </a:p>
          <a:p>
            <a:pPr marL="0" indent="0">
              <a:buNone/>
            </a:pPr>
            <a:endParaRPr lang="en-US" dirty="0"/>
          </a:p>
        </p:txBody>
      </p:sp>
    </p:spTree>
    <p:extLst>
      <p:ext uri="{BB962C8B-B14F-4D97-AF65-F5344CB8AC3E}">
        <p14:creationId xmlns:p14="http://schemas.microsoft.com/office/powerpoint/2010/main" val="427140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9F25-14A4-25E7-0EE8-D4233E7DAF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7422C8E-A873-787F-1924-8122D380E3ED}"/>
              </a:ext>
            </a:extLst>
          </p:cNvPr>
          <p:cNvSpPr>
            <a:spLocks noGrp="1"/>
          </p:cNvSpPr>
          <p:nvPr>
            <p:ph idx="1"/>
          </p:nvPr>
        </p:nvSpPr>
        <p:spPr/>
        <p:txBody>
          <a:bodyPr>
            <a:normAutofit fontScale="70000" lnSpcReduction="20000"/>
          </a:bodyPr>
          <a:lstStyle/>
          <a:p>
            <a:r>
              <a:rPr lang="en-US" b="0" i="0" dirty="0">
                <a:solidFill>
                  <a:schemeClr val="tx1">
                    <a:lumMod val="85000"/>
                    <a:lumOff val="15000"/>
                  </a:schemeClr>
                </a:solidFill>
                <a:effectLst/>
                <a:latin typeface="Carlito_25_3"/>
              </a:rPr>
              <a:t>In this modern world, video games are played by all age groups of people. These video games are played on a video screen (on television, computer).</a:t>
            </a:r>
          </a:p>
          <a:p>
            <a:r>
              <a:rPr lang="en-US" b="0" i="0" dirty="0">
                <a:solidFill>
                  <a:schemeClr val="tx1">
                    <a:lumMod val="85000"/>
                    <a:lumOff val="15000"/>
                  </a:schemeClr>
                </a:solidFill>
                <a:effectLst/>
                <a:latin typeface="Carlito_25_3"/>
              </a:rPr>
              <a:t> There are many video games based on platform and genre like WII, NES, GB, etc., and puzzle, racing, shooting, etc., respectively.</a:t>
            </a:r>
          </a:p>
          <a:p>
            <a:r>
              <a:rPr lang="en-US" b="0" i="0" dirty="0">
                <a:solidFill>
                  <a:schemeClr val="tx1">
                    <a:lumMod val="85000"/>
                    <a:lumOff val="15000"/>
                  </a:schemeClr>
                </a:solidFill>
                <a:effectLst/>
                <a:latin typeface="Carlito_25_3"/>
              </a:rPr>
              <a:t> Video games are released by a publisher like Activision, Nintendo, etc., across different platforms. </a:t>
            </a:r>
          </a:p>
          <a:p>
            <a:r>
              <a:rPr lang="en-US" b="0" i="0" dirty="0">
                <a:solidFill>
                  <a:schemeClr val="tx1">
                    <a:lumMod val="85000"/>
                    <a:lumOff val="15000"/>
                  </a:schemeClr>
                </a:solidFill>
                <a:effectLst/>
                <a:latin typeface="Carlito_25_3"/>
              </a:rPr>
              <a:t>Video games have become a major platform of entertainment especially for kids and is used for business purpose as well. </a:t>
            </a:r>
          </a:p>
          <a:p>
            <a:r>
              <a:rPr lang="en-US" b="0" i="0" dirty="0">
                <a:solidFill>
                  <a:schemeClr val="tx1">
                    <a:lumMod val="85000"/>
                    <a:lumOff val="15000"/>
                  </a:schemeClr>
                </a:solidFill>
                <a:effectLst/>
                <a:latin typeface="Carlito_25_3"/>
              </a:rPr>
              <a:t>The video games such as NFS, Call of Duty, Battlefield and many more have produced exceptional income for about two to three decades and still earning.</a:t>
            </a:r>
          </a:p>
          <a:p>
            <a:r>
              <a:rPr lang="en-IN" sz="2400" dirty="0"/>
              <a:t>In this project, we used Machine Learning to help us to analyse video games sales dataset.</a:t>
            </a:r>
            <a:endParaRPr lang="en-GY" sz="2400" dirty="0"/>
          </a:p>
          <a:p>
            <a:pPr marL="0" indent="0">
              <a:buNone/>
            </a:pPr>
            <a:endParaRPr lang="en-US" dirty="0">
              <a:solidFill>
                <a:schemeClr val="tx1">
                  <a:lumMod val="85000"/>
                  <a:lumOff val="15000"/>
                </a:schemeClr>
              </a:solidFill>
            </a:endParaRPr>
          </a:p>
        </p:txBody>
      </p:sp>
    </p:spTree>
    <p:extLst>
      <p:ext uri="{BB962C8B-B14F-4D97-AF65-F5344CB8AC3E}">
        <p14:creationId xmlns:p14="http://schemas.microsoft.com/office/powerpoint/2010/main" val="67779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7AB1-74D5-F342-780D-00E3C97C790F}"/>
              </a:ext>
            </a:extLst>
          </p:cNvPr>
          <p:cNvSpPr>
            <a:spLocks noGrp="1"/>
          </p:cNvSpPr>
          <p:nvPr>
            <p:ph type="title"/>
          </p:nvPr>
        </p:nvSpPr>
        <p:spPr>
          <a:xfrm>
            <a:off x="1484311" y="685800"/>
            <a:ext cx="10018713" cy="954741"/>
          </a:xfrm>
        </p:spPr>
        <p:txBody>
          <a:bodyPr/>
          <a:lstStyle/>
          <a:p>
            <a:r>
              <a:rPr lang="en-US" dirty="0"/>
              <a:t>Dataset</a:t>
            </a:r>
          </a:p>
        </p:txBody>
      </p:sp>
      <p:sp>
        <p:nvSpPr>
          <p:cNvPr id="3" name="Content Placeholder 2">
            <a:extLst>
              <a:ext uri="{FF2B5EF4-FFF2-40B4-BE49-F238E27FC236}">
                <a16:creationId xmlns:a16="http://schemas.microsoft.com/office/drawing/2014/main" id="{EA0DAB84-30DE-2073-9C00-1024713A710F}"/>
              </a:ext>
            </a:extLst>
          </p:cNvPr>
          <p:cNvSpPr>
            <a:spLocks noGrp="1"/>
          </p:cNvSpPr>
          <p:nvPr>
            <p:ph idx="1"/>
          </p:nvPr>
        </p:nvSpPr>
        <p:spPr>
          <a:xfrm>
            <a:off x="1484310" y="1945341"/>
            <a:ext cx="10018713" cy="3845859"/>
          </a:xfrm>
        </p:spPr>
        <p:txBody>
          <a:bodyPr>
            <a:normAutofit fontScale="62500" lnSpcReduction="20000"/>
          </a:bodyPr>
          <a:lstStyle/>
          <a:p>
            <a:pPr marL="0" indent="0" fontAlgn="base">
              <a:buNone/>
            </a:pPr>
            <a:r>
              <a:rPr lang="en-IN" sz="2400" dirty="0"/>
              <a:t>We have used </a:t>
            </a:r>
            <a:r>
              <a:rPr lang="en-IN" sz="2400" dirty="0" err="1"/>
              <a:t>vgsales</a:t>
            </a:r>
            <a:r>
              <a:rPr lang="en-IN" sz="2400" dirty="0"/>
              <a:t> dataset having 10,000 observations from Kaggle.</a:t>
            </a:r>
          </a:p>
          <a:p>
            <a:pPr algn="l" fontAlgn="base">
              <a:buFont typeface="Arial" panose="020B0604020202020204" pitchFamily="34" charset="0"/>
              <a:buChar char="•"/>
            </a:pPr>
            <a:r>
              <a:rPr lang="en-US" b="0" i="0" dirty="0">
                <a:solidFill>
                  <a:srgbClr val="3C4043"/>
                </a:solidFill>
                <a:effectLst/>
                <a:latin typeface="inherit"/>
              </a:rPr>
              <a:t>Rank - Ranking of overall sales</a:t>
            </a:r>
          </a:p>
          <a:p>
            <a:pPr algn="l" fontAlgn="base">
              <a:buFont typeface="Arial" panose="020B0604020202020204" pitchFamily="34" charset="0"/>
              <a:buChar char="•"/>
            </a:pPr>
            <a:r>
              <a:rPr lang="en-US" b="0" i="0" dirty="0">
                <a:solidFill>
                  <a:srgbClr val="3C4043"/>
                </a:solidFill>
                <a:effectLst/>
                <a:latin typeface="inherit"/>
              </a:rPr>
              <a:t>Name - The games name</a:t>
            </a:r>
          </a:p>
          <a:p>
            <a:pPr algn="l" fontAlgn="base">
              <a:buFont typeface="Arial" panose="020B0604020202020204" pitchFamily="34" charset="0"/>
              <a:buChar char="•"/>
            </a:pPr>
            <a:r>
              <a:rPr lang="en-US" b="0" i="0" dirty="0">
                <a:solidFill>
                  <a:srgbClr val="3C4043"/>
                </a:solidFill>
                <a:effectLst/>
                <a:latin typeface="inherit"/>
              </a:rPr>
              <a:t>Platform - Platform of the games release (i.e. PC,PS4, etc.)</a:t>
            </a:r>
          </a:p>
          <a:p>
            <a:pPr algn="l" fontAlgn="base">
              <a:buFont typeface="Arial" panose="020B0604020202020204" pitchFamily="34" charset="0"/>
              <a:buChar char="•"/>
            </a:pPr>
            <a:r>
              <a:rPr lang="en-US" b="0" i="0" dirty="0">
                <a:solidFill>
                  <a:srgbClr val="3C4043"/>
                </a:solidFill>
                <a:effectLst/>
                <a:latin typeface="inherit"/>
              </a:rPr>
              <a:t>Year - Year of the game's release</a:t>
            </a:r>
          </a:p>
          <a:p>
            <a:pPr algn="l" fontAlgn="base">
              <a:buFont typeface="Arial" panose="020B0604020202020204" pitchFamily="34" charset="0"/>
              <a:buChar char="•"/>
            </a:pPr>
            <a:r>
              <a:rPr lang="en-US" b="0" i="0" dirty="0">
                <a:solidFill>
                  <a:srgbClr val="3C4043"/>
                </a:solidFill>
                <a:effectLst/>
                <a:latin typeface="inherit"/>
              </a:rPr>
              <a:t>Genre - Genre of the game</a:t>
            </a:r>
          </a:p>
          <a:p>
            <a:pPr algn="l" fontAlgn="base">
              <a:buFont typeface="Arial" panose="020B0604020202020204" pitchFamily="34" charset="0"/>
              <a:buChar char="•"/>
            </a:pPr>
            <a:r>
              <a:rPr lang="en-US" b="0" i="0" dirty="0">
                <a:solidFill>
                  <a:srgbClr val="3C4043"/>
                </a:solidFill>
                <a:effectLst/>
                <a:latin typeface="inherit"/>
              </a:rPr>
              <a:t>Publisher - Publisher of the game</a:t>
            </a:r>
          </a:p>
          <a:p>
            <a:pPr algn="l" fontAlgn="base">
              <a:buFont typeface="Arial" panose="020B0604020202020204" pitchFamily="34" charset="0"/>
              <a:buChar char="•"/>
            </a:pPr>
            <a:r>
              <a:rPr lang="en-US" b="0" i="0" dirty="0" err="1">
                <a:solidFill>
                  <a:srgbClr val="3C4043"/>
                </a:solidFill>
                <a:effectLst/>
                <a:latin typeface="inherit"/>
              </a:rPr>
              <a:t>NA_Sales</a:t>
            </a:r>
            <a:r>
              <a:rPr lang="en-US" b="0" i="0" dirty="0">
                <a:solidFill>
                  <a:srgbClr val="3C4043"/>
                </a:solidFill>
                <a:effectLst/>
                <a:latin typeface="inherit"/>
              </a:rPr>
              <a:t> - Sales in North America (in millions)</a:t>
            </a:r>
          </a:p>
          <a:p>
            <a:pPr algn="l" fontAlgn="base">
              <a:buFont typeface="Arial" panose="020B0604020202020204" pitchFamily="34" charset="0"/>
              <a:buChar char="•"/>
            </a:pPr>
            <a:r>
              <a:rPr lang="en-US" b="0" i="0" dirty="0" err="1">
                <a:solidFill>
                  <a:srgbClr val="3C4043"/>
                </a:solidFill>
                <a:effectLst/>
                <a:latin typeface="inherit"/>
              </a:rPr>
              <a:t>EU_Sales</a:t>
            </a:r>
            <a:r>
              <a:rPr lang="en-US" b="0" i="0" dirty="0">
                <a:solidFill>
                  <a:srgbClr val="3C4043"/>
                </a:solidFill>
                <a:effectLst/>
                <a:latin typeface="inherit"/>
              </a:rPr>
              <a:t> - Sales in Europe (in millions)</a:t>
            </a:r>
          </a:p>
          <a:p>
            <a:pPr algn="l" fontAlgn="base">
              <a:buFont typeface="Arial" panose="020B0604020202020204" pitchFamily="34" charset="0"/>
              <a:buChar char="•"/>
            </a:pPr>
            <a:r>
              <a:rPr lang="en-US" b="0" i="0" dirty="0" err="1">
                <a:solidFill>
                  <a:srgbClr val="3C4043"/>
                </a:solidFill>
                <a:effectLst/>
                <a:latin typeface="inherit"/>
              </a:rPr>
              <a:t>JP_Sales</a:t>
            </a:r>
            <a:r>
              <a:rPr lang="en-US" b="0" i="0" dirty="0">
                <a:solidFill>
                  <a:srgbClr val="3C4043"/>
                </a:solidFill>
                <a:effectLst/>
                <a:latin typeface="inherit"/>
              </a:rPr>
              <a:t> - Sales in Japan (in millions)</a:t>
            </a:r>
          </a:p>
          <a:p>
            <a:pPr algn="l" fontAlgn="base">
              <a:buFont typeface="Arial" panose="020B0604020202020204" pitchFamily="34" charset="0"/>
              <a:buChar char="•"/>
            </a:pPr>
            <a:r>
              <a:rPr lang="en-US" b="0" i="0" dirty="0" err="1">
                <a:solidFill>
                  <a:srgbClr val="3C4043"/>
                </a:solidFill>
                <a:effectLst/>
                <a:latin typeface="inherit"/>
              </a:rPr>
              <a:t>Other_Sales</a:t>
            </a:r>
            <a:r>
              <a:rPr lang="en-US" b="0" i="0" dirty="0">
                <a:solidFill>
                  <a:srgbClr val="3C4043"/>
                </a:solidFill>
                <a:effectLst/>
                <a:latin typeface="inherit"/>
              </a:rPr>
              <a:t> - Sales in the rest of the world (in millions)</a:t>
            </a:r>
          </a:p>
          <a:p>
            <a:pPr algn="l" fontAlgn="base">
              <a:buFont typeface="Arial" panose="020B0604020202020204" pitchFamily="34" charset="0"/>
              <a:buChar char="•"/>
            </a:pPr>
            <a:r>
              <a:rPr lang="en-US" b="0" i="0" dirty="0" err="1">
                <a:solidFill>
                  <a:srgbClr val="3C4043"/>
                </a:solidFill>
                <a:effectLst/>
                <a:latin typeface="inherit"/>
              </a:rPr>
              <a:t>Global_Sales</a:t>
            </a:r>
            <a:r>
              <a:rPr lang="en-US" b="0" i="0" dirty="0">
                <a:solidFill>
                  <a:srgbClr val="3C4043"/>
                </a:solidFill>
                <a:effectLst/>
                <a:latin typeface="inherit"/>
              </a:rPr>
              <a:t> - Total worldwide sales.</a:t>
            </a:r>
          </a:p>
          <a:p>
            <a:pPr marL="0" indent="0">
              <a:buNone/>
            </a:pPr>
            <a:endParaRPr lang="en-US" dirty="0"/>
          </a:p>
        </p:txBody>
      </p:sp>
    </p:spTree>
    <p:extLst>
      <p:ext uri="{BB962C8B-B14F-4D97-AF65-F5344CB8AC3E}">
        <p14:creationId xmlns:p14="http://schemas.microsoft.com/office/powerpoint/2010/main" val="133844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2CC7-E139-B507-9022-F3E4055794CF}"/>
              </a:ext>
            </a:extLst>
          </p:cNvPr>
          <p:cNvSpPr>
            <a:spLocks noGrp="1"/>
          </p:cNvSpPr>
          <p:nvPr>
            <p:ph type="title"/>
          </p:nvPr>
        </p:nvSpPr>
        <p:spPr/>
        <p:txBody>
          <a:bodyPr/>
          <a:lstStyle/>
          <a:p>
            <a:r>
              <a:rPr lang="en-IN" sz="4000" dirty="0">
                <a:latin typeface="Baskerville Old Face" panose="02020602080505020303" pitchFamily="18" charset="0"/>
              </a:rPr>
              <a:t>Architecture of </a:t>
            </a:r>
            <a:r>
              <a:rPr lang="en-IN" sz="4000" dirty="0" err="1">
                <a:latin typeface="Baskerville Old Face" panose="02020602080505020303" pitchFamily="18" charset="0"/>
              </a:rPr>
              <a:t>vgsales</a:t>
            </a:r>
            <a:br>
              <a:rPr lang="en-IN" sz="4000" dirty="0">
                <a:latin typeface="Baskerville Old Face" panose="02020602080505020303" pitchFamily="18" charset="0"/>
              </a:rPr>
            </a:br>
            <a:endParaRPr lang="en-US" dirty="0"/>
          </a:p>
        </p:txBody>
      </p:sp>
      <p:pic>
        <p:nvPicPr>
          <p:cNvPr id="5" name="Content Placeholder 4">
            <a:extLst>
              <a:ext uri="{FF2B5EF4-FFF2-40B4-BE49-F238E27FC236}">
                <a16:creationId xmlns:a16="http://schemas.microsoft.com/office/drawing/2014/main" id="{D76FEA46-D917-86F7-01D2-DA48F835EB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906" y="2034988"/>
            <a:ext cx="7745506" cy="4137212"/>
          </a:xfrm>
        </p:spPr>
      </p:pic>
    </p:spTree>
    <p:extLst>
      <p:ext uri="{BB962C8B-B14F-4D97-AF65-F5344CB8AC3E}">
        <p14:creationId xmlns:p14="http://schemas.microsoft.com/office/powerpoint/2010/main" val="331789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B6D2-ACEA-EE1E-5AAE-6A3B96D16CA0}"/>
              </a:ext>
            </a:extLst>
          </p:cNvPr>
          <p:cNvSpPr>
            <a:spLocks noGrp="1"/>
          </p:cNvSpPr>
          <p:nvPr>
            <p:ph type="title"/>
          </p:nvPr>
        </p:nvSpPr>
        <p:spPr>
          <a:xfrm>
            <a:off x="1484311" y="546848"/>
            <a:ext cx="10018713" cy="1183340"/>
          </a:xfrm>
        </p:spPr>
        <p:txBody>
          <a:bodyPr>
            <a:normAutofit fontScale="90000"/>
          </a:bodyPr>
          <a:lstStyle/>
          <a:p>
            <a:pPr algn="ctr"/>
            <a:br>
              <a:rPr lang="en-IN" sz="4000" dirty="0">
                <a:solidFill>
                  <a:schemeClr val="tx1">
                    <a:lumMod val="25000"/>
                  </a:schemeClr>
                </a:solidFill>
                <a:latin typeface="Baskerville Old Face" panose="02020602080505020303" pitchFamily="18" charset="0"/>
              </a:rPr>
            </a:br>
            <a:r>
              <a:rPr lang="en-IN" sz="4000" dirty="0">
                <a:solidFill>
                  <a:schemeClr val="tx1">
                    <a:lumMod val="25000"/>
                  </a:schemeClr>
                </a:solidFill>
                <a:latin typeface="Baskerville Old Face" panose="02020602080505020303" pitchFamily="18" charset="0"/>
              </a:rPr>
              <a:t>Data Cleaning</a:t>
            </a:r>
            <a:r>
              <a:rPr lang="en-US" sz="4000" dirty="0">
                <a:solidFill>
                  <a:schemeClr val="tx1">
                    <a:lumMod val="25000"/>
                  </a:schemeClr>
                </a:solidFill>
                <a:latin typeface="Baskerville Old Face" panose="02020602080505020303" pitchFamily="18" charset="0"/>
              </a:rPr>
              <a:t> &amp;</a:t>
            </a:r>
            <a:r>
              <a:rPr lang="en-IN" sz="4000" dirty="0">
                <a:solidFill>
                  <a:schemeClr val="tx1">
                    <a:lumMod val="25000"/>
                  </a:schemeClr>
                </a:solidFill>
                <a:latin typeface="Baskerville Old Face" panose="02020602080505020303" pitchFamily="18" charset="0"/>
              </a:rPr>
              <a:t> Preprocessing</a:t>
            </a:r>
          </a:p>
        </p:txBody>
      </p:sp>
      <p:sp>
        <p:nvSpPr>
          <p:cNvPr id="4" name="TextBox 3">
            <a:extLst>
              <a:ext uri="{FF2B5EF4-FFF2-40B4-BE49-F238E27FC236}">
                <a16:creationId xmlns:a16="http://schemas.microsoft.com/office/drawing/2014/main" id="{00CEDCF9-4102-E9C0-F77B-2D1934749445}"/>
              </a:ext>
            </a:extLst>
          </p:cNvPr>
          <p:cNvSpPr txBox="1"/>
          <p:nvPr/>
        </p:nvSpPr>
        <p:spPr>
          <a:xfrm>
            <a:off x="1936376" y="2528047"/>
            <a:ext cx="8319247" cy="2308324"/>
          </a:xfrm>
          <a:prstGeom prst="rect">
            <a:avLst/>
          </a:prstGeom>
          <a:noFill/>
        </p:spPr>
        <p:txBody>
          <a:bodyPr wrap="square">
            <a:spAutoFit/>
          </a:bodyPr>
          <a:lstStyle/>
          <a:p>
            <a:r>
              <a:rPr lang="en-US" b="1" dirty="0">
                <a:solidFill>
                  <a:schemeClr val="tx1">
                    <a:lumMod val="85000"/>
                    <a:lumOff val="15000"/>
                  </a:schemeClr>
                </a:solidFill>
              </a:rPr>
              <a:t>Data Cleaning : </a:t>
            </a:r>
            <a:r>
              <a:rPr lang="en-US" b="0" i="0" dirty="0">
                <a:solidFill>
                  <a:schemeClr val="tx1">
                    <a:lumMod val="85000"/>
                    <a:lumOff val="15000"/>
                  </a:schemeClr>
                </a:solidFill>
                <a:effectLst/>
                <a:latin typeface="Google Sans"/>
              </a:rPr>
              <a:t>Data cleaning is the process of fixing or removing incorrect, corrupted, incorrectly formatted, duplicate, or incomplete data within a dataset. When combining multiple data sources, there are many opportunities for data to be duplicated or mislabeled. </a:t>
            </a:r>
            <a:r>
              <a:rPr lang="en-US" b="0" i="0" dirty="0">
                <a:solidFill>
                  <a:schemeClr val="tx1">
                    <a:lumMod val="85000"/>
                    <a:lumOff val="15000"/>
                  </a:schemeClr>
                </a:solidFill>
                <a:effectLst/>
                <a:latin typeface="inter-regular"/>
              </a:rPr>
              <a:t> </a:t>
            </a:r>
          </a:p>
          <a:p>
            <a:endParaRPr lang="en-US" dirty="0">
              <a:solidFill>
                <a:schemeClr val="tx1">
                  <a:lumMod val="85000"/>
                  <a:lumOff val="15000"/>
                </a:schemeClr>
              </a:solidFill>
              <a:latin typeface="inter-regular"/>
            </a:endParaRPr>
          </a:p>
          <a:p>
            <a:r>
              <a:rPr lang="en-IN" b="1" dirty="0">
                <a:solidFill>
                  <a:schemeClr val="tx1">
                    <a:lumMod val="85000"/>
                    <a:lumOff val="15000"/>
                  </a:schemeClr>
                </a:solidFill>
              </a:rPr>
              <a:t>Data Preprocessing :</a:t>
            </a:r>
            <a:r>
              <a:rPr lang="en-US" b="0" i="0" dirty="0">
                <a:solidFill>
                  <a:schemeClr val="tx1">
                    <a:lumMod val="85000"/>
                    <a:lumOff val="15000"/>
                  </a:schemeClr>
                </a:solidFill>
                <a:effectLst/>
                <a:latin typeface="Open Sans" panose="020B0606030504020204" pitchFamily="34" charset="0"/>
              </a:rPr>
              <a:t> </a:t>
            </a:r>
            <a:r>
              <a:rPr lang="en-US" sz="1600" b="0" i="0" dirty="0">
                <a:solidFill>
                  <a:schemeClr val="tx1">
                    <a:lumMod val="85000"/>
                    <a:lumOff val="15000"/>
                  </a:schemeClr>
                </a:solidFill>
                <a:effectLst/>
                <a:latin typeface="Open Sans" panose="020B0606030504020204" pitchFamily="34" charset="0"/>
              </a:rPr>
              <a:t>Data preprocessing is a step in the data mining and data analysis process that takes raw data and transforms it into a format that can be understood and analyzed by computers and machine learning.</a:t>
            </a:r>
            <a:endParaRPr lang="en-US" sz="1600" dirty="0">
              <a:solidFill>
                <a:schemeClr val="tx1">
                  <a:lumMod val="85000"/>
                  <a:lumOff val="15000"/>
                </a:schemeClr>
              </a:solidFill>
            </a:endParaRPr>
          </a:p>
        </p:txBody>
      </p:sp>
    </p:spTree>
    <p:extLst>
      <p:ext uri="{BB962C8B-B14F-4D97-AF65-F5344CB8AC3E}">
        <p14:creationId xmlns:p14="http://schemas.microsoft.com/office/powerpoint/2010/main" val="61764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A15A-567F-AB9B-5F42-FA07975D56B0}"/>
              </a:ext>
            </a:extLst>
          </p:cNvPr>
          <p:cNvSpPr>
            <a:spLocks noGrp="1"/>
          </p:cNvSpPr>
          <p:nvPr>
            <p:ph type="title"/>
          </p:nvPr>
        </p:nvSpPr>
        <p:spPr>
          <a:xfrm>
            <a:off x="1484311" y="685801"/>
            <a:ext cx="10018713" cy="865094"/>
          </a:xfrm>
        </p:spPr>
        <p:txBody>
          <a:bodyPr/>
          <a:lstStyle/>
          <a:p>
            <a:r>
              <a:rPr lang="en-US" dirty="0">
                <a:latin typeface="Baskerville Old Face" panose="02020602080505020303" pitchFamily="18" charset="0"/>
              </a:rPr>
              <a:t>Model Building</a:t>
            </a:r>
          </a:p>
        </p:txBody>
      </p:sp>
      <p:sp>
        <p:nvSpPr>
          <p:cNvPr id="4" name="TextBox 3">
            <a:extLst>
              <a:ext uri="{FF2B5EF4-FFF2-40B4-BE49-F238E27FC236}">
                <a16:creationId xmlns:a16="http://schemas.microsoft.com/office/drawing/2014/main" id="{1749F3F7-C25B-5191-FB9C-04384CFBC942}"/>
              </a:ext>
            </a:extLst>
          </p:cNvPr>
          <p:cNvSpPr txBox="1"/>
          <p:nvPr/>
        </p:nvSpPr>
        <p:spPr>
          <a:xfrm>
            <a:off x="1896036" y="1886771"/>
            <a:ext cx="8399928" cy="2923877"/>
          </a:xfrm>
          <a:prstGeom prst="rect">
            <a:avLst/>
          </a:prstGeom>
          <a:noFill/>
        </p:spPr>
        <p:txBody>
          <a:bodyPr wrap="square">
            <a:spAutoFit/>
          </a:bodyPr>
          <a:lstStyle/>
          <a:p>
            <a:pPr marL="285750" marR="0" indent="-285750" algn="l" rtl="0">
              <a:spcBef>
                <a:spcPts val="1200"/>
              </a:spcBef>
              <a:spcAft>
                <a:spcPts val="0"/>
              </a:spcAft>
              <a:buClr>
                <a:schemeClr val="accent3"/>
              </a:buClr>
              <a:buSzPts val="1400"/>
              <a:buFont typeface="Arial" panose="020B0604020202020204" pitchFamily="34" charset="0"/>
              <a:buChar char="•"/>
            </a:pPr>
            <a:r>
              <a:rPr lang="en-US" sz="1800" b="0" i="0" dirty="0">
                <a:solidFill>
                  <a:srgbClr val="1C4F52"/>
                </a:solidFill>
                <a:effectLst/>
                <a:latin typeface="Syne" panose="020B0604020202020204" charset="0"/>
                <a:ea typeface="Syne" panose="020B0604020202020204" charset="0"/>
                <a:cs typeface="Syne" panose="020B0604020202020204" charset="0"/>
              </a:rPr>
              <a:t>We have used here Supervised Learning Algorithm.</a:t>
            </a:r>
            <a:endParaRPr lang="en-US" sz="1800" dirty="0">
              <a:effectLst/>
            </a:endParaRPr>
          </a:p>
          <a:p>
            <a:pPr marL="285750" marR="0" indent="-285750" algn="l" rtl="0">
              <a:spcBef>
                <a:spcPts val="1200"/>
              </a:spcBef>
              <a:spcAft>
                <a:spcPts val="0"/>
              </a:spcAft>
              <a:buFont typeface="Arial" panose="020B0604020202020204" pitchFamily="34" charset="0"/>
              <a:buChar char="•"/>
            </a:pPr>
            <a:r>
              <a:rPr lang="en-IN" sz="1800" b="1" i="0" dirty="0">
                <a:solidFill>
                  <a:srgbClr val="1C4F52"/>
                </a:solidFill>
                <a:effectLst/>
                <a:latin typeface="Syne" panose="020B0604020202020204" charset="0"/>
                <a:ea typeface="Syne" panose="020B0604020202020204" charset="0"/>
                <a:cs typeface="Syne" panose="020B0604020202020204" charset="0"/>
              </a:rPr>
              <a:t>Supervised Machine Leaning :</a:t>
            </a:r>
            <a:r>
              <a:rPr lang="en-IN" sz="1800" b="0" i="0" dirty="0">
                <a:solidFill>
                  <a:srgbClr val="1C4F52"/>
                </a:solidFill>
                <a:effectLst/>
                <a:latin typeface="Syne" panose="020B0604020202020204" charset="0"/>
                <a:ea typeface="Syne" panose="020B0604020202020204" charset="0"/>
                <a:cs typeface="Syne" panose="020B0604020202020204" charset="0"/>
              </a:rPr>
              <a:t> </a:t>
            </a:r>
            <a:r>
              <a:rPr lang="en-GB" sz="1800" b="0" i="0" dirty="0">
                <a:solidFill>
                  <a:srgbClr val="1C4F52"/>
                </a:solidFill>
                <a:effectLst/>
                <a:latin typeface="Syne" panose="020B0604020202020204" charset="0"/>
                <a:ea typeface="Syne" panose="020B0604020202020204" charset="0"/>
                <a:cs typeface="Syne" panose="020B0604020202020204" charset="0"/>
              </a:rPr>
              <a:t>This type of ML involves supervision, where machines are trained on labelled datasets and enabled to predict outputs based on the provided training.</a:t>
            </a:r>
            <a:endParaRPr lang="en-US" dirty="0"/>
          </a:p>
          <a:p>
            <a:pPr marL="285750" marR="0" indent="-285750" algn="l" rtl="0">
              <a:spcBef>
                <a:spcPts val="1200"/>
              </a:spcBef>
              <a:spcAft>
                <a:spcPts val="0"/>
              </a:spcAft>
              <a:buFont typeface="Arial" panose="020B0604020202020204" pitchFamily="34" charset="0"/>
              <a:buChar char="•"/>
            </a:pPr>
            <a:r>
              <a:rPr lang="en-GB" sz="1800" b="1" i="0" dirty="0">
                <a:solidFill>
                  <a:srgbClr val="1C4F52"/>
                </a:solidFill>
                <a:effectLst/>
                <a:latin typeface="Syne" panose="020B0604020202020204" charset="0"/>
                <a:ea typeface="Syne" panose="020B0604020202020204" charset="0"/>
                <a:cs typeface="Syne" panose="020B0604020202020204" charset="0"/>
              </a:rPr>
              <a:t>It is classified into two categories: </a:t>
            </a:r>
            <a:endParaRPr lang="en-US" dirty="0">
              <a:effectLst/>
            </a:endParaRPr>
          </a:p>
          <a:p>
            <a:pPr marL="137160" marR="0" indent="0" algn="l" rtl="0">
              <a:spcBef>
                <a:spcPts val="0"/>
              </a:spcBef>
              <a:spcAft>
                <a:spcPts val="0"/>
              </a:spcAft>
            </a:pPr>
            <a:r>
              <a:rPr lang="en-GB" sz="1800" b="0" i="0" dirty="0">
                <a:solidFill>
                  <a:srgbClr val="1C4F52"/>
                </a:solidFill>
                <a:effectLst/>
                <a:latin typeface="Syne" panose="020B0604020202020204" charset="0"/>
                <a:ea typeface="Syne" panose="020B0604020202020204" charset="0"/>
                <a:cs typeface="Syne" panose="020B0604020202020204" charset="0"/>
              </a:rPr>
              <a:t>     1. Classification  </a:t>
            </a:r>
            <a:endParaRPr lang="en-US" dirty="0">
              <a:effectLst/>
            </a:endParaRPr>
          </a:p>
          <a:p>
            <a:pPr marL="137160" marR="0" indent="0" algn="l" rtl="0">
              <a:spcBef>
                <a:spcPts val="1200"/>
              </a:spcBef>
              <a:spcAft>
                <a:spcPts val="0"/>
              </a:spcAft>
            </a:pPr>
            <a:r>
              <a:rPr lang="en-GB" sz="1800" b="0" i="0" dirty="0">
                <a:solidFill>
                  <a:srgbClr val="1C4F52"/>
                </a:solidFill>
                <a:effectLst/>
                <a:latin typeface="Syne" panose="020B0604020202020204" charset="0"/>
                <a:ea typeface="Syne" panose="020B0604020202020204" charset="0"/>
                <a:cs typeface="Syne" panose="020B0604020202020204" charset="0"/>
              </a:rPr>
              <a:t>     2. Regression</a:t>
            </a:r>
            <a:endParaRPr lang="en-US" dirty="0">
              <a:effectLst/>
            </a:endParaRPr>
          </a:p>
          <a:p>
            <a:pPr marL="283464" marR="0" indent="-283464" algn="l" rtl="0">
              <a:spcBef>
                <a:spcPts val="1200"/>
              </a:spcBef>
              <a:spcAft>
                <a:spcPts val="0"/>
              </a:spcAft>
            </a:pPr>
            <a:r>
              <a:rPr lang="en-US" sz="1800" b="0" i="0" dirty="0">
                <a:solidFill>
                  <a:srgbClr val="1C4F52"/>
                </a:solidFill>
                <a:effectLst/>
                <a:latin typeface="Syne" panose="020B0604020202020204" charset="0"/>
                <a:ea typeface="Syne" panose="020B0604020202020204" charset="0"/>
                <a:cs typeface="Syne" panose="020B0604020202020204" charset="0"/>
              </a:rPr>
              <a:t>We used Regression algorithms in our project.</a:t>
            </a:r>
            <a:endParaRPr lang="en-US" dirty="0">
              <a:effectLst/>
            </a:endParaRPr>
          </a:p>
        </p:txBody>
      </p:sp>
    </p:spTree>
    <p:extLst>
      <p:ext uri="{BB962C8B-B14F-4D97-AF65-F5344CB8AC3E}">
        <p14:creationId xmlns:p14="http://schemas.microsoft.com/office/powerpoint/2010/main" val="282352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76B5-77D3-237F-DD8A-80DA9F9608FD}"/>
              </a:ext>
            </a:extLst>
          </p:cNvPr>
          <p:cNvSpPr>
            <a:spLocks noGrp="1"/>
          </p:cNvSpPr>
          <p:nvPr>
            <p:ph type="title"/>
          </p:nvPr>
        </p:nvSpPr>
        <p:spPr>
          <a:xfrm>
            <a:off x="1484311" y="788895"/>
            <a:ext cx="4997171" cy="430306"/>
          </a:xfrm>
        </p:spPr>
        <p:txBody>
          <a:bodyPr>
            <a:normAutofit fontScale="90000"/>
          </a:bodyPr>
          <a:lstStyle/>
          <a:p>
            <a:r>
              <a:rPr lang="en-IN" sz="3100" dirty="0">
                <a:latin typeface="Baskerville Old Face" panose="02020602080505020303" pitchFamily="18" charset="0"/>
              </a:rPr>
              <a:t>Algorithm Used in Project</a:t>
            </a:r>
            <a:br>
              <a:rPr lang="en-IN" sz="4000" dirty="0">
                <a:latin typeface="Baskerville Old Face" panose="02020602080505020303" pitchFamily="18" charset="0"/>
              </a:rPr>
            </a:br>
            <a:endParaRPr lang="en-US" dirty="0"/>
          </a:p>
        </p:txBody>
      </p:sp>
      <p:sp>
        <p:nvSpPr>
          <p:cNvPr id="3" name="Content Placeholder 2">
            <a:extLst>
              <a:ext uri="{FF2B5EF4-FFF2-40B4-BE49-F238E27FC236}">
                <a16:creationId xmlns:a16="http://schemas.microsoft.com/office/drawing/2014/main" id="{98CEF0F1-D796-2859-6236-2D657E1673C7}"/>
              </a:ext>
            </a:extLst>
          </p:cNvPr>
          <p:cNvSpPr>
            <a:spLocks noGrp="1"/>
          </p:cNvSpPr>
          <p:nvPr>
            <p:ph idx="1"/>
          </p:nvPr>
        </p:nvSpPr>
        <p:spPr>
          <a:xfrm>
            <a:off x="1681534" y="1120588"/>
            <a:ext cx="10018713" cy="4428566"/>
          </a:xfrm>
        </p:spPr>
        <p:txBody>
          <a:bodyPr>
            <a:normAutofit fontScale="70000" lnSpcReduction="20000"/>
          </a:bodyPr>
          <a:lstStyle/>
          <a:p>
            <a:pPr marL="457200" indent="-457200">
              <a:buAutoNum type="arabicPeriod"/>
            </a:pPr>
            <a:r>
              <a:rPr lang="en-US" b="1" i="0" dirty="0">
                <a:solidFill>
                  <a:srgbClr val="242424"/>
                </a:solidFill>
                <a:effectLst/>
                <a:latin typeface="sohne"/>
              </a:rPr>
              <a:t>Linear regression:</a:t>
            </a:r>
            <a:r>
              <a:rPr lang="en-US" b="0" i="0" dirty="0">
                <a:solidFill>
                  <a:srgbClr val="242424"/>
                </a:solidFill>
                <a:effectLst/>
                <a:latin typeface="source-serif-pro"/>
              </a:rPr>
              <a:t> Linear regression is a statistical method that describes the relationship between a dependent variable  and one or more independent variables. The dependent variable is the variable that you are trying to predict, and the independent variables are the variables that you are using to make the prediction.</a:t>
            </a:r>
          </a:p>
          <a:p>
            <a:pPr marL="457200" indent="-457200">
              <a:buAutoNum type="arabicPeriod"/>
            </a:pPr>
            <a:r>
              <a:rPr lang="en-IN" b="1" dirty="0"/>
              <a:t>Decision Tree Algorithm : </a:t>
            </a:r>
            <a:r>
              <a:rPr lang="en-US" b="0" i="0" dirty="0">
                <a:solidFill>
                  <a:srgbClr val="000000"/>
                </a:solidFill>
                <a:effectLst/>
                <a:latin typeface="inter-regular"/>
              </a:rPr>
              <a:t>Decision Tree is a supervised learning algorithm which can be used for solving      both classification   and regression </a:t>
            </a:r>
            <a:r>
              <a:rPr lang="en-US" b="0" i="0" dirty="0" err="1">
                <a:solidFill>
                  <a:srgbClr val="000000"/>
                </a:solidFill>
                <a:effectLst/>
                <a:latin typeface="inter-regular"/>
              </a:rPr>
              <a:t>problems.It</a:t>
            </a:r>
            <a:r>
              <a:rPr lang="en-US" b="0" i="0" dirty="0">
                <a:solidFill>
                  <a:srgbClr val="000000"/>
                </a:solidFill>
                <a:effectLst/>
                <a:latin typeface="inter-regular"/>
              </a:rPr>
              <a:t> can solve problems for both categorical and numerical data Decision Tree regression builds a tree-like structure in which each internal node represents the "test" for an attribute, each branch represent the result of the test, and each leaf node represents the final decision or result.</a:t>
            </a:r>
            <a:endParaRPr lang="en-IN" dirty="0"/>
          </a:p>
          <a:p>
            <a:pPr marL="457200" indent="-457200" algn="just">
              <a:lnSpc>
                <a:spcPct val="100000"/>
              </a:lnSpc>
              <a:buAutoNum type="arabicPeriod" startAt="3"/>
            </a:pPr>
            <a:r>
              <a:rPr lang="en-IN" b="1" dirty="0"/>
              <a:t>Random Forest Regressor : </a:t>
            </a:r>
            <a:r>
              <a:rPr lang="en-US" b="0" i="0" dirty="0">
                <a:solidFill>
                  <a:srgbClr val="040C28"/>
                </a:solidFill>
                <a:effectLst/>
                <a:latin typeface="Google Sans"/>
              </a:rPr>
              <a:t>Random forests</a:t>
            </a:r>
            <a:r>
              <a:rPr lang="en-US" b="0" i="0" dirty="0">
                <a:solidFill>
                  <a:srgbClr val="1F1F1F"/>
                </a:solidFill>
                <a:effectLst/>
                <a:latin typeface="Google Sans"/>
              </a:rPr>
              <a:t> are a type of machine-learning algorithm that can be used to predict future sales. They are based on the idea of decision trees, which are a type of predictive modeling algorithm. A decision tree is a tree-like structure that is used to predict an outcome.</a:t>
            </a:r>
          </a:p>
          <a:p>
            <a:pPr marL="457200" indent="-457200" algn="just">
              <a:lnSpc>
                <a:spcPct val="100000"/>
              </a:lnSpc>
              <a:buAutoNum type="arabicPeriod" startAt="3"/>
            </a:pPr>
            <a:r>
              <a:rPr lang="en-US" sz="2500" b="1" i="0" dirty="0">
                <a:solidFill>
                  <a:srgbClr val="1F1F1F"/>
                </a:solidFill>
                <a:effectLst/>
                <a:latin typeface="Google Sans"/>
              </a:rPr>
              <a:t>K nearest neighbors : </a:t>
            </a:r>
            <a:r>
              <a:rPr lang="en-US" sz="2500" i="0" dirty="0">
                <a:solidFill>
                  <a:srgbClr val="1F1F1F"/>
                </a:solidFill>
                <a:effectLst/>
                <a:latin typeface="Google Sans"/>
              </a:rPr>
              <a:t>KNN</a:t>
            </a:r>
            <a:r>
              <a:rPr lang="en-US" sz="2500" b="1" i="0" dirty="0">
                <a:solidFill>
                  <a:srgbClr val="1F1F1F"/>
                </a:solidFill>
                <a:effectLst/>
                <a:latin typeface="Google Sans"/>
              </a:rPr>
              <a:t> </a:t>
            </a:r>
            <a:r>
              <a:rPr lang="en-US" b="0" i="0" dirty="0">
                <a:solidFill>
                  <a:srgbClr val="1F1F1F"/>
                </a:solidFill>
                <a:effectLst/>
                <a:latin typeface="Google Sans"/>
              </a:rPr>
              <a:t>is </a:t>
            </a:r>
            <a:r>
              <a:rPr lang="en-US" b="0" i="0" dirty="0">
                <a:solidFill>
                  <a:srgbClr val="040C28"/>
                </a:solidFill>
                <a:effectLst/>
                <a:latin typeface="Google Sans"/>
              </a:rPr>
              <a:t>a supervised machine learning algorithm that can be used for classification and regression tasks</a:t>
            </a:r>
            <a:r>
              <a:rPr lang="en-US" b="0" i="0" dirty="0">
                <a:solidFill>
                  <a:srgbClr val="1F1F1F"/>
                </a:solidFill>
                <a:effectLst/>
                <a:latin typeface="Google Sans"/>
              </a:rPr>
              <a:t>. In this, we calculate the distance between features of test data points against those of train data points. Then, we take a mode or mean to compute prediction values.</a:t>
            </a:r>
          </a:p>
          <a:p>
            <a:pPr marL="457200" indent="-457200" algn="just">
              <a:lnSpc>
                <a:spcPct val="100000"/>
              </a:lnSpc>
              <a:buAutoNum type="arabicPeriod" startAt="3"/>
            </a:pPr>
            <a:endParaRPr lang="en-US" b="0" i="0" dirty="0">
              <a:solidFill>
                <a:srgbClr val="1F1F1F"/>
              </a:solidFill>
              <a:effectLst/>
              <a:latin typeface="Google Sans"/>
            </a:endParaRPr>
          </a:p>
          <a:p>
            <a:pPr marL="0" indent="0" algn="just">
              <a:lnSpc>
                <a:spcPct val="100000"/>
              </a:lnSpc>
              <a:buNone/>
            </a:pPr>
            <a:endParaRPr lang="en-US" dirty="0"/>
          </a:p>
        </p:txBody>
      </p:sp>
    </p:spTree>
    <p:extLst>
      <p:ext uri="{BB962C8B-B14F-4D97-AF65-F5344CB8AC3E}">
        <p14:creationId xmlns:p14="http://schemas.microsoft.com/office/powerpoint/2010/main" val="74182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CC11-C94F-253A-4473-8A361CD7EDDA}"/>
              </a:ext>
            </a:extLst>
          </p:cNvPr>
          <p:cNvSpPr>
            <a:spLocks noGrp="1"/>
          </p:cNvSpPr>
          <p:nvPr>
            <p:ph type="title"/>
          </p:nvPr>
        </p:nvSpPr>
        <p:spPr/>
        <p:txBody>
          <a:bodyPr/>
          <a:lstStyle/>
          <a:p>
            <a:r>
              <a:rPr lang="en-IN" sz="4000" dirty="0">
                <a:latin typeface="Baskerville Old Face" panose="02020602080505020303" pitchFamily="18" charset="0"/>
              </a:rPr>
              <a:t>Visualization</a:t>
            </a:r>
            <a:br>
              <a:rPr lang="en-IN" sz="4000" dirty="0">
                <a:latin typeface="Baskerville Old Face" panose="02020602080505020303" pitchFamily="18" charset="0"/>
              </a:rPr>
            </a:br>
            <a:endParaRPr lang="en-US" dirty="0"/>
          </a:p>
        </p:txBody>
      </p:sp>
      <p:sp>
        <p:nvSpPr>
          <p:cNvPr id="3" name="Text Placeholder 2">
            <a:extLst>
              <a:ext uri="{FF2B5EF4-FFF2-40B4-BE49-F238E27FC236}">
                <a16:creationId xmlns:a16="http://schemas.microsoft.com/office/drawing/2014/main" id="{6120A407-7B79-C732-B479-EE0FE744C9E2}"/>
              </a:ext>
            </a:extLst>
          </p:cNvPr>
          <p:cNvSpPr>
            <a:spLocks noGrp="1"/>
          </p:cNvSpPr>
          <p:nvPr>
            <p:ph type="body" idx="1"/>
          </p:nvPr>
        </p:nvSpPr>
        <p:spPr>
          <a:xfrm>
            <a:off x="1772179" y="1963271"/>
            <a:ext cx="4607188" cy="609600"/>
          </a:xfrm>
        </p:spPr>
        <p:txBody>
          <a:bodyPr/>
          <a:lstStyle/>
          <a:p>
            <a:r>
              <a:rPr lang="en-US" sz="1600" dirty="0"/>
              <a:t>Heatmap showing relationships between variables</a:t>
            </a:r>
          </a:p>
        </p:txBody>
      </p:sp>
      <p:sp>
        <p:nvSpPr>
          <p:cNvPr id="5" name="Text Placeholder 4">
            <a:extLst>
              <a:ext uri="{FF2B5EF4-FFF2-40B4-BE49-F238E27FC236}">
                <a16:creationId xmlns:a16="http://schemas.microsoft.com/office/drawing/2014/main" id="{B9FB37C7-D823-FEFB-4EEC-A7754DC1660D}"/>
              </a:ext>
            </a:extLst>
          </p:cNvPr>
          <p:cNvSpPr>
            <a:spLocks noGrp="1"/>
          </p:cNvSpPr>
          <p:nvPr>
            <p:ph type="body" sz="quarter" idx="3"/>
          </p:nvPr>
        </p:nvSpPr>
        <p:spPr>
          <a:xfrm>
            <a:off x="6880487" y="2106706"/>
            <a:ext cx="4622537" cy="466165"/>
          </a:xfrm>
        </p:spPr>
        <p:txBody>
          <a:bodyPr/>
          <a:lstStyle/>
          <a:p>
            <a:r>
              <a:rPr lang="en-US" sz="1600" dirty="0"/>
              <a:t>               </a:t>
            </a:r>
            <a:r>
              <a:rPr lang="en-US" sz="1600" dirty="0" err="1"/>
              <a:t>Piechart</a:t>
            </a:r>
            <a:r>
              <a:rPr lang="en-US" sz="1600" dirty="0"/>
              <a:t> of Genre Distribution</a:t>
            </a:r>
          </a:p>
        </p:txBody>
      </p:sp>
      <p:pic>
        <p:nvPicPr>
          <p:cNvPr id="16" name="Content Placeholder 15">
            <a:extLst>
              <a:ext uri="{FF2B5EF4-FFF2-40B4-BE49-F238E27FC236}">
                <a16:creationId xmlns:a16="http://schemas.microsoft.com/office/drawing/2014/main" id="{03D72316-9BD4-C386-ACBB-C00A6902398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067439" y="2666999"/>
            <a:ext cx="4622537" cy="3285565"/>
          </a:xfrm>
        </p:spPr>
      </p:pic>
      <p:pic>
        <p:nvPicPr>
          <p:cNvPr id="14" name="Content Placeholder 13">
            <a:extLst>
              <a:ext uri="{FF2B5EF4-FFF2-40B4-BE49-F238E27FC236}">
                <a16:creationId xmlns:a16="http://schemas.microsoft.com/office/drawing/2014/main" id="{F71F0F73-2982-15EE-9C67-115D53D9C16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837765" y="2666999"/>
            <a:ext cx="4607188" cy="3285565"/>
          </a:xfrm>
        </p:spPr>
      </p:pic>
    </p:spTree>
    <p:extLst>
      <p:ext uri="{BB962C8B-B14F-4D97-AF65-F5344CB8AC3E}">
        <p14:creationId xmlns:p14="http://schemas.microsoft.com/office/powerpoint/2010/main" val="505772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1361</TotalTime>
  <Words>756</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Algerian</vt:lpstr>
      <vt:lpstr>Arial</vt:lpstr>
      <vt:lpstr>Arial Rounded MT Bold</vt:lpstr>
      <vt:lpstr>Baskerville Old Face</vt:lpstr>
      <vt:lpstr>Carlito_25_3</vt:lpstr>
      <vt:lpstr>Corbel</vt:lpstr>
      <vt:lpstr>Epilogue</vt:lpstr>
      <vt:lpstr>Google Sans</vt:lpstr>
      <vt:lpstr>inherit</vt:lpstr>
      <vt:lpstr>inter-regular</vt:lpstr>
      <vt:lpstr>Open Sans</vt:lpstr>
      <vt:lpstr>sohne</vt:lpstr>
      <vt:lpstr>source-serif-pro</vt:lpstr>
      <vt:lpstr>Syne</vt:lpstr>
      <vt:lpstr>Parallax</vt:lpstr>
      <vt:lpstr>VIDEO GAMES SALES</vt:lpstr>
      <vt:lpstr>  Agenda</vt:lpstr>
      <vt:lpstr>Introduction</vt:lpstr>
      <vt:lpstr>Dataset</vt:lpstr>
      <vt:lpstr>Architecture of vgsales </vt:lpstr>
      <vt:lpstr> Data Cleaning &amp; Preprocessing</vt:lpstr>
      <vt:lpstr>Model Building</vt:lpstr>
      <vt:lpstr>Algorithm Used in Project </vt:lpstr>
      <vt:lpstr>Visualization </vt:lpstr>
      <vt:lpstr>             Video Games year-wise sales                                                               Vgsales by Region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GAMES SALES</dc:title>
  <dc:creator>Tejashri Rakshe</dc:creator>
  <cp:lastModifiedBy>Tejashri Rakshe</cp:lastModifiedBy>
  <cp:revision>10</cp:revision>
  <dcterms:created xsi:type="dcterms:W3CDTF">2023-12-07T07:49:08Z</dcterms:created>
  <dcterms:modified xsi:type="dcterms:W3CDTF">2023-12-09T10:52:02Z</dcterms:modified>
</cp:coreProperties>
</file>