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59"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81" d="100"/>
          <a:sy n="81"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85234FC-2BFE-4C01-B93C-E53BBCEBA424}"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8C4703-9A09-41BC-9E71-A9B9DC2B97EF}"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356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5234FC-2BFE-4C01-B93C-E53BBCEBA424}"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8C4703-9A09-41BC-9E71-A9B9DC2B97EF}" type="slidenum">
              <a:rPr lang="en-IN" smtClean="0"/>
              <a:t>‹#›</a:t>
            </a:fld>
            <a:endParaRPr lang="en-IN"/>
          </a:p>
        </p:txBody>
      </p:sp>
    </p:spTree>
    <p:extLst>
      <p:ext uri="{BB962C8B-B14F-4D97-AF65-F5344CB8AC3E}">
        <p14:creationId xmlns:p14="http://schemas.microsoft.com/office/powerpoint/2010/main" val="240969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5234FC-2BFE-4C01-B93C-E53BBCEBA424}"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8C4703-9A09-41BC-9E71-A9B9DC2B97EF}"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3327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5234FC-2BFE-4C01-B93C-E53BBCEBA424}"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8C4703-9A09-41BC-9E71-A9B9DC2B97EF}" type="slidenum">
              <a:rPr lang="en-IN" smtClean="0"/>
              <a:t>‹#›</a:t>
            </a:fld>
            <a:endParaRPr lang="en-IN"/>
          </a:p>
        </p:txBody>
      </p:sp>
    </p:spTree>
    <p:extLst>
      <p:ext uri="{BB962C8B-B14F-4D97-AF65-F5344CB8AC3E}">
        <p14:creationId xmlns:p14="http://schemas.microsoft.com/office/powerpoint/2010/main" val="1605593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5234FC-2BFE-4C01-B93C-E53BBCEBA424}"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8C4703-9A09-41BC-9E71-A9B9DC2B97EF}"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7079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5234FC-2BFE-4C01-B93C-E53BBCEBA424}"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8C4703-9A09-41BC-9E71-A9B9DC2B97EF}" type="slidenum">
              <a:rPr lang="en-IN" smtClean="0"/>
              <a:t>‹#›</a:t>
            </a:fld>
            <a:endParaRPr lang="en-IN"/>
          </a:p>
        </p:txBody>
      </p:sp>
    </p:spTree>
    <p:extLst>
      <p:ext uri="{BB962C8B-B14F-4D97-AF65-F5344CB8AC3E}">
        <p14:creationId xmlns:p14="http://schemas.microsoft.com/office/powerpoint/2010/main" val="3773598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5234FC-2BFE-4C01-B93C-E53BBCEBA424}" type="datetimeFigureOut">
              <a:rPr lang="en-IN" smtClean="0"/>
              <a:t>12-06-2024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8C4703-9A09-41BC-9E71-A9B9DC2B97EF}" type="slidenum">
              <a:rPr lang="en-IN" smtClean="0"/>
              <a:t>‹#›</a:t>
            </a:fld>
            <a:endParaRPr lang="en-IN"/>
          </a:p>
        </p:txBody>
      </p:sp>
    </p:spTree>
    <p:extLst>
      <p:ext uri="{BB962C8B-B14F-4D97-AF65-F5344CB8AC3E}">
        <p14:creationId xmlns:p14="http://schemas.microsoft.com/office/powerpoint/2010/main" val="423072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5234FC-2BFE-4C01-B93C-E53BBCEBA424}" type="datetimeFigureOut">
              <a:rPr lang="en-IN" smtClean="0"/>
              <a:t>12-06-2024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8C4703-9A09-41BC-9E71-A9B9DC2B97EF}" type="slidenum">
              <a:rPr lang="en-IN" smtClean="0"/>
              <a:t>‹#›</a:t>
            </a:fld>
            <a:endParaRPr lang="en-IN"/>
          </a:p>
        </p:txBody>
      </p:sp>
    </p:spTree>
    <p:extLst>
      <p:ext uri="{BB962C8B-B14F-4D97-AF65-F5344CB8AC3E}">
        <p14:creationId xmlns:p14="http://schemas.microsoft.com/office/powerpoint/2010/main" val="2890299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5234FC-2BFE-4C01-B93C-E53BBCEBA424}" type="datetimeFigureOut">
              <a:rPr lang="en-IN" smtClean="0"/>
              <a:t>12-06-2024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8C4703-9A09-41BC-9E71-A9B9DC2B97EF}" type="slidenum">
              <a:rPr lang="en-IN" smtClean="0"/>
              <a:t>‹#›</a:t>
            </a:fld>
            <a:endParaRPr lang="en-IN"/>
          </a:p>
        </p:txBody>
      </p:sp>
    </p:spTree>
    <p:extLst>
      <p:ext uri="{BB962C8B-B14F-4D97-AF65-F5344CB8AC3E}">
        <p14:creationId xmlns:p14="http://schemas.microsoft.com/office/powerpoint/2010/main" val="3797212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5234FC-2BFE-4C01-B93C-E53BBCEBA424}"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8C4703-9A09-41BC-9E71-A9B9DC2B97EF}" type="slidenum">
              <a:rPr lang="en-IN" smtClean="0"/>
              <a:t>‹#›</a:t>
            </a:fld>
            <a:endParaRPr lang="en-IN"/>
          </a:p>
        </p:txBody>
      </p:sp>
    </p:spTree>
    <p:extLst>
      <p:ext uri="{BB962C8B-B14F-4D97-AF65-F5344CB8AC3E}">
        <p14:creationId xmlns:p14="http://schemas.microsoft.com/office/powerpoint/2010/main" val="3772367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5234FC-2BFE-4C01-B93C-E53BBCEBA424}"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8C4703-9A09-41BC-9E71-A9B9DC2B97EF}"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81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85234FC-2BFE-4C01-B93C-E53BBCEBA424}" type="datetimeFigureOut">
              <a:rPr lang="en-IN" smtClean="0"/>
              <a:t>12-06-2024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38C4703-9A09-41BC-9E71-A9B9DC2B97EF}"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34397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57810-BC69-E14D-3FD2-BB24B1E56CC8}"/>
              </a:ext>
            </a:extLst>
          </p:cNvPr>
          <p:cNvSpPr>
            <a:spLocks noGrp="1"/>
          </p:cNvSpPr>
          <p:nvPr>
            <p:ph type="ctrTitle"/>
          </p:nvPr>
        </p:nvSpPr>
        <p:spPr/>
        <p:txBody>
          <a:bodyPr/>
          <a:lstStyle/>
          <a:p>
            <a:r>
              <a:rPr lang="en-IN" dirty="0"/>
              <a:t>SALARY PREDICTION MODEL</a:t>
            </a:r>
          </a:p>
        </p:txBody>
      </p:sp>
      <p:sp>
        <p:nvSpPr>
          <p:cNvPr id="3" name="Subtitle 2">
            <a:extLst>
              <a:ext uri="{FF2B5EF4-FFF2-40B4-BE49-F238E27FC236}">
                <a16:creationId xmlns:a16="http://schemas.microsoft.com/office/drawing/2014/main" id="{EADA5628-D6C1-BAB0-830D-0A71C45E0170}"/>
              </a:ext>
            </a:extLst>
          </p:cNvPr>
          <p:cNvSpPr>
            <a:spLocks noGrp="1"/>
          </p:cNvSpPr>
          <p:nvPr>
            <p:ph type="subTitle" idx="1"/>
          </p:nvPr>
        </p:nvSpPr>
        <p:spPr/>
        <p:txBody>
          <a:bodyPr/>
          <a:lstStyle/>
          <a:p>
            <a:r>
              <a:rPr lang="en-IN" dirty="0"/>
              <a:t>By-Tejashree R</a:t>
            </a:r>
          </a:p>
        </p:txBody>
      </p:sp>
    </p:spTree>
    <p:extLst>
      <p:ext uri="{BB962C8B-B14F-4D97-AF65-F5344CB8AC3E}">
        <p14:creationId xmlns:p14="http://schemas.microsoft.com/office/powerpoint/2010/main" val="2765253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2F973D-6F19-F5CB-5905-3CB1C74419FF}"/>
              </a:ext>
            </a:extLst>
          </p:cNvPr>
          <p:cNvSpPr>
            <a:spLocks noGrp="1"/>
          </p:cNvSpPr>
          <p:nvPr>
            <p:ph idx="1"/>
          </p:nvPr>
        </p:nvSpPr>
        <p:spPr>
          <a:xfrm>
            <a:off x="1024128" y="461913"/>
            <a:ext cx="9720073" cy="5847447"/>
          </a:xfrm>
        </p:spPr>
        <p:txBody>
          <a:bodyPr/>
          <a:lstStyle/>
          <a:p>
            <a:r>
              <a:rPr lang="en-IN" dirty="0"/>
              <a:t>Now, our data looks like  this </a:t>
            </a:r>
          </a:p>
          <a:p>
            <a:endParaRPr lang="en-IN" dirty="0"/>
          </a:p>
        </p:txBody>
      </p:sp>
      <p:pic>
        <p:nvPicPr>
          <p:cNvPr id="5" name="Picture 4">
            <a:extLst>
              <a:ext uri="{FF2B5EF4-FFF2-40B4-BE49-F238E27FC236}">
                <a16:creationId xmlns:a16="http://schemas.microsoft.com/office/drawing/2014/main" id="{AFF4DE23-BDF8-97F2-F78D-C3770735D5CE}"/>
              </a:ext>
            </a:extLst>
          </p:cNvPr>
          <p:cNvPicPr>
            <a:picLocks noChangeAspect="1"/>
          </p:cNvPicPr>
          <p:nvPr/>
        </p:nvPicPr>
        <p:blipFill>
          <a:blip r:embed="rId2"/>
          <a:stretch>
            <a:fillRect/>
          </a:stretch>
        </p:blipFill>
        <p:spPr>
          <a:xfrm>
            <a:off x="1024128" y="1170264"/>
            <a:ext cx="10555897" cy="4089893"/>
          </a:xfrm>
          <a:prstGeom prst="rect">
            <a:avLst/>
          </a:prstGeom>
        </p:spPr>
      </p:pic>
    </p:spTree>
    <p:extLst>
      <p:ext uri="{BB962C8B-B14F-4D97-AF65-F5344CB8AC3E}">
        <p14:creationId xmlns:p14="http://schemas.microsoft.com/office/powerpoint/2010/main" val="2923374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D4D0CB-FD6B-E605-D545-9A946DA76734}"/>
              </a:ext>
            </a:extLst>
          </p:cNvPr>
          <p:cNvSpPr>
            <a:spLocks noGrp="1"/>
          </p:cNvSpPr>
          <p:nvPr>
            <p:ph idx="1"/>
          </p:nvPr>
        </p:nvSpPr>
        <p:spPr>
          <a:xfrm>
            <a:off x="1024128" y="377072"/>
            <a:ext cx="9720073" cy="5932288"/>
          </a:xfrm>
        </p:spPr>
        <p:txBody>
          <a:bodyPr/>
          <a:lstStyle/>
          <a:p>
            <a:r>
              <a:rPr lang="en-IN" dirty="0"/>
              <a:t>Now we perform Standardization for all the numerical values – AGE, LEAVES USED, LEAVES REMAINING, RATINGS, PAST EXP, EXP_YEARS and SALARY</a:t>
            </a:r>
          </a:p>
          <a:p>
            <a:endParaRPr lang="en-IN" dirty="0"/>
          </a:p>
          <a:p>
            <a:endParaRPr lang="en-IN" dirty="0"/>
          </a:p>
          <a:p>
            <a:endParaRPr lang="en-IN" dirty="0"/>
          </a:p>
          <a:p>
            <a:endParaRPr lang="en-IN" dirty="0"/>
          </a:p>
          <a:p>
            <a:r>
              <a:rPr lang="en-IN" dirty="0"/>
              <a:t>After performing standardization all our values lie in a certain range and now the </a:t>
            </a:r>
            <a:r>
              <a:rPr lang="en-IN" dirty="0" err="1"/>
              <a:t>DataFrame</a:t>
            </a:r>
            <a:r>
              <a:rPr lang="en-IN" dirty="0"/>
              <a:t> looks like this. </a:t>
            </a:r>
          </a:p>
          <a:p>
            <a:endParaRPr lang="en-IN" dirty="0"/>
          </a:p>
          <a:p>
            <a:endParaRPr lang="en-IN" dirty="0"/>
          </a:p>
        </p:txBody>
      </p:sp>
      <p:pic>
        <p:nvPicPr>
          <p:cNvPr id="5" name="Picture 4">
            <a:extLst>
              <a:ext uri="{FF2B5EF4-FFF2-40B4-BE49-F238E27FC236}">
                <a16:creationId xmlns:a16="http://schemas.microsoft.com/office/drawing/2014/main" id="{58CB32AC-A097-BF61-7A3E-88C6BD3080BE}"/>
              </a:ext>
            </a:extLst>
          </p:cNvPr>
          <p:cNvPicPr>
            <a:picLocks noChangeAspect="1"/>
          </p:cNvPicPr>
          <p:nvPr/>
        </p:nvPicPr>
        <p:blipFill>
          <a:blip r:embed="rId2"/>
          <a:stretch>
            <a:fillRect/>
          </a:stretch>
        </p:blipFill>
        <p:spPr>
          <a:xfrm>
            <a:off x="1280610" y="1240289"/>
            <a:ext cx="5087060" cy="323895"/>
          </a:xfrm>
          <a:prstGeom prst="rect">
            <a:avLst/>
          </a:prstGeom>
        </p:spPr>
      </p:pic>
      <p:pic>
        <p:nvPicPr>
          <p:cNvPr id="7" name="Picture 6">
            <a:extLst>
              <a:ext uri="{FF2B5EF4-FFF2-40B4-BE49-F238E27FC236}">
                <a16:creationId xmlns:a16="http://schemas.microsoft.com/office/drawing/2014/main" id="{DAC01CB9-ABC5-B8F9-8F8E-9A16062146DD}"/>
              </a:ext>
            </a:extLst>
          </p:cNvPr>
          <p:cNvPicPr>
            <a:picLocks noChangeAspect="1"/>
          </p:cNvPicPr>
          <p:nvPr/>
        </p:nvPicPr>
        <p:blipFill>
          <a:blip r:embed="rId3"/>
          <a:stretch>
            <a:fillRect/>
          </a:stretch>
        </p:blipFill>
        <p:spPr>
          <a:xfrm>
            <a:off x="1280610" y="1668661"/>
            <a:ext cx="6620799" cy="428685"/>
          </a:xfrm>
          <a:prstGeom prst="rect">
            <a:avLst/>
          </a:prstGeom>
        </p:spPr>
      </p:pic>
      <p:pic>
        <p:nvPicPr>
          <p:cNvPr id="9" name="Picture 8">
            <a:extLst>
              <a:ext uri="{FF2B5EF4-FFF2-40B4-BE49-F238E27FC236}">
                <a16:creationId xmlns:a16="http://schemas.microsoft.com/office/drawing/2014/main" id="{20165282-FAB1-137A-75A4-09D3724DD71E}"/>
              </a:ext>
            </a:extLst>
          </p:cNvPr>
          <p:cNvPicPr>
            <a:picLocks noChangeAspect="1"/>
          </p:cNvPicPr>
          <p:nvPr/>
        </p:nvPicPr>
        <p:blipFill>
          <a:blip r:embed="rId4"/>
          <a:stretch>
            <a:fillRect/>
          </a:stretch>
        </p:blipFill>
        <p:spPr>
          <a:xfrm>
            <a:off x="1280610" y="2113032"/>
            <a:ext cx="7659169" cy="314369"/>
          </a:xfrm>
          <a:prstGeom prst="rect">
            <a:avLst/>
          </a:prstGeom>
        </p:spPr>
      </p:pic>
      <p:pic>
        <p:nvPicPr>
          <p:cNvPr id="11" name="Picture 10">
            <a:extLst>
              <a:ext uri="{FF2B5EF4-FFF2-40B4-BE49-F238E27FC236}">
                <a16:creationId xmlns:a16="http://schemas.microsoft.com/office/drawing/2014/main" id="{4A8C8FF7-1391-E74C-D596-D2EED41653D3}"/>
              </a:ext>
            </a:extLst>
          </p:cNvPr>
          <p:cNvPicPr>
            <a:picLocks noChangeAspect="1"/>
          </p:cNvPicPr>
          <p:nvPr/>
        </p:nvPicPr>
        <p:blipFill>
          <a:blip r:embed="rId5"/>
          <a:stretch>
            <a:fillRect/>
          </a:stretch>
        </p:blipFill>
        <p:spPr>
          <a:xfrm>
            <a:off x="2357314" y="3916496"/>
            <a:ext cx="6194576" cy="2497341"/>
          </a:xfrm>
          <a:prstGeom prst="rect">
            <a:avLst/>
          </a:prstGeom>
        </p:spPr>
      </p:pic>
    </p:spTree>
    <p:extLst>
      <p:ext uri="{BB962C8B-B14F-4D97-AF65-F5344CB8AC3E}">
        <p14:creationId xmlns:p14="http://schemas.microsoft.com/office/powerpoint/2010/main" val="1105858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E52FC-6183-444E-5C98-630D5E7E90C1}"/>
              </a:ext>
            </a:extLst>
          </p:cNvPr>
          <p:cNvSpPr>
            <a:spLocks noGrp="1"/>
          </p:cNvSpPr>
          <p:nvPr>
            <p:ph type="title"/>
          </p:nvPr>
        </p:nvSpPr>
        <p:spPr/>
        <p:txBody>
          <a:bodyPr/>
          <a:lstStyle/>
          <a:p>
            <a:r>
              <a:rPr lang="en-IN" dirty="0"/>
              <a:t>4. MACHINE LEARNING MODEL DEVELOPMENT </a:t>
            </a:r>
          </a:p>
        </p:txBody>
      </p:sp>
      <p:sp>
        <p:nvSpPr>
          <p:cNvPr id="3" name="Content Placeholder 2">
            <a:extLst>
              <a:ext uri="{FF2B5EF4-FFF2-40B4-BE49-F238E27FC236}">
                <a16:creationId xmlns:a16="http://schemas.microsoft.com/office/drawing/2014/main" id="{620A32FD-499A-BCC5-616E-9A5490828DDD}"/>
              </a:ext>
            </a:extLst>
          </p:cNvPr>
          <p:cNvSpPr>
            <a:spLocks noGrp="1"/>
          </p:cNvSpPr>
          <p:nvPr>
            <p:ph idx="1"/>
          </p:nvPr>
        </p:nvSpPr>
        <p:spPr>
          <a:xfrm>
            <a:off x="1024128" y="1984342"/>
            <a:ext cx="9720073" cy="4023360"/>
          </a:xfrm>
        </p:spPr>
        <p:txBody>
          <a:bodyPr/>
          <a:lstStyle/>
          <a:p>
            <a:r>
              <a:rPr lang="en-IN" dirty="0"/>
              <a:t>- separating the data into features and target variable.</a:t>
            </a:r>
          </a:p>
          <a:p>
            <a:pPr lvl="1"/>
            <a:r>
              <a:rPr lang="en-IN" dirty="0"/>
              <a:t>Features – they are columns based on which the model makes predictions.</a:t>
            </a:r>
          </a:p>
          <a:p>
            <a:pPr lvl="1"/>
            <a:r>
              <a:rPr lang="en-IN" dirty="0"/>
              <a:t>Target variable – is the column that the model has to predict.</a:t>
            </a:r>
          </a:p>
          <a:p>
            <a:r>
              <a:rPr lang="en-IN" dirty="0"/>
              <a:t>- And again splitting it into training data and test data. </a:t>
            </a:r>
          </a:p>
          <a:p>
            <a:pPr lvl="1"/>
            <a:r>
              <a:rPr lang="en-IN" dirty="0"/>
              <a:t>Train data – this is the data from which the model learns</a:t>
            </a:r>
          </a:p>
          <a:p>
            <a:pPr lvl="1"/>
            <a:r>
              <a:rPr lang="en-IN" dirty="0"/>
              <a:t>Test data – this the data based on which the model’s performance is tested.</a:t>
            </a:r>
          </a:p>
          <a:p>
            <a:pPr lvl="1"/>
            <a:endParaRPr lang="en-IN" dirty="0"/>
          </a:p>
          <a:p>
            <a:endParaRPr lang="en-IN" dirty="0"/>
          </a:p>
        </p:txBody>
      </p:sp>
      <p:pic>
        <p:nvPicPr>
          <p:cNvPr id="6" name="Picture 5">
            <a:extLst>
              <a:ext uri="{FF2B5EF4-FFF2-40B4-BE49-F238E27FC236}">
                <a16:creationId xmlns:a16="http://schemas.microsoft.com/office/drawing/2014/main" id="{D726DB8E-0CCC-3E2F-7274-630894C9117C}"/>
              </a:ext>
            </a:extLst>
          </p:cNvPr>
          <p:cNvPicPr>
            <a:picLocks noChangeAspect="1"/>
          </p:cNvPicPr>
          <p:nvPr/>
        </p:nvPicPr>
        <p:blipFill>
          <a:blip r:embed="rId2"/>
          <a:stretch>
            <a:fillRect/>
          </a:stretch>
        </p:blipFill>
        <p:spPr>
          <a:xfrm>
            <a:off x="1253765" y="4355761"/>
            <a:ext cx="8039128" cy="1917023"/>
          </a:xfrm>
          <a:prstGeom prst="rect">
            <a:avLst/>
          </a:prstGeom>
        </p:spPr>
      </p:pic>
    </p:spTree>
    <p:extLst>
      <p:ext uri="{BB962C8B-B14F-4D97-AF65-F5344CB8AC3E}">
        <p14:creationId xmlns:p14="http://schemas.microsoft.com/office/powerpoint/2010/main" val="72283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AF189-4F1E-39A2-E6E0-B3ADF37FCA61}"/>
              </a:ext>
            </a:extLst>
          </p:cNvPr>
          <p:cNvSpPr>
            <a:spLocks noGrp="1"/>
          </p:cNvSpPr>
          <p:nvPr>
            <p:ph type="title"/>
          </p:nvPr>
        </p:nvSpPr>
        <p:spPr>
          <a:xfrm>
            <a:off x="1024128" y="244343"/>
            <a:ext cx="9720072" cy="1499616"/>
          </a:xfrm>
        </p:spPr>
        <p:txBody>
          <a:bodyPr/>
          <a:lstStyle/>
          <a:p>
            <a:r>
              <a:rPr lang="en-IN" dirty="0"/>
              <a:t>Linear regression model</a:t>
            </a:r>
          </a:p>
        </p:txBody>
      </p:sp>
      <p:sp>
        <p:nvSpPr>
          <p:cNvPr id="10" name="Content Placeholder 9">
            <a:extLst>
              <a:ext uri="{FF2B5EF4-FFF2-40B4-BE49-F238E27FC236}">
                <a16:creationId xmlns:a16="http://schemas.microsoft.com/office/drawing/2014/main" id="{FE46AC1E-8D37-B9D1-0A64-49786E96F697}"/>
              </a:ext>
            </a:extLst>
          </p:cNvPr>
          <p:cNvSpPr>
            <a:spLocks noGrp="1"/>
          </p:cNvSpPr>
          <p:nvPr>
            <p:ph idx="1"/>
          </p:nvPr>
        </p:nvSpPr>
        <p:spPr/>
        <p:txBody>
          <a:bodyPr/>
          <a:lstStyle/>
          <a:p>
            <a:pPr marL="0" indent="0">
              <a:buNone/>
            </a:pPr>
            <a:r>
              <a:rPr lang="en-IN" dirty="0"/>
              <a:t>Linear Regression models the relationship between a continuous target variable and one or more features using a straight line.</a:t>
            </a:r>
          </a:p>
          <a:p>
            <a:pPr marL="0" indent="0">
              <a:buNone/>
            </a:pPr>
            <a:r>
              <a:rPr lang="en-IN" dirty="0"/>
              <a:t>It estimates the equation of this line by minimizing the difference between the line’s prediction and the actual target values.</a:t>
            </a:r>
          </a:p>
        </p:txBody>
      </p:sp>
      <p:pic>
        <p:nvPicPr>
          <p:cNvPr id="12" name="Picture 11">
            <a:extLst>
              <a:ext uri="{FF2B5EF4-FFF2-40B4-BE49-F238E27FC236}">
                <a16:creationId xmlns:a16="http://schemas.microsoft.com/office/drawing/2014/main" id="{32E647BC-7204-54F5-4A87-5B7DE3E17112}"/>
              </a:ext>
            </a:extLst>
          </p:cNvPr>
          <p:cNvPicPr>
            <a:picLocks noChangeAspect="1"/>
          </p:cNvPicPr>
          <p:nvPr/>
        </p:nvPicPr>
        <p:blipFill>
          <a:blip r:embed="rId2"/>
          <a:stretch>
            <a:fillRect/>
          </a:stretch>
        </p:blipFill>
        <p:spPr>
          <a:xfrm>
            <a:off x="2195783" y="3989020"/>
            <a:ext cx="5562476" cy="1961554"/>
          </a:xfrm>
          <a:prstGeom prst="rect">
            <a:avLst/>
          </a:prstGeom>
        </p:spPr>
      </p:pic>
    </p:spTree>
    <p:extLst>
      <p:ext uri="{BB962C8B-B14F-4D97-AF65-F5344CB8AC3E}">
        <p14:creationId xmlns:p14="http://schemas.microsoft.com/office/powerpoint/2010/main" val="1456101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DFBD1-DEA2-4948-A2E6-B534A3F9BF83}"/>
              </a:ext>
            </a:extLst>
          </p:cNvPr>
          <p:cNvSpPr>
            <a:spLocks noGrp="1"/>
          </p:cNvSpPr>
          <p:nvPr>
            <p:ph type="title"/>
          </p:nvPr>
        </p:nvSpPr>
        <p:spPr/>
        <p:txBody>
          <a:bodyPr/>
          <a:lstStyle/>
          <a:p>
            <a:r>
              <a:rPr lang="en-IN" dirty="0"/>
              <a:t>DECISION TREES</a:t>
            </a:r>
          </a:p>
        </p:txBody>
      </p:sp>
      <p:sp>
        <p:nvSpPr>
          <p:cNvPr id="3" name="Content Placeholder 2">
            <a:extLst>
              <a:ext uri="{FF2B5EF4-FFF2-40B4-BE49-F238E27FC236}">
                <a16:creationId xmlns:a16="http://schemas.microsoft.com/office/drawing/2014/main" id="{BA43526E-3326-26AE-E156-9A43D5872ED1}"/>
              </a:ext>
            </a:extLst>
          </p:cNvPr>
          <p:cNvSpPr>
            <a:spLocks noGrp="1"/>
          </p:cNvSpPr>
          <p:nvPr>
            <p:ph idx="1"/>
          </p:nvPr>
        </p:nvSpPr>
        <p:spPr/>
        <p:txBody>
          <a:bodyPr/>
          <a:lstStyle/>
          <a:p>
            <a:r>
              <a:rPr lang="en-IN" dirty="0"/>
              <a:t>Decision trees make prediction by asking a series of yes/no  questions based on features</a:t>
            </a:r>
          </a:p>
          <a:p>
            <a:r>
              <a:rPr lang="en-IN" dirty="0" err="1"/>
              <a:t>Thse</a:t>
            </a:r>
            <a:r>
              <a:rPr lang="en-IN" dirty="0"/>
              <a:t> are easy to interpret. </a:t>
            </a:r>
          </a:p>
          <a:p>
            <a:r>
              <a:rPr lang="en-IN" dirty="0"/>
              <a:t>They can handle both continuous and categorical features without much preprocessing.</a:t>
            </a:r>
          </a:p>
        </p:txBody>
      </p:sp>
      <p:pic>
        <p:nvPicPr>
          <p:cNvPr id="5" name="Picture 4">
            <a:extLst>
              <a:ext uri="{FF2B5EF4-FFF2-40B4-BE49-F238E27FC236}">
                <a16:creationId xmlns:a16="http://schemas.microsoft.com/office/drawing/2014/main" id="{78068A28-D54C-8BA8-A980-C63400FDF114}"/>
              </a:ext>
            </a:extLst>
          </p:cNvPr>
          <p:cNvPicPr>
            <a:picLocks noChangeAspect="1"/>
          </p:cNvPicPr>
          <p:nvPr/>
        </p:nvPicPr>
        <p:blipFill>
          <a:blip r:embed="rId2"/>
          <a:stretch>
            <a:fillRect/>
          </a:stretch>
        </p:blipFill>
        <p:spPr>
          <a:xfrm>
            <a:off x="882726" y="4450549"/>
            <a:ext cx="8773749" cy="1143160"/>
          </a:xfrm>
          <a:prstGeom prst="rect">
            <a:avLst/>
          </a:prstGeom>
        </p:spPr>
      </p:pic>
    </p:spTree>
    <p:extLst>
      <p:ext uri="{BB962C8B-B14F-4D97-AF65-F5344CB8AC3E}">
        <p14:creationId xmlns:p14="http://schemas.microsoft.com/office/powerpoint/2010/main" val="2989514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0456-8455-5FE0-7CC2-5083633E6E44}"/>
              </a:ext>
            </a:extLst>
          </p:cNvPr>
          <p:cNvSpPr>
            <a:spLocks noGrp="1"/>
          </p:cNvSpPr>
          <p:nvPr>
            <p:ph type="title"/>
          </p:nvPr>
        </p:nvSpPr>
        <p:spPr/>
        <p:txBody>
          <a:bodyPr/>
          <a:lstStyle/>
          <a:p>
            <a:r>
              <a:rPr lang="en-IN" dirty="0"/>
              <a:t>RANDOM FOREST REGRESSOR </a:t>
            </a:r>
          </a:p>
        </p:txBody>
      </p:sp>
      <p:sp>
        <p:nvSpPr>
          <p:cNvPr id="3" name="Content Placeholder 2">
            <a:extLst>
              <a:ext uri="{FF2B5EF4-FFF2-40B4-BE49-F238E27FC236}">
                <a16:creationId xmlns:a16="http://schemas.microsoft.com/office/drawing/2014/main" id="{D4EE2320-4F6F-899E-5587-DED9E5E82690}"/>
              </a:ext>
            </a:extLst>
          </p:cNvPr>
          <p:cNvSpPr>
            <a:spLocks noGrp="1"/>
          </p:cNvSpPr>
          <p:nvPr>
            <p:ph idx="1"/>
          </p:nvPr>
        </p:nvSpPr>
        <p:spPr/>
        <p:txBody>
          <a:bodyPr/>
          <a:lstStyle/>
          <a:p>
            <a:r>
              <a:rPr lang="en-IN" dirty="0"/>
              <a:t> Random forest combine multiple decision trees, creating a ‘ forest’ for prediction. Each tree is built on a random subset of features and data points, promoting diversity.</a:t>
            </a:r>
          </a:p>
          <a:p>
            <a:r>
              <a:rPr lang="en-IN" dirty="0"/>
              <a:t>Predictions are made by averaging  across the trees. It reduces overfitting and improves performance compared to a single tree. </a:t>
            </a:r>
          </a:p>
        </p:txBody>
      </p:sp>
      <p:pic>
        <p:nvPicPr>
          <p:cNvPr id="9" name="Picture 8">
            <a:extLst>
              <a:ext uri="{FF2B5EF4-FFF2-40B4-BE49-F238E27FC236}">
                <a16:creationId xmlns:a16="http://schemas.microsoft.com/office/drawing/2014/main" id="{B1C27E99-E481-A1FD-FB1B-9CE16FCB02B2}"/>
              </a:ext>
            </a:extLst>
          </p:cNvPr>
          <p:cNvPicPr>
            <a:picLocks noChangeAspect="1"/>
          </p:cNvPicPr>
          <p:nvPr/>
        </p:nvPicPr>
        <p:blipFill>
          <a:blip r:embed="rId2"/>
          <a:stretch>
            <a:fillRect/>
          </a:stretch>
        </p:blipFill>
        <p:spPr>
          <a:xfrm>
            <a:off x="1447799" y="4421980"/>
            <a:ext cx="7097115" cy="1095528"/>
          </a:xfrm>
          <a:prstGeom prst="rect">
            <a:avLst/>
          </a:prstGeom>
        </p:spPr>
      </p:pic>
    </p:spTree>
    <p:extLst>
      <p:ext uri="{BB962C8B-B14F-4D97-AF65-F5344CB8AC3E}">
        <p14:creationId xmlns:p14="http://schemas.microsoft.com/office/powerpoint/2010/main" val="1615526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57269-8E9D-3943-EDC7-711AEE74E5EA}"/>
              </a:ext>
            </a:extLst>
          </p:cNvPr>
          <p:cNvSpPr>
            <a:spLocks noGrp="1"/>
          </p:cNvSpPr>
          <p:nvPr>
            <p:ph type="title"/>
          </p:nvPr>
        </p:nvSpPr>
        <p:spPr/>
        <p:txBody>
          <a:bodyPr/>
          <a:lstStyle/>
          <a:p>
            <a:r>
              <a:rPr lang="en-IN" dirty="0"/>
              <a:t>GRADIENT BOOSTING</a:t>
            </a:r>
          </a:p>
        </p:txBody>
      </p:sp>
      <p:sp>
        <p:nvSpPr>
          <p:cNvPr id="3" name="Content Placeholder 2">
            <a:extLst>
              <a:ext uri="{FF2B5EF4-FFF2-40B4-BE49-F238E27FC236}">
                <a16:creationId xmlns:a16="http://schemas.microsoft.com/office/drawing/2014/main" id="{C4795173-3EEA-CC64-FD2D-CDE55C3B9970}"/>
              </a:ext>
            </a:extLst>
          </p:cNvPr>
          <p:cNvSpPr>
            <a:spLocks noGrp="1"/>
          </p:cNvSpPr>
          <p:nvPr>
            <p:ph idx="1"/>
          </p:nvPr>
        </p:nvSpPr>
        <p:spPr/>
        <p:txBody>
          <a:bodyPr/>
          <a:lstStyle/>
          <a:p>
            <a:r>
              <a:rPr lang="en-IN" dirty="0"/>
              <a:t>Gradient Boosting builds an ensemble of weak decision </a:t>
            </a:r>
            <a:r>
              <a:rPr lang="en-IN" dirty="0" err="1"/>
              <a:t>decision</a:t>
            </a:r>
            <a:r>
              <a:rPr lang="en-IN" dirty="0"/>
              <a:t> trees </a:t>
            </a:r>
            <a:r>
              <a:rPr lang="en-IN" dirty="0" err="1"/>
              <a:t>sequentialy</a:t>
            </a:r>
            <a:r>
              <a:rPr lang="en-IN" dirty="0"/>
              <a:t>. Each new tree focuses on correcting the errors of the previous trees, aiming for more accurate overall model.</a:t>
            </a:r>
          </a:p>
          <a:p>
            <a:r>
              <a:rPr lang="en-IN" dirty="0"/>
              <a:t>It uses gradient descent to determine the direction in which each new tree should improve the ensemble’s predictions.</a:t>
            </a:r>
          </a:p>
          <a:p>
            <a:r>
              <a:rPr lang="en-IN" dirty="0"/>
              <a:t>This sequential learning with error correction leads to a powerful model.</a:t>
            </a:r>
          </a:p>
        </p:txBody>
      </p:sp>
      <p:pic>
        <p:nvPicPr>
          <p:cNvPr id="5" name="Picture 4">
            <a:extLst>
              <a:ext uri="{FF2B5EF4-FFF2-40B4-BE49-F238E27FC236}">
                <a16:creationId xmlns:a16="http://schemas.microsoft.com/office/drawing/2014/main" id="{1383D996-00FD-F643-E08F-A8A579782E44}"/>
              </a:ext>
            </a:extLst>
          </p:cNvPr>
          <p:cNvPicPr>
            <a:picLocks noChangeAspect="1"/>
          </p:cNvPicPr>
          <p:nvPr/>
        </p:nvPicPr>
        <p:blipFill>
          <a:blip r:embed="rId2"/>
          <a:stretch>
            <a:fillRect/>
          </a:stretch>
        </p:blipFill>
        <p:spPr>
          <a:xfrm>
            <a:off x="1368608" y="4695012"/>
            <a:ext cx="6287377" cy="1209844"/>
          </a:xfrm>
          <a:prstGeom prst="rect">
            <a:avLst/>
          </a:prstGeom>
        </p:spPr>
      </p:pic>
    </p:spTree>
    <p:extLst>
      <p:ext uri="{BB962C8B-B14F-4D97-AF65-F5344CB8AC3E}">
        <p14:creationId xmlns:p14="http://schemas.microsoft.com/office/powerpoint/2010/main" val="2620859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7E1DF-6323-68AD-4EE9-297B71010403}"/>
              </a:ext>
            </a:extLst>
          </p:cNvPr>
          <p:cNvSpPr>
            <a:spLocks noGrp="1"/>
          </p:cNvSpPr>
          <p:nvPr>
            <p:ph type="title"/>
          </p:nvPr>
        </p:nvSpPr>
        <p:spPr/>
        <p:txBody>
          <a:bodyPr/>
          <a:lstStyle/>
          <a:p>
            <a:r>
              <a:rPr lang="en-IN" dirty="0"/>
              <a:t>5. MODEL EVALUATION</a:t>
            </a:r>
          </a:p>
        </p:txBody>
      </p:sp>
      <p:sp>
        <p:nvSpPr>
          <p:cNvPr id="3" name="Content Placeholder 2">
            <a:extLst>
              <a:ext uri="{FF2B5EF4-FFF2-40B4-BE49-F238E27FC236}">
                <a16:creationId xmlns:a16="http://schemas.microsoft.com/office/drawing/2014/main" id="{34BA83D9-39D1-1D2F-5593-BE8494C9B3F3}"/>
              </a:ext>
            </a:extLst>
          </p:cNvPr>
          <p:cNvSpPr>
            <a:spLocks noGrp="1"/>
          </p:cNvSpPr>
          <p:nvPr>
            <p:ph idx="1"/>
          </p:nvPr>
        </p:nvSpPr>
        <p:spPr/>
        <p:txBody>
          <a:bodyPr>
            <a:normAutofit fontScale="92500"/>
          </a:bodyPr>
          <a:lstStyle/>
          <a:p>
            <a:r>
              <a:rPr lang="en-IN" dirty="0"/>
              <a:t>We evaluate the performance of each of these values based on R2 score, Root mean squared error, Mean squared error and mean absolute error. </a:t>
            </a:r>
          </a:p>
          <a:p>
            <a:r>
              <a:rPr lang="en-IN" dirty="0"/>
              <a:t>R2 score - R</a:t>
            </a:r>
            <a:r>
              <a:rPr lang="en-US" dirty="0" err="1"/>
              <a:t>epresents</a:t>
            </a:r>
            <a:r>
              <a:rPr lang="en-US" dirty="0"/>
              <a:t> the proportion of variance in the dependent variable that can be explained by the independent variables in a regression model.</a:t>
            </a:r>
            <a:endParaRPr lang="en-IN" dirty="0"/>
          </a:p>
          <a:p>
            <a:r>
              <a:rPr lang="en-IN" dirty="0"/>
              <a:t>Root mean squared error – </a:t>
            </a:r>
            <a:r>
              <a:rPr lang="en-US" dirty="0"/>
              <a:t>Used to measure the average magnitude of the error between the predicted values from a model and the actual values in a regression model.</a:t>
            </a:r>
            <a:endParaRPr lang="en-IN" dirty="0"/>
          </a:p>
          <a:p>
            <a:r>
              <a:rPr lang="en-IN" dirty="0"/>
              <a:t>Mean Squared error – U</a:t>
            </a:r>
            <a:r>
              <a:rPr lang="en-US" dirty="0"/>
              <a:t>sed to measure the average squared difference between the predicted values from a model and the actual values in a regression model.</a:t>
            </a:r>
            <a:endParaRPr lang="en-IN" dirty="0"/>
          </a:p>
          <a:p>
            <a:r>
              <a:rPr lang="en-IN" dirty="0"/>
              <a:t>Mean Absolute error – </a:t>
            </a:r>
            <a:r>
              <a:rPr lang="en-US" dirty="0"/>
              <a:t>used to measure the average absolute difference between the predicted values from a model and the actual values in a regression model</a:t>
            </a:r>
            <a:endParaRPr lang="en-IN" dirty="0"/>
          </a:p>
          <a:p>
            <a:r>
              <a:rPr lang="en-IN" dirty="0"/>
              <a:t>As these are prediction models we cannot use classification reports and accuracy score.  </a:t>
            </a:r>
          </a:p>
        </p:txBody>
      </p:sp>
    </p:spTree>
    <p:extLst>
      <p:ext uri="{BB962C8B-B14F-4D97-AF65-F5344CB8AC3E}">
        <p14:creationId xmlns:p14="http://schemas.microsoft.com/office/powerpoint/2010/main" val="1166820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6B7601-48A0-9945-69B7-7C1E5D52C44C}"/>
              </a:ext>
            </a:extLst>
          </p:cNvPr>
          <p:cNvSpPr>
            <a:spLocks noGrp="1"/>
          </p:cNvSpPr>
          <p:nvPr>
            <p:ph idx="1"/>
          </p:nvPr>
        </p:nvSpPr>
        <p:spPr>
          <a:xfrm>
            <a:off x="1024128" y="358219"/>
            <a:ext cx="9720073" cy="5951141"/>
          </a:xfrm>
        </p:spPr>
        <p:txBody>
          <a:bodyPr/>
          <a:lstStyle/>
          <a:p>
            <a:r>
              <a:rPr lang="en-IN" dirty="0"/>
              <a:t>LINEAR REGRESSION MODEL</a:t>
            </a:r>
          </a:p>
          <a:p>
            <a:endParaRPr lang="en-IN" dirty="0"/>
          </a:p>
          <a:p>
            <a:endParaRPr lang="en-IN" dirty="0"/>
          </a:p>
          <a:p>
            <a:endParaRPr lang="en-IN" dirty="0"/>
          </a:p>
          <a:p>
            <a:endParaRPr lang="en-IN" dirty="0"/>
          </a:p>
          <a:p>
            <a:endParaRPr lang="en-IN" dirty="0"/>
          </a:p>
          <a:p>
            <a:pPr marL="0" indent="0">
              <a:buNone/>
            </a:pPr>
            <a:r>
              <a:rPr lang="en-IN" dirty="0"/>
              <a:t>  </a:t>
            </a:r>
          </a:p>
          <a:p>
            <a:pPr marL="0" indent="0">
              <a:buNone/>
            </a:pPr>
            <a:r>
              <a:rPr lang="en-IN" dirty="0"/>
              <a:t>  DECISION TREE MODEL </a:t>
            </a:r>
          </a:p>
          <a:p>
            <a:r>
              <a:rPr lang="en-IN" dirty="0"/>
              <a:t> </a:t>
            </a:r>
          </a:p>
        </p:txBody>
      </p:sp>
      <p:pic>
        <p:nvPicPr>
          <p:cNvPr id="5" name="Picture 4">
            <a:extLst>
              <a:ext uri="{FF2B5EF4-FFF2-40B4-BE49-F238E27FC236}">
                <a16:creationId xmlns:a16="http://schemas.microsoft.com/office/drawing/2014/main" id="{19F1ECDC-AEC4-D635-021C-77230AF78583}"/>
              </a:ext>
            </a:extLst>
          </p:cNvPr>
          <p:cNvPicPr>
            <a:picLocks noChangeAspect="1"/>
          </p:cNvPicPr>
          <p:nvPr/>
        </p:nvPicPr>
        <p:blipFill>
          <a:blip r:embed="rId2"/>
          <a:stretch>
            <a:fillRect/>
          </a:stretch>
        </p:blipFill>
        <p:spPr>
          <a:xfrm>
            <a:off x="1416376" y="956946"/>
            <a:ext cx="7218640" cy="2242618"/>
          </a:xfrm>
          <a:prstGeom prst="rect">
            <a:avLst/>
          </a:prstGeom>
        </p:spPr>
      </p:pic>
      <p:pic>
        <p:nvPicPr>
          <p:cNvPr id="7" name="Picture 6">
            <a:extLst>
              <a:ext uri="{FF2B5EF4-FFF2-40B4-BE49-F238E27FC236}">
                <a16:creationId xmlns:a16="http://schemas.microsoft.com/office/drawing/2014/main" id="{3D2F94DB-FA5F-157C-390B-2D457FC95F7F}"/>
              </a:ext>
            </a:extLst>
          </p:cNvPr>
          <p:cNvPicPr>
            <a:picLocks noChangeAspect="1"/>
          </p:cNvPicPr>
          <p:nvPr/>
        </p:nvPicPr>
        <p:blipFill>
          <a:blip r:embed="rId3"/>
          <a:stretch>
            <a:fillRect/>
          </a:stretch>
        </p:blipFill>
        <p:spPr>
          <a:xfrm>
            <a:off x="1267469" y="4138949"/>
            <a:ext cx="8233353" cy="2469241"/>
          </a:xfrm>
          <a:prstGeom prst="rect">
            <a:avLst/>
          </a:prstGeom>
        </p:spPr>
      </p:pic>
    </p:spTree>
    <p:extLst>
      <p:ext uri="{BB962C8B-B14F-4D97-AF65-F5344CB8AC3E}">
        <p14:creationId xmlns:p14="http://schemas.microsoft.com/office/powerpoint/2010/main" val="2377683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F07804-588A-E92D-7665-D35D2409D570}"/>
              </a:ext>
            </a:extLst>
          </p:cNvPr>
          <p:cNvSpPr>
            <a:spLocks noGrp="1"/>
          </p:cNvSpPr>
          <p:nvPr>
            <p:ph idx="1"/>
          </p:nvPr>
        </p:nvSpPr>
        <p:spPr>
          <a:xfrm>
            <a:off x="1024128" y="367645"/>
            <a:ext cx="9720073" cy="5941715"/>
          </a:xfrm>
        </p:spPr>
        <p:txBody>
          <a:bodyPr/>
          <a:lstStyle/>
          <a:p>
            <a:r>
              <a:rPr lang="en-IN" dirty="0"/>
              <a:t>RANDOM FOREST MODEL </a:t>
            </a:r>
          </a:p>
          <a:p>
            <a:endParaRPr lang="en-IN" dirty="0"/>
          </a:p>
          <a:p>
            <a:endParaRPr lang="en-IN" dirty="0"/>
          </a:p>
          <a:p>
            <a:endParaRPr lang="en-IN" dirty="0"/>
          </a:p>
          <a:p>
            <a:endParaRPr lang="en-IN" dirty="0"/>
          </a:p>
          <a:p>
            <a:endParaRPr lang="en-IN" dirty="0"/>
          </a:p>
          <a:p>
            <a:endParaRPr lang="en-IN" dirty="0"/>
          </a:p>
          <a:p>
            <a:r>
              <a:rPr lang="en-IN" dirty="0"/>
              <a:t>GRADIENT BOOSTING</a:t>
            </a:r>
          </a:p>
          <a:p>
            <a:endParaRPr lang="en-IN" dirty="0"/>
          </a:p>
          <a:p>
            <a:endParaRPr lang="en-IN" dirty="0"/>
          </a:p>
        </p:txBody>
      </p:sp>
      <p:pic>
        <p:nvPicPr>
          <p:cNvPr id="5" name="Picture 4">
            <a:extLst>
              <a:ext uri="{FF2B5EF4-FFF2-40B4-BE49-F238E27FC236}">
                <a16:creationId xmlns:a16="http://schemas.microsoft.com/office/drawing/2014/main" id="{0C78B5C0-8F52-74CD-BD29-8BBA0CE53580}"/>
              </a:ext>
            </a:extLst>
          </p:cNvPr>
          <p:cNvPicPr>
            <a:picLocks noChangeAspect="1"/>
          </p:cNvPicPr>
          <p:nvPr/>
        </p:nvPicPr>
        <p:blipFill>
          <a:blip r:embed="rId2"/>
          <a:stretch>
            <a:fillRect/>
          </a:stretch>
        </p:blipFill>
        <p:spPr>
          <a:xfrm>
            <a:off x="1102936" y="839240"/>
            <a:ext cx="8219673" cy="2589760"/>
          </a:xfrm>
          <a:prstGeom prst="rect">
            <a:avLst/>
          </a:prstGeom>
        </p:spPr>
      </p:pic>
      <p:pic>
        <p:nvPicPr>
          <p:cNvPr id="7" name="Picture 6">
            <a:extLst>
              <a:ext uri="{FF2B5EF4-FFF2-40B4-BE49-F238E27FC236}">
                <a16:creationId xmlns:a16="http://schemas.microsoft.com/office/drawing/2014/main" id="{DF916100-16E4-8D0D-83B7-370170C73E7C}"/>
              </a:ext>
            </a:extLst>
          </p:cNvPr>
          <p:cNvPicPr>
            <a:picLocks noChangeAspect="1"/>
          </p:cNvPicPr>
          <p:nvPr/>
        </p:nvPicPr>
        <p:blipFill>
          <a:blip r:embed="rId3"/>
          <a:stretch>
            <a:fillRect/>
          </a:stretch>
        </p:blipFill>
        <p:spPr>
          <a:xfrm>
            <a:off x="1024128" y="4082877"/>
            <a:ext cx="8837617" cy="2325689"/>
          </a:xfrm>
          <a:prstGeom prst="rect">
            <a:avLst/>
          </a:prstGeom>
        </p:spPr>
      </p:pic>
    </p:spTree>
    <p:extLst>
      <p:ext uri="{BB962C8B-B14F-4D97-AF65-F5344CB8AC3E}">
        <p14:creationId xmlns:p14="http://schemas.microsoft.com/office/powerpoint/2010/main" val="1410022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F5145-3819-6B9E-42C3-4C26B2C99724}"/>
              </a:ext>
            </a:extLst>
          </p:cNvPr>
          <p:cNvSpPr>
            <a:spLocks noGrp="1"/>
          </p:cNvSpPr>
          <p:nvPr>
            <p:ph type="title"/>
          </p:nvPr>
        </p:nvSpPr>
        <p:spPr/>
        <p:txBody>
          <a:bodyPr/>
          <a:lstStyle/>
          <a:p>
            <a:r>
              <a:rPr lang="en-IN" dirty="0"/>
              <a:t>About the data</a:t>
            </a:r>
          </a:p>
        </p:txBody>
      </p:sp>
      <p:sp>
        <p:nvSpPr>
          <p:cNvPr id="3" name="Content Placeholder 2">
            <a:extLst>
              <a:ext uri="{FF2B5EF4-FFF2-40B4-BE49-F238E27FC236}">
                <a16:creationId xmlns:a16="http://schemas.microsoft.com/office/drawing/2014/main" id="{6B40F96C-735B-00D2-3A1A-CADA06D7037D}"/>
              </a:ext>
            </a:extLst>
          </p:cNvPr>
          <p:cNvSpPr>
            <a:spLocks noGrp="1"/>
          </p:cNvSpPr>
          <p:nvPr>
            <p:ph idx="1"/>
          </p:nvPr>
        </p:nvSpPr>
        <p:spPr/>
        <p:txBody>
          <a:bodyPr/>
          <a:lstStyle/>
          <a:p>
            <a:r>
              <a:rPr lang="en-IN" dirty="0"/>
              <a:t>- Saved as a .csv file</a:t>
            </a:r>
          </a:p>
          <a:p>
            <a:r>
              <a:rPr lang="en-IN" dirty="0"/>
              <a:t>- Has 13 columns  </a:t>
            </a:r>
          </a:p>
          <a:p>
            <a:pPr lvl="1"/>
            <a:r>
              <a:rPr lang="en-IN" dirty="0"/>
              <a:t>12 – features ( First Name, Last Name, Sex, DOJ, Current Date, Designation, Age, Unit, Leaves Used, Leaves remaining, Ratings, past experience)</a:t>
            </a:r>
          </a:p>
          <a:p>
            <a:pPr lvl="1"/>
            <a:r>
              <a:rPr lang="en-IN" dirty="0"/>
              <a:t>1 – Target Variable (Salary)</a:t>
            </a:r>
          </a:p>
          <a:p>
            <a:pPr marL="128016" lvl="1" indent="0">
              <a:buNone/>
            </a:pPr>
            <a:endParaRPr lang="en-IN" dirty="0"/>
          </a:p>
        </p:txBody>
      </p:sp>
    </p:spTree>
    <p:extLst>
      <p:ext uri="{BB962C8B-B14F-4D97-AF65-F5344CB8AC3E}">
        <p14:creationId xmlns:p14="http://schemas.microsoft.com/office/powerpoint/2010/main" val="2558053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A8E0B3-ACB2-FCB0-A182-407CD8DAAEA4}"/>
              </a:ext>
            </a:extLst>
          </p:cNvPr>
          <p:cNvSpPr>
            <a:spLocks noGrp="1"/>
          </p:cNvSpPr>
          <p:nvPr>
            <p:ph idx="1"/>
          </p:nvPr>
        </p:nvSpPr>
        <p:spPr>
          <a:xfrm>
            <a:off x="1061835" y="815418"/>
            <a:ext cx="9720073" cy="4023360"/>
          </a:xfrm>
        </p:spPr>
        <p:txBody>
          <a:bodyPr/>
          <a:lstStyle/>
          <a:p>
            <a:r>
              <a:rPr lang="en-IN" dirty="0"/>
              <a:t>We can see that the R2 score of the gradient boosting model is the highest when compared to the other models. </a:t>
            </a:r>
          </a:p>
          <a:p>
            <a:r>
              <a:rPr lang="en-IN" dirty="0"/>
              <a:t>So we go ahead with the gradient boosting model.  </a:t>
            </a:r>
          </a:p>
        </p:txBody>
      </p:sp>
    </p:spTree>
    <p:extLst>
      <p:ext uri="{BB962C8B-B14F-4D97-AF65-F5344CB8AC3E}">
        <p14:creationId xmlns:p14="http://schemas.microsoft.com/office/powerpoint/2010/main" val="503007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D4930-A9D1-FFE1-798D-0F9BAF564168}"/>
              </a:ext>
            </a:extLst>
          </p:cNvPr>
          <p:cNvSpPr>
            <a:spLocks noGrp="1"/>
          </p:cNvSpPr>
          <p:nvPr>
            <p:ph type="title"/>
          </p:nvPr>
        </p:nvSpPr>
        <p:spPr/>
        <p:txBody>
          <a:bodyPr/>
          <a:lstStyle/>
          <a:p>
            <a:r>
              <a:rPr lang="en-IN" dirty="0"/>
              <a:t>MODEL DEPLOYMENT</a:t>
            </a:r>
          </a:p>
        </p:txBody>
      </p:sp>
      <p:sp>
        <p:nvSpPr>
          <p:cNvPr id="3" name="Content Placeholder 2">
            <a:extLst>
              <a:ext uri="{FF2B5EF4-FFF2-40B4-BE49-F238E27FC236}">
                <a16:creationId xmlns:a16="http://schemas.microsoft.com/office/drawing/2014/main" id="{30E18000-C3A6-C33D-12D8-14E96A067F9E}"/>
              </a:ext>
            </a:extLst>
          </p:cNvPr>
          <p:cNvSpPr>
            <a:spLocks noGrp="1"/>
          </p:cNvSpPr>
          <p:nvPr>
            <p:ph idx="1"/>
          </p:nvPr>
        </p:nvSpPr>
        <p:spPr/>
        <p:txBody>
          <a:bodyPr/>
          <a:lstStyle/>
          <a:p>
            <a:r>
              <a:rPr lang="en-IN" dirty="0"/>
              <a:t>Using flask we have the deploy the given model. </a:t>
            </a:r>
          </a:p>
          <a:p>
            <a:endParaRPr lang="en-IN" dirty="0"/>
          </a:p>
        </p:txBody>
      </p:sp>
      <p:pic>
        <p:nvPicPr>
          <p:cNvPr id="5" name="Picture 4">
            <a:extLst>
              <a:ext uri="{FF2B5EF4-FFF2-40B4-BE49-F238E27FC236}">
                <a16:creationId xmlns:a16="http://schemas.microsoft.com/office/drawing/2014/main" id="{4DB4D6E8-3A00-993D-9461-6F724EC500CB}"/>
              </a:ext>
            </a:extLst>
          </p:cNvPr>
          <p:cNvPicPr>
            <a:picLocks noChangeAspect="1"/>
          </p:cNvPicPr>
          <p:nvPr/>
        </p:nvPicPr>
        <p:blipFill>
          <a:blip r:embed="rId2"/>
          <a:stretch>
            <a:fillRect/>
          </a:stretch>
        </p:blipFill>
        <p:spPr>
          <a:xfrm>
            <a:off x="1187226" y="2828892"/>
            <a:ext cx="5914300" cy="3298530"/>
          </a:xfrm>
          <a:prstGeom prst="rect">
            <a:avLst/>
          </a:prstGeom>
        </p:spPr>
      </p:pic>
    </p:spTree>
    <p:extLst>
      <p:ext uri="{BB962C8B-B14F-4D97-AF65-F5344CB8AC3E}">
        <p14:creationId xmlns:p14="http://schemas.microsoft.com/office/powerpoint/2010/main" val="3179687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F5BF97D-8C5F-4009-BBE5-8EBF6CCEC1FC}"/>
              </a:ext>
            </a:extLst>
          </p:cNvPr>
          <p:cNvPicPr>
            <a:picLocks noChangeAspect="1"/>
          </p:cNvPicPr>
          <p:nvPr/>
        </p:nvPicPr>
        <p:blipFill>
          <a:blip r:embed="rId2"/>
          <a:stretch>
            <a:fillRect/>
          </a:stretch>
        </p:blipFill>
        <p:spPr>
          <a:xfrm>
            <a:off x="1024128" y="662511"/>
            <a:ext cx="8688012" cy="4458322"/>
          </a:xfrm>
          <a:prstGeom prst="rect">
            <a:avLst/>
          </a:prstGeom>
        </p:spPr>
      </p:pic>
    </p:spTree>
    <p:extLst>
      <p:ext uri="{BB962C8B-B14F-4D97-AF65-F5344CB8AC3E}">
        <p14:creationId xmlns:p14="http://schemas.microsoft.com/office/powerpoint/2010/main" val="1727430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BD00E-A5FF-703D-5EBB-6122D4BC502D}"/>
              </a:ext>
            </a:extLst>
          </p:cNvPr>
          <p:cNvSpPr>
            <a:spLocks noGrp="1"/>
          </p:cNvSpPr>
          <p:nvPr>
            <p:ph type="title"/>
          </p:nvPr>
        </p:nvSpPr>
        <p:spPr/>
        <p:txBody>
          <a:bodyPr/>
          <a:lstStyle/>
          <a:p>
            <a:r>
              <a:rPr lang="en-IN" dirty="0"/>
              <a:t>1. Exploratory data analysis (EDA)</a:t>
            </a:r>
          </a:p>
        </p:txBody>
      </p:sp>
      <p:pic>
        <p:nvPicPr>
          <p:cNvPr id="5" name="Content Placeholder 4">
            <a:extLst>
              <a:ext uri="{FF2B5EF4-FFF2-40B4-BE49-F238E27FC236}">
                <a16:creationId xmlns:a16="http://schemas.microsoft.com/office/drawing/2014/main" id="{FCE37A11-202D-BBCB-6A51-42479510C392}"/>
              </a:ext>
            </a:extLst>
          </p:cNvPr>
          <p:cNvPicPr>
            <a:picLocks noGrp="1" noChangeAspect="1"/>
          </p:cNvPicPr>
          <p:nvPr>
            <p:ph idx="1"/>
          </p:nvPr>
        </p:nvPicPr>
        <p:blipFill>
          <a:blip r:embed="rId2"/>
          <a:stretch>
            <a:fillRect/>
          </a:stretch>
        </p:blipFill>
        <p:spPr>
          <a:xfrm>
            <a:off x="4899715" y="2063622"/>
            <a:ext cx="5270891" cy="2013148"/>
          </a:xfrm>
        </p:spPr>
      </p:pic>
      <p:sp>
        <p:nvSpPr>
          <p:cNvPr id="6" name="TextBox 5">
            <a:extLst>
              <a:ext uri="{FF2B5EF4-FFF2-40B4-BE49-F238E27FC236}">
                <a16:creationId xmlns:a16="http://schemas.microsoft.com/office/drawing/2014/main" id="{7FB8E047-AF1E-6EC6-A33D-8D1D9D2D152D}"/>
              </a:ext>
            </a:extLst>
          </p:cNvPr>
          <p:cNvSpPr txBox="1"/>
          <p:nvPr/>
        </p:nvSpPr>
        <p:spPr>
          <a:xfrm>
            <a:off x="1008668" y="2620652"/>
            <a:ext cx="3648173" cy="2308324"/>
          </a:xfrm>
          <a:prstGeom prst="rect">
            <a:avLst/>
          </a:prstGeom>
          <a:noFill/>
        </p:spPr>
        <p:txBody>
          <a:bodyPr wrap="square" rtlCol="0">
            <a:spAutoFit/>
          </a:bodyPr>
          <a:lstStyle/>
          <a:p>
            <a:pPr marL="285750" indent="-285750">
              <a:buFontTx/>
              <a:buChar char="-"/>
            </a:pPr>
            <a:r>
              <a:rPr lang="en-IN" dirty="0"/>
              <a:t>In EDA we need to analyse the dataset and know all the data available with us</a:t>
            </a:r>
          </a:p>
          <a:p>
            <a:pPr marL="285750" indent="-285750">
              <a:buFontTx/>
              <a:buChar char="-"/>
            </a:pPr>
            <a:r>
              <a:rPr lang="en-IN" dirty="0"/>
              <a:t>Shape of the </a:t>
            </a:r>
            <a:r>
              <a:rPr lang="en-IN" dirty="0" err="1"/>
              <a:t>DataFrame</a:t>
            </a:r>
            <a:endParaRPr lang="en-IN" dirty="0"/>
          </a:p>
          <a:p>
            <a:pPr marL="285750" indent="-285750">
              <a:buFontTx/>
              <a:buChar char="-"/>
            </a:pPr>
            <a:r>
              <a:rPr lang="en-IN" dirty="0"/>
              <a:t>Size of the </a:t>
            </a:r>
            <a:r>
              <a:rPr lang="en-IN" dirty="0" err="1"/>
              <a:t>DataFrame</a:t>
            </a:r>
            <a:endParaRPr lang="en-IN" dirty="0"/>
          </a:p>
          <a:p>
            <a:pPr marL="285750" indent="-285750">
              <a:buFontTx/>
              <a:buChar char="-"/>
            </a:pPr>
            <a:r>
              <a:rPr lang="en-IN" dirty="0"/>
              <a:t>Column names</a:t>
            </a:r>
          </a:p>
          <a:p>
            <a:pPr marL="285750" indent="-285750">
              <a:buFontTx/>
              <a:buChar char="-"/>
            </a:pPr>
            <a:r>
              <a:rPr lang="en-IN" dirty="0" err="1"/>
              <a:t>DataTypes</a:t>
            </a:r>
            <a:r>
              <a:rPr lang="en-IN" dirty="0"/>
              <a:t> of each column</a:t>
            </a:r>
          </a:p>
          <a:p>
            <a:pPr marL="285750" indent="-285750">
              <a:buFontTx/>
              <a:buChar char="-"/>
            </a:pPr>
            <a:endParaRPr lang="en-IN" dirty="0"/>
          </a:p>
        </p:txBody>
      </p:sp>
      <p:pic>
        <p:nvPicPr>
          <p:cNvPr id="8" name="Picture 7">
            <a:extLst>
              <a:ext uri="{FF2B5EF4-FFF2-40B4-BE49-F238E27FC236}">
                <a16:creationId xmlns:a16="http://schemas.microsoft.com/office/drawing/2014/main" id="{913FA43D-ABB3-89B7-951B-B3C8B7661498}"/>
              </a:ext>
            </a:extLst>
          </p:cNvPr>
          <p:cNvPicPr>
            <a:picLocks noChangeAspect="1"/>
          </p:cNvPicPr>
          <p:nvPr/>
        </p:nvPicPr>
        <p:blipFill>
          <a:blip r:embed="rId3"/>
          <a:stretch>
            <a:fillRect/>
          </a:stretch>
        </p:blipFill>
        <p:spPr>
          <a:xfrm>
            <a:off x="5214069" y="4144360"/>
            <a:ext cx="2477391" cy="2409888"/>
          </a:xfrm>
          <a:prstGeom prst="rect">
            <a:avLst/>
          </a:prstGeom>
        </p:spPr>
      </p:pic>
    </p:spTree>
    <p:extLst>
      <p:ext uri="{BB962C8B-B14F-4D97-AF65-F5344CB8AC3E}">
        <p14:creationId xmlns:p14="http://schemas.microsoft.com/office/powerpoint/2010/main" val="3951048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D3DC8-9084-6A8E-8CDA-FAFB7BF635DB}"/>
              </a:ext>
            </a:extLst>
          </p:cNvPr>
          <p:cNvSpPr>
            <a:spLocks noGrp="1"/>
          </p:cNvSpPr>
          <p:nvPr>
            <p:ph type="title"/>
          </p:nvPr>
        </p:nvSpPr>
        <p:spPr/>
        <p:txBody>
          <a:bodyPr/>
          <a:lstStyle/>
          <a:p>
            <a:r>
              <a:rPr lang="en-IN" dirty="0"/>
              <a:t>2. Data preprocessing</a:t>
            </a:r>
          </a:p>
        </p:txBody>
      </p:sp>
      <p:sp>
        <p:nvSpPr>
          <p:cNvPr id="3" name="Content Placeholder 2">
            <a:extLst>
              <a:ext uri="{FF2B5EF4-FFF2-40B4-BE49-F238E27FC236}">
                <a16:creationId xmlns:a16="http://schemas.microsoft.com/office/drawing/2014/main" id="{7A4CA4E0-7533-21F7-7B39-F7883DFAA08C}"/>
              </a:ext>
            </a:extLst>
          </p:cNvPr>
          <p:cNvSpPr>
            <a:spLocks noGrp="1"/>
          </p:cNvSpPr>
          <p:nvPr>
            <p:ph idx="1"/>
          </p:nvPr>
        </p:nvSpPr>
        <p:spPr/>
        <p:txBody>
          <a:bodyPr/>
          <a:lstStyle/>
          <a:p>
            <a:r>
              <a:rPr lang="en-IN" dirty="0"/>
              <a:t>- Here we need to handle all null values in the data. Since this data has only 13 null values we would rather remove them, than impute with mean or median values. </a:t>
            </a:r>
          </a:p>
          <a:p>
            <a:r>
              <a:rPr lang="en-IN" dirty="0"/>
              <a:t>- Remove duplicate values if any</a:t>
            </a:r>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2E5E7136-D5B4-0CC4-3E42-75C7970707EF}"/>
              </a:ext>
            </a:extLst>
          </p:cNvPr>
          <p:cNvPicPr>
            <a:picLocks noChangeAspect="1"/>
          </p:cNvPicPr>
          <p:nvPr/>
        </p:nvPicPr>
        <p:blipFill>
          <a:blip r:embed="rId2"/>
          <a:stretch>
            <a:fillRect/>
          </a:stretch>
        </p:blipFill>
        <p:spPr>
          <a:xfrm>
            <a:off x="1447799" y="3760657"/>
            <a:ext cx="3392753" cy="1056234"/>
          </a:xfrm>
          <a:prstGeom prst="rect">
            <a:avLst/>
          </a:prstGeom>
        </p:spPr>
      </p:pic>
      <p:pic>
        <p:nvPicPr>
          <p:cNvPr id="7" name="Picture 6">
            <a:extLst>
              <a:ext uri="{FF2B5EF4-FFF2-40B4-BE49-F238E27FC236}">
                <a16:creationId xmlns:a16="http://schemas.microsoft.com/office/drawing/2014/main" id="{13DA8A29-45A2-B4A2-328E-6E06A1542F9D}"/>
              </a:ext>
            </a:extLst>
          </p:cNvPr>
          <p:cNvPicPr>
            <a:picLocks noChangeAspect="1"/>
          </p:cNvPicPr>
          <p:nvPr/>
        </p:nvPicPr>
        <p:blipFill>
          <a:blip r:embed="rId3"/>
          <a:stretch>
            <a:fillRect/>
          </a:stretch>
        </p:blipFill>
        <p:spPr>
          <a:xfrm>
            <a:off x="1447799" y="5018059"/>
            <a:ext cx="4210638" cy="371527"/>
          </a:xfrm>
          <a:prstGeom prst="rect">
            <a:avLst/>
          </a:prstGeom>
        </p:spPr>
      </p:pic>
      <p:sp>
        <p:nvSpPr>
          <p:cNvPr id="8" name="TextBox 7">
            <a:extLst>
              <a:ext uri="{FF2B5EF4-FFF2-40B4-BE49-F238E27FC236}">
                <a16:creationId xmlns:a16="http://schemas.microsoft.com/office/drawing/2014/main" id="{CA238BD3-B328-71BD-157A-4FDB278BB466}"/>
              </a:ext>
            </a:extLst>
          </p:cNvPr>
          <p:cNvSpPr txBox="1"/>
          <p:nvPr/>
        </p:nvSpPr>
        <p:spPr>
          <a:xfrm>
            <a:off x="6363093" y="3481696"/>
            <a:ext cx="4804779" cy="1477328"/>
          </a:xfrm>
          <a:prstGeom prst="rect">
            <a:avLst/>
          </a:prstGeom>
          <a:noFill/>
        </p:spPr>
        <p:txBody>
          <a:bodyPr wrap="square" rtlCol="0">
            <a:spAutoFit/>
          </a:bodyPr>
          <a:lstStyle/>
          <a:p>
            <a:r>
              <a:rPr lang="en-IN" dirty="0"/>
              <a:t>Null values or missing values contribute as noise to the data. It makes it difficult for the model to learn from this data. And the model ends up making wrong predictions. Hence they have to handled properly.</a:t>
            </a:r>
          </a:p>
        </p:txBody>
      </p:sp>
    </p:spTree>
    <p:extLst>
      <p:ext uri="{BB962C8B-B14F-4D97-AF65-F5344CB8AC3E}">
        <p14:creationId xmlns:p14="http://schemas.microsoft.com/office/powerpoint/2010/main" val="2121249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60F5ED-72F1-60BE-2C14-534D166BF99E}"/>
              </a:ext>
            </a:extLst>
          </p:cNvPr>
          <p:cNvSpPr>
            <a:spLocks noGrp="1"/>
          </p:cNvSpPr>
          <p:nvPr>
            <p:ph idx="1"/>
          </p:nvPr>
        </p:nvSpPr>
        <p:spPr>
          <a:xfrm>
            <a:off x="1110655" y="953993"/>
            <a:ext cx="9720073" cy="5904007"/>
          </a:xfrm>
        </p:spPr>
        <p:txBody>
          <a:bodyPr/>
          <a:lstStyle/>
          <a:p>
            <a:r>
              <a:rPr lang="en-IN" dirty="0"/>
              <a:t>- We can drop the unnecessary columns namely – FIRST NAME and LAST NAME as they don’t affect the prediction in any way.</a:t>
            </a:r>
          </a:p>
          <a:p>
            <a:r>
              <a:rPr lang="en-IN" dirty="0"/>
              <a:t>-</a:t>
            </a:r>
          </a:p>
          <a:p>
            <a:endParaRPr lang="en-IN" dirty="0"/>
          </a:p>
          <a:p>
            <a:r>
              <a:rPr lang="en-IN" dirty="0"/>
              <a:t>- The DOJ and CURRENT DATE columns are of </a:t>
            </a:r>
            <a:r>
              <a:rPr lang="en-IN" dirty="0" err="1"/>
              <a:t>dtypes</a:t>
            </a:r>
            <a:r>
              <a:rPr lang="en-IN" dirty="0"/>
              <a:t> Object. So we convert them to date-time data type using </a:t>
            </a:r>
            <a:r>
              <a:rPr lang="en-IN" dirty="0" err="1">
                <a:solidFill>
                  <a:srgbClr val="FF0000"/>
                </a:solidFill>
              </a:rPr>
              <a:t>pd.to_datetime</a:t>
            </a:r>
            <a:r>
              <a:rPr lang="en-IN" dirty="0">
                <a:solidFill>
                  <a:srgbClr val="FF0000"/>
                </a:solidFill>
              </a:rPr>
              <a:t> </a:t>
            </a:r>
            <a:r>
              <a:rPr lang="en-IN" dirty="0"/>
              <a:t>function.</a:t>
            </a:r>
          </a:p>
          <a:p>
            <a:r>
              <a:rPr lang="en-IN" dirty="0"/>
              <a:t>- We have to do a little bit of data visualization to detect any outliers and to identify the range of the data. </a:t>
            </a:r>
          </a:p>
          <a:p>
            <a:r>
              <a:rPr lang="en-IN" dirty="0"/>
              <a:t>- So for the categorical columns we perform data visualization. SEX, DESIGNATION and UNIT to find the no of record belonging to each of the classes.</a:t>
            </a:r>
          </a:p>
          <a:p>
            <a:endParaRPr lang="en-IN" dirty="0"/>
          </a:p>
        </p:txBody>
      </p:sp>
      <p:pic>
        <p:nvPicPr>
          <p:cNvPr id="5" name="Picture 4">
            <a:extLst>
              <a:ext uri="{FF2B5EF4-FFF2-40B4-BE49-F238E27FC236}">
                <a16:creationId xmlns:a16="http://schemas.microsoft.com/office/drawing/2014/main" id="{83869E32-82E7-6F46-37E8-3AA23EFE89E1}"/>
              </a:ext>
            </a:extLst>
          </p:cNvPr>
          <p:cNvPicPr>
            <a:picLocks noChangeAspect="1"/>
          </p:cNvPicPr>
          <p:nvPr/>
        </p:nvPicPr>
        <p:blipFill>
          <a:blip r:embed="rId2"/>
          <a:stretch>
            <a:fillRect/>
          </a:stretch>
        </p:blipFill>
        <p:spPr>
          <a:xfrm>
            <a:off x="1361272" y="1644860"/>
            <a:ext cx="5048955" cy="428685"/>
          </a:xfrm>
          <a:prstGeom prst="rect">
            <a:avLst/>
          </a:prstGeom>
        </p:spPr>
      </p:pic>
      <p:pic>
        <p:nvPicPr>
          <p:cNvPr id="7" name="Picture 6">
            <a:extLst>
              <a:ext uri="{FF2B5EF4-FFF2-40B4-BE49-F238E27FC236}">
                <a16:creationId xmlns:a16="http://schemas.microsoft.com/office/drawing/2014/main" id="{3FCB18AF-9256-014B-D29C-430C2B1D2A36}"/>
              </a:ext>
            </a:extLst>
          </p:cNvPr>
          <p:cNvPicPr>
            <a:picLocks noChangeAspect="1"/>
          </p:cNvPicPr>
          <p:nvPr/>
        </p:nvPicPr>
        <p:blipFill>
          <a:blip r:embed="rId3"/>
          <a:stretch>
            <a:fillRect/>
          </a:stretch>
        </p:blipFill>
        <p:spPr>
          <a:xfrm>
            <a:off x="1370799" y="2073545"/>
            <a:ext cx="5039428" cy="381053"/>
          </a:xfrm>
          <a:prstGeom prst="rect">
            <a:avLst/>
          </a:prstGeom>
        </p:spPr>
      </p:pic>
    </p:spTree>
    <p:extLst>
      <p:ext uri="{BB962C8B-B14F-4D97-AF65-F5344CB8AC3E}">
        <p14:creationId xmlns:p14="http://schemas.microsoft.com/office/powerpoint/2010/main" val="3586654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1AEB3-D5BA-4A46-6E93-1DCFB257D97D}"/>
              </a:ext>
            </a:extLst>
          </p:cNvPr>
          <p:cNvSpPr>
            <a:spLocks noGrp="1"/>
          </p:cNvSpPr>
          <p:nvPr>
            <p:ph type="title"/>
          </p:nvPr>
        </p:nvSpPr>
        <p:spPr/>
        <p:txBody>
          <a:bodyPr/>
          <a:lstStyle/>
          <a:p>
            <a:r>
              <a:rPr lang="en-IN" dirty="0"/>
              <a:t>CATEGORICAL COLUMNS</a:t>
            </a:r>
          </a:p>
        </p:txBody>
      </p:sp>
      <p:pic>
        <p:nvPicPr>
          <p:cNvPr id="2050" name="Picture 2">
            <a:extLst>
              <a:ext uri="{FF2B5EF4-FFF2-40B4-BE49-F238E27FC236}">
                <a16:creationId xmlns:a16="http://schemas.microsoft.com/office/drawing/2014/main" id="{EF7414F2-BD67-1283-2331-7669C02EF8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2937" y="2206592"/>
            <a:ext cx="3006872" cy="230884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7916FB7-0FA7-BD95-75C0-EB5142B966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2271" y="2206592"/>
            <a:ext cx="3507458" cy="221495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19B7CA24-9DDA-4A70-0E38-FEFF772B75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2191" y="2159644"/>
            <a:ext cx="3555516" cy="230884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8D6CF70-AEB7-DC53-7955-EC05ABDA624B}"/>
              </a:ext>
            </a:extLst>
          </p:cNvPr>
          <p:cNvSpPr txBox="1"/>
          <p:nvPr/>
        </p:nvSpPr>
        <p:spPr>
          <a:xfrm>
            <a:off x="1024128" y="4854804"/>
            <a:ext cx="9599880" cy="646331"/>
          </a:xfrm>
          <a:prstGeom prst="rect">
            <a:avLst/>
          </a:prstGeom>
          <a:noFill/>
        </p:spPr>
        <p:txBody>
          <a:bodyPr wrap="square" rtlCol="0">
            <a:spAutoFit/>
          </a:bodyPr>
          <a:lstStyle/>
          <a:p>
            <a:r>
              <a:rPr lang="en-IN" dirty="0"/>
              <a:t>This helps us understand if our data is biased. In such cases data has to be augmented and imputed with proper data.</a:t>
            </a:r>
          </a:p>
        </p:txBody>
      </p:sp>
    </p:spTree>
    <p:extLst>
      <p:ext uri="{BB962C8B-B14F-4D97-AF65-F5344CB8AC3E}">
        <p14:creationId xmlns:p14="http://schemas.microsoft.com/office/powerpoint/2010/main" val="2268404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9D55F7-21F0-EE0A-DFCE-86E3E95DDB0B}"/>
              </a:ext>
            </a:extLst>
          </p:cNvPr>
          <p:cNvSpPr>
            <a:spLocks noGrp="1"/>
          </p:cNvSpPr>
          <p:nvPr>
            <p:ph idx="1"/>
          </p:nvPr>
        </p:nvSpPr>
        <p:spPr>
          <a:xfrm>
            <a:off x="1024128" y="386499"/>
            <a:ext cx="9720073" cy="5922861"/>
          </a:xfrm>
        </p:spPr>
        <p:txBody>
          <a:bodyPr/>
          <a:lstStyle/>
          <a:p>
            <a:r>
              <a:rPr lang="en-IN" dirty="0"/>
              <a:t>For the numerical columns we plot a box plot to identify </a:t>
            </a:r>
            <a:r>
              <a:rPr lang="en-IN" dirty="0" err="1"/>
              <a:t>min,max</a:t>
            </a:r>
            <a:r>
              <a:rPr lang="en-IN" dirty="0"/>
              <a:t>, mean, median and outliers(if any)</a:t>
            </a:r>
          </a:p>
          <a:p>
            <a:r>
              <a:rPr lang="en-IN" dirty="0"/>
              <a:t>- AGE – initially had lots of outliers so we remove those outliers using IQR</a:t>
            </a:r>
          </a:p>
        </p:txBody>
      </p:sp>
      <p:pic>
        <p:nvPicPr>
          <p:cNvPr id="5" name="Picture 4">
            <a:extLst>
              <a:ext uri="{FF2B5EF4-FFF2-40B4-BE49-F238E27FC236}">
                <a16:creationId xmlns:a16="http://schemas.microsoft.com/office/drawing/2014/main" id="{6FE50A49-3D94-9878-2C46-B0BCE64C05DD}"/>
              </a:ext>
            </a:extLst>
          </p:cNvPr>
          <p:cNvPicPr>
            <a:picLocks noChangeAspect="1"/>
          </p:cNvPicPr>
          <p:nvPr/>
        </p:nvPicPr>
        <p:blipFill>
          <a:blip r:embed="rId2"/>
          <a:stretch>
            <a:fillRect/>
          </a:stretch>
        </p:blipFill>
        <p:spPr>
          <a:xfrm>
            <a:off x="1272618" y="1674635"/>
            <a:ext cx="3732856" cy="3035850"/>
          </a:xfrm>
          <a:prstGeom prst="rect">
            <a:avLst/>
          </a:prstGeom>
        </p:spPr>
      </p:pic>
      <p:pic>
        <p:nvPicPr>
          <p:cNvPr id="7" name="Picture 6">
            <a:extLst>
              <a:ext uri="{FF2B5EF4-FFF2-40B4-BE49-F238E27FC236}">
                <a16:creationId xmlns:a16="http://schemas.microsoft.com/office/drawing/2014/main" id="{29E3FFD8-0121-5896-3F43-98EABD0A84AB}"/>
              </a:ext>
            </a:extLst>
          </p:cNvPr>
          <p:cNvPicPr>
            <a:picLocks noChangeAspect="1"/>
          </p:cNvPicPr>
          <p:nvPr/>
        </p:nvPicPr>
        <p:blipFill>
          <a:blip r:embed="rId3"/>
          <a:stretch>
            <a:fillRect/>
          </a:stretch>
        </p:blipFill>
        <p:spPr>
          <a:xfrm>
            <a:off x="5090474" y="2464410"/>
            <a:ext cx="6515953" cy="1767038"/>
          </a:xfrm>
          <a:prstGeom prst="rect">
            <a:avLst/>
          </a:prstGeom>
        </p:spPr>
      </p:pic>
    </p:spTree>
    <p:extLst>
      <p:ext uri="{BB962C8B-B14F-4D97-AF65-F5344CB8AC3E}">
        <p14:creationId xmlns:p14="http://schemas.microsoft.com/office/powerpoint/2010/main" val="4171038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8BBB69-F6DD-BF75-2FD1-991A08D5D2AA}"/>
              </a:ext>
            </a:extLst>
          </p:cNvPr>
          <p:cNvSpPr>
            <a:spLocks noGrp="1"/>
          </p:cNvSpPr>
          <p:nvPr>
            <p:ph idx="1"/>
          </p:nvPr>
        </p:nvSpPr>
        <p:spPr>
          <a:xfrm>
            <a:off x="1024128" y="433633"/>
            <a:ext cx="9720073" cy="5875727"/>
          </a:xfrm>
        </p:spPr>
        <p:txBody>
          <a:bodyPr/>
          <a:lstStyle/>
          <a:p>
            <a:r>
              <a:rPr lang="en-IN" dirty="0"/>
              <a:t>Similarly we perform visualization for the columns  - LEAVES USED, LEAVES REMAINING, RATINGS </a:t>
            </a:r>
          </a:p>
          <a:p>
            <a:endParaRPr lang="en-IN" dirty="0"/>
          </a:p>
          <a:p>
            <a:endParaRPr lang="en-IN" dirty="0"/>
          </a:p>
          <a:p>
            <a:endParaRPr lang="en-IN" dirty="0"/>
          </a:p>
          <a:p>
            <a:endParaRPr lang="en-IN" dirty="0"/>
          </a:p>
          <a:p>
            <a:endParaRPr lang="en-IN" dirty="0"/>
          </a:p>
          <a:p>
            <a:endParaRPr lang="en-IN" dirty="0"/>
          </a:p>
          <a:p>
            <a:r>
              <a:rPr lang="en-IN" dirty="0"/>
              <a:t>- Now that we have cleaned our data and handled null values and outliers our data is free from noise.</a:t>
            </a:r>
          </a:p>
          <a:p>
            <a:endParaRPr lang="en-IN" dirty="0"/>
          </a:p>
        </p:txBody>
      </p:sp>
      <p:pic>
        <p:nvPicPr>
          <p:cNvPr id="3076" name="Picture 4">
            <a:extLst>
              <a:ext uri="{FF2B5EF4-FFF2-40B4-BE49-F238E27FC236}">
                <a16:creationId xmlns:a16="http://schemas.microsoft.com/office/drawing/2014/main" id="{617ED759-8ABA-5673-001F-592A0A6F0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7204" y="1358393"/>
            <a:ext cx="3290692" cy="243122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05B666A4-085B-D034-98AB-7061776D04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0972" y="1358393"/>
            <a:ext cx="3150340" cy="232753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E3340AFC-A7F1-3176-CFA5-3C5DC892B7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7694" y="1358393"/>
            <a:ext cx="3112657" cy="2327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002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BF3BA-D910-7697-2AE3-33A3934BFC3C}"/>
              </a:ext>
            </a:extLst>
          </p:cNvPr>
          <p:cNvSpPr>
            <a:spLocks noGrp="1"/>
          </p:cNvSpPr>
          <p:nvPr>
            <p:ph type="title"/>
          </p:nvPr>
        </p:nvSpPr>
        <p:spPr/>
        <p:txBody>
          <a:bodyPr/>
          <a:lstStyle/>
          <a:p>
            <a:r>
              <a:rPr lang="en-IN" dirty="0"/>
              <a:t>3.Feature engineering</a:t>
            </a:r>
          </a:p>
        </p:txBody>
      </p:sp>
      <p:sp>
        <p:nvSpPr>
          <p:cNvPr id="3" name="Content Placeholder 2">
            <a:extLst>
              <a:ext uri="{FF2B5EF4-FFF2-40B4-BE49-F238E27FC236}">
                <a16:creationId xmlns:a16="http://schemas.microsoft.com/office/drawing/2014/main" id="{75C83319-8896-3393-621D-718CFC0BB02D}"/>
              </a:ext>
            </a:extLst>
          </p:cNvPr>
          <p:cNvSpPr>
            <a:spLocks noGrp="1"/>
          </p:cNvSpPr>
          <p:nvPr>
            <p:ph idx="1"/>
          </p:nvPr>
        </p:nvSpPr>
        <p:spPr/>
        <p:txBody>
          <a:bodyPr/>
          <a:lstStyle/>
          <a:p>
            <a:r>
              <a:rPr lang="en-IN" dirty="0"/>
              <a:t>- Here we have 2 features DOJ and current date, From these we can </a:t>
            </a:r>
            <a:r>
              <a:rPr lang="en-IN" dirty="0" err="1"/>
              <a:t>derieve</a:t>
            </a:r>
            <a:r>
              <a:rPr lang="en-IN" dirty="0"/>
              <a:t> another feature viz. Experience.</a:t>
            </a:r>
          </a:p>
          <a:p>
            <a:r>
              <a:rPr lang="en-IN" dirty="0"/>
              <a:t>- Experience is the difference between the DOJ column and the current date column,</a:t>
            </a:r>
          </a:p>
          <a:p>
            <a:r>
              <a:rPr lang="en-IN" dirty="0"/>
              <a:t>- </a:t>
            </a:r>
          </a:p>
          <a:p>
            <a:r>
              <a:rPr lang="en-IN" dirty="0"/>
              <a:t>- We perform label encoding for the categorical columns as our models can only handle numerical values. </a:t>
            </a:r>
          </a:p>
          <a:p>
            <a:r>
              <a:rPr lang="en-IN" dirty="0"/>
              <a:t>SEX – Male – 0, Female – 1</a:t>
            </a:r>
          </a:p>
          <a:p>
            <a:endParaRPr lang="en-IN" dirty="0"/>
          </a:p>
        </p:txBody>
      </p:sp>
      <p:pic>
        <p:nvPicPr>
          <p:cNvPr id="5" name="Picture 4">
            <a:extLst>
              <a:ext uri="{FF2B5EF4-FFF2-40B4-BE49-F238E27FC236}">
                <a16:creationId xmlns:a16="http://schemas.microsoft.com/office/drawing/2014/main" id="{2041292F-DB62-21CC-D8EA-7DC073109475}"/>
              </a:ext>
            </a:extLst>
          </p:cNvPr>
          <p:cNvPicPr>
            <a:picLocks noChangeAspect="1"/>
          </p:cNvPicPr>
          <p:nvPr/>
        </p:nvPicPr>
        <p:blipFill>
          <a:blip r:embed="rId2"/>
          <a:stretch>
            <a:fillRect/>
          </a:stretch>
        </p:blipFill>
        <p:spPr>
          <a:xfrm>
            <a:off x="1024128" y="3604218"/>
            <a:ext cx="10320870" cy="405778"/>
          </a:xfrm>
          <a:prstGeom prst="rect">
            <a:avLst/>
          </a:prstGeom>
        </p:spPr>
      </p:pic>
      <p:pic>
        <p:nvPicPr>
          <p:cNvPr id="7" name="Picture 6">
            <a:extLst>
              <a:ext uri="{FF2B5EF4-FFF2-40B4-BE49-F238E27FC236}">
                <a16:creationId xmlns:a16="http://schemas.microsoft.com/office/drawing/2014/main" id="{FFDA94E9-220B-C0B3-E30B-FD638833FFDA}"/>
              </a:ext>
            </a:extLst>
          </p:cNvPr>
          <p:cNvPicPr>
            <a:picLocks noChangeAspect="1"/>
          </p:cNvPicPr>
          <p:nvPr/>
        </p:nvPicPr>
        <p:blipFill>
          <a:blip r:embed="rId3"/>
          <a:stretch>
            <a:fillRect/>
          </a:stretch>
        </p:blipFill>
        <p:spPr>
          <a:xfrm>
            <a:off x="1058693" y="5227529"/>
            <a:ext cx="5439534" cy="381053"/>
          </a:xfrm>
          <a:prstGeom prst="rect">
            <a:avLst/>
          </a:prstGeom>
        </p:spPr>
      </p:pic>
      <p:pic>
        <p:nvPicPr>
          <p:cNvPr id="9" name="Picture 8">
            <a:extLst>
              <a:ext uri="{FF2B5EF4-FFF2-40B4-BE49-F238E27FC236}">
                <a16:creationId xmlns:a16="http://schemas.microsoft.com/office/drawing/2014/main" id="{B1FA6EC8-718C-EC4E-EC9A-340E9AFE4555}"/>
              </a:ext>
            </a:extLst>
          </p:cNvPr>
          <p:cNvPicPr>
            <a:picLocks noChangeAspect="1"/>
          </p:cNvPicPr>
          <p:nvPr/>
        </p:nvPicPr>
        <p:blipFill>
          <a:blip r:embed="rId4"/>
          <a:stretch>
            <a:fillRect/>
          </a:stretch>
        </p:blipFill>
        <p:spPr>
          <a:xfrm>
            <a:off x="1024128" y="5530285"/>
            <a:ext cx="6211167" cy="428685"/>
          </a:xfrm>
          <a:prstGeom prst="rect">
            <a:avLst/>
          </a:prstGeom>
        </p:spPr>
      </p:pic>
      <p:pic>
        <p:nvPicPr>
          <p:cNvPr id="11" name="Picture 10">
            <a:extLst>
              <a:ext uri="{FF2B5EF4-FFF2-40B4-BE49-F238E27FC236}">
                <a16:creationId xmlns:a16="http://schemas.microsoft.com/office/drawing/2014/main" id="{7DC9FA5B-F3FD-BDEA-4DBE-15E72F1DDBE1}"/>
              </a:ext>
            </a:extLst>
          </p:cNvPr>
          <p:cNvPicPr>
            <a:picLocks noChangeAspect="1"/>
          </p:cNvPicPr>
          <p:nvPr/>
        </p:nvPicPr>
        <p:blipFill>
          <a:blip r:embed="rId5"/>
          <a:stretch>
            <a:fillRect/>
          </a:stretch>
        </p:blipFill>
        <p:spPr>
          <a:xfrm>
            <a:off x="1024128" y="5911338"/>
            <a:ext cx="4772691" cy="362001"/>
          </a:xfrm>
          <a:prstGeom prst="rect">
            <a:avLst/>
          </a:prstGeom>
        </p:spPr>
      </p:pic>
    </p:spTree>
    <p:extLst>
      <p:ext uri="{BB962C8B-B14F-4D97-AF65-F5344CB8AC3E}">
        <p14:creationId xmlns:p14="http://schemas.microsoft.com/office/powerpoint/2010/main" val="31212369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141</TotalTime>
  <Words>1010</Words>
  <Application>Microsoft Office PowerPoint</Application>
  <PresentationFormat>Widescreen</PresentationFormat>
  <Paragraphs>99</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Tw Cen MT</vt:lpstr>
      <vt:lpstr>Tw Cen MT Condensed</vt:lpstr>
      <vt:lpstr>Wingdings 3</vt:lpstr>
      <vt:lpstr>Integral</vt:lpstr>
      <vt:lpstr>SALARY PREDICTION MODEL</vt:lpstr>
      <vt:lpstr>About the data</vt:lpstr>
      <vt:lpstr>1. Exploratory data analysis (EDA)</vt:lpstr>
      <vt:lpstr>2. Data preprocessing</vt:lpstr>
      <vt:lpstr>PowerPoint Presentation</vt:lpstr>
      <vt:lpstr>CATEGORICAL COLUMNS</vt:lpstr>
      <vt:lpstr>PowerPoint Presentation</vt:lpstr>
      <vt:lpstr>PowerPoint Presentation</vt:lpstr>
      <vt:lpstr>3.Feature engineering</vt:lpstr>
      <vt:lpstr>PowerPoint Presentation</vt:lpstr>
      <vt:lpstr>PowerPoint Presentation</vt:lpstr>
      <vt:lpstr>4. MACHINE LEARNING MODEL DEVELOPMENT </vt:lpstr>
      <vt:lpstr>Linear regression model</vt:lpstr>
      <vt:lpstr>DECISION TREES</vt:lpstr>
      <vt:lpstr>RANDOM FOREST REGRESSOR </vt:lpstr>
      <vt:lpstr>GRADIENT BOOSTING</vt:lpstr>
      <vt:lpstr>5. MODEL EVALUATION</vt:lpstr>
      <vt:lpstr>PowerPoint Presentation</vt:lpstr>
      <vt:lpstr>PowerPoint Presentation</vt:lpstr>
      <vt:lpstr>PowerPoint Presentation</vt:lpstr>
      <vt:lpstr>MODEL DEPLOYMENT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Tejashree Rangarajan</dc:creator>
  <cp:lastModifiedBy>Tejashree Rangarajan</cp:lastModifiedBy>
  <cp:revision>2</cp:revision>
  <dcterms:created xsi:type="dcterms:W3CDTF">2024-06-12T11:47:57Z</dcterms:created>
  <dcterms:modified xsi:type="dcterms:W3CDTF">2024-06-12T18:19:17Z</dcterms:modified>
</cp:coreProperties>
</file>