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6/22/2024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6/22/2024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6/22/2024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CA8E8-B070-491F-FC0D-F08CA74DC126}"/>
              </a:ext>
            </a:extLst>
          </p:cNvPr>
          <p:cNvSpPr>
            <a:spLocks noGrp="1"/>
          </p:cNvSpPr>
          <p:nvPr>
            <p:ph type="ctrTitle"/>
          </p:nvPr>
        </p:nvSpPr>
        <p:spPr/>
        <p:txBody>
          <a:bodyPr/>
          <a:lstStyle/>
          <a:p>
            <a:r>
              <a:rPr lang="en-IN" dirty="0" err="1"/>
              <a:t>Fastag</a:t>
            </a:r>
            <a:r>
              <a:rPr lang="en-IN" dirty="0"/>
              <a:t> Fraud detection </a:t>
            </a:r>
          </a:p>
        </p:txBody>
      </p:sp>
      <p:sp>
        <p:nvSpPr>
          <p:cNvPr id="3" name="Subtitle 2">
            <a:extLst>
              <a:ext uri="{FF2B5EF4-FFF2-40B4-BE49-F238E27FC236}">
                <a16:creationId xmlns:a16="http://schemas.microsoft.com/office/drawing/2014/main" id="{1BC371E6-32ED-A6A3-B362-88D08ECCC914}"/>
              </a:ext>
            </a:extLst>
          </p:cNvPr>
          <p:cNvSpPr>
            <a:spLocks noGrp="1"/>
          </p:cNvSpPr>
          <p:nvPr>
            <p:ph type="subTitle" idx="1"/>
          </p:nvPr>
        </p:nvSpPr>
        <p:spPr/>
        <p:txBody>
          <a:bodyPr/>
          <a:lstStyle/>
          <a:p>
            <a:r>
              <a:rPr lang="en-IN" dirty="0"/>
              <a:t>-</a:t>
            </a:r>
            <a:r>
              <a:rPr lang="en-IN" dirty="0" err="1"/>
              <a:t>Tejashree.R</a:t>
            </a:r>
            <a:endParaRPr lang="en-IN" dirty="0"/>
          </a:p>
        </p:txBody>
      </p:sp>
    </p:spTree>
    <p:extLst>
      <p:ext uri="{BB962C8B-B14F-4D97-AF65-F5344CB8AC3E}">
        <p14:creationId xmlns:p14="http://schemas.microsoft.com/office/powerpoint/2010/main" val="2707857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F8C0C4-A543-F1C2-2543-2DACD7EF3B94}"/>
              </a:ext>
            </a:extLst>
          </p:cNvPr>
          <p:cNvSpPr>
            <a:spLocks noGrp="1"/>
          </p:cNvSpPr>
          <p:nvPr>
            <p:ph idx="1"/>
          </p:nvPr>
        </p:nvSpPr>
        <p:spPr/>
        <p:txBody>
          <a:bodyPr/>
          <a:lstStyle/>
          <a:p>
            <a:r>
              <a:rPr lang="en-IN" dirty="0"/>
              <a:t>Support Vector Machine:</a:t>
            </a:r>
          </a:p>
          <a:p>
            <a:r>
              <a:rPr lang="en-US" dirty="0"/>
              <a:t>powerful for non-linear data but less interpretable</a:t>
            </a:r>
            <a:endParaRPr lang="en-IN" dirty="0"/>
          </a:p>
          <a:p>
            <a:endParaRPr lang="en-IN" dirty="0"/>
          </a:p>
        </p:txBody>
      </p:sp>
      <p:pic>
        <p:nvPicPr>
          <p:cNvPr id="5" name="Picture 4">
            <a:extLst>
              <a:ext uri="{FF2B5EF4-FFF2-40B4-BE49-F238E27FC236}">
                <a16:creationId xmlns:a16="http://schemas.microsoft.com/office/drawing/2014/main" id="{DFF252C9-DFE0-5CF4-BA77-CA97A9367F38}"/>
              </a:ext>
            </a:extLst>
          </p:cNvPr>
          <p:cNvPicPr>
            <a:picLocks noChangeAspect="1"/>
          </p:cNvPicPr>
          <p:nvPr/>
        </p:nvPicPr>
        <p:blipFill>
          <a:blip r:embed="rId2"/>
          <a:stretch>
            <a:fillRect/>
          </a:stretch>
        </p:blipFill>
        <p:spPr>
          <a:xfrm>
            <a:off x="1932354" y="3806641"/>
            <a:ext cx="4839375" cy="1695687"/>
          </a:xfrm>
          <a:prstGeom prst="rect">
            <a:avLst/>
          </a:prstGeom>
        </p:spPr>
      </p:pic>
    </p:spTree>
    <p:extLst>
      <p:ext uri="{BB962C8B-B14F-4D97-AF65-F5344CB8AC3E}">
        <p14:creationId xmlns:p14="http://schemas.microsoft.com/office/powerpoint/2010/main" val="3398417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D42D5E-EAF5-3C5D-68DE-4454DE50CD69}"/>
              </a:ext>
            </a:extLst>
          </p:cNvPr>
          <p:cNvSpPr>
            <a:spLocks noGrp="1"/>
          </p:cNvSpPr>
          <p:nvPr>
            <p:ph idx="1"/>
          </p:nvPr>
        </p:nvSpPr>
        <p:spPr/>
        <p:txBody>
          <a:bodyPr/>
          <a:lstStyle/>
          <a:p>
            <a:r>
              <a:rPr lang="en-IN" dirty="0"/>
              <a:t>K Nearest Neighbour </a:t>
            </a:r>
          </a:p>
          <a:p>
            <a:r>
              <a:rPr lang="en-US" dirty="0"/>
              <a:t>simple and adaptable but computationally expensive for large datasets.</a:t>
            </a:r>
            <a:endParaRPr lang="en-IN" dirty="0"/>
          </a:p>
        </p:txBody>
      </p:sp>
      <p:pic>
        <p:nvPicPr>
          <p:cNvPr id="5" name="Picture 4">
            <a:extLst>
              <a:ext uri="{FF2B5EF4-FFF2-40B4-BE49-F238E27FC236}">
                <a16:creationId xmlns:a16="http://schemas.microsoft.com/office/drawing/2014/main" id="{BC4F1D6F-B26D-8E7E-55D0-2178F2C9277F}"/>
              </a:ext>
            </a:extLst>
          </p:cNvPr>
          <p:cNvPicPr>
            <a:picLocks noChangeAspect="1"/>
          </p:cNvPicPr>
          <p:nvPr/>
        </p:nvPicPr>
        <p:blipFill>
          <a:blip r:embed="rId2"/>
          <a:stretch>
            <a:fillRect/>
          </a:stretch>
        </p:blipFill>
        <p:spPr>
          <a:xfrm>
            <a:off x="2059963" y="3905572"/>
            <a:ext cx="4772691" cy="1705213"/>
          </a:xfrm>
          <a:prstGeom prst="rect">
            <a:avLst/>
          </a:prstGeom>
        </p:spPr>
      </p:pic>
    </p:spTree>
    <p:extLst>
      <p:ext uri="{BB962C8B-B14F-4D97-AF65-F5344CB8AC3E}">
        <p14:creationId xmlns:p14="http://schemas.microsoft.com/office/powerpoint/2010/main" val="571478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E142D-F37C-444B-51BD-6913D4E14DAC}"/>
              </a:ext>
            </a:extLst>
          </p:cNvPr>
          <p:cNvSpPr>
            <a:spLocks noGrp="1"/>
          </p:cNvSpPr>
          <p:nvPr>
            <p:ph type="ctrTitle"/>
          </p:nvPr>
        </p:nvSpPr>
        <p:spPr>
          <a:xfrm>
            <a:off x="3473949" y="1996038"/>
            <a:ext cx="8825658" cy="2677648"/>
          </a:xfrm>
        </p:spPr>
        <p:txBody>
          <a:bodyPr/>
          <a:lstStyle/>
          <a:p>
            <a:r>
              <a:rPr lang="en-IN" dirty="0"/>
              <a:t>THANK YOU</a:t>
            </a:r>
            <a:br>
              <a:rPr lang="en-IN" dirty="0"/>
            </a:br>
            <a:endParaRPr lang="en-IN" dirty="0"/>
          </a:p>
        </p:txBody>
      </p:sp>
    </p:spTree>
    <p:extLst>
      <p:ext uri="{BB962C8B-B14F-4D97-AF65-F5344CB8AC3E}">
        <p14:creationId xmlns:p14="http://schemas.microsoft.com/office/powerpoint/2010/main" val="308648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0C03-AEBA-1162-C787-9FDEE03F8367}"/>
              </a:ext>
            </a:extLst>
          </p:cNvPr>
          <p:cNvSpPr>
            <a:spLocks noGrp="1"/>
          </p:cNvSpPr>
          <p:nvPr>
            <p:ph type="title"/>
          </p:nvPr>
        </p:nvSpPr>
        <p:spPr/>
        <p:txBody>
          <a:bodyPr/>
          <a:lstStyle/>
          <a:p>
            <a:r>
              <a:rPr lang="en-IN" dirty="0"/>
              <a:t>Contents </a:t>
            </a:r>
          </a:p>
        </p:txBody>
      </p:sp>
      <p:sp>
        <p:nvSpPr>
          <p:cNvPr id="3" name="Content Placeholder 2">
            <a:extLst>
              <a:ext uri="{FF2B5EF4-FFF2-40B4-BE49-F238E27FC236}">
                <a16:creationId xmlns:a16="http://schemas.microsoft.com/office/drawing/2014/main" id="{E1184737-8101-3A65-DDF4-74D420736BC0}"/>
              </a:ext>
            </a:extLst>
          </p:cNvPr>
          <p:cNvSpPr>
            <a:spLocks noGrp="1"/>
          </p:cNvSpPr>
          <p:nvPr>
            <p:ph sz="half" idx="1"/>
          </p:nvPr>
        </p:nvSpPr>
        <p:spPr>
          <a:xfrm>
            <a:off x="1395584" y="3020595"/>
            <a:ext cx="6641509" cy="4254500"/>
          </a:xfrm>
        </p:spPr>
        <p:txBody>
          <a:bodyPr/>
          <a:lstStyle/>
          <a:p>
            <a:r>
              <a:rPr lang="en-IN" sz="3200" dirty="0"/>
              <a:t> Data Exploration</a:t>
            </a:r>
          </a:p>
          <a:p>
            <a:r>
              <a:rPr lang="en-IN" sz="3200" dirty="0"/>
              <a:t>Feature Engineering</a:t>
            </a:r>
          </a:p>
          <a:p>
            <a:r>
              <a:rPr lang="en-IN" sz="3200" dirty="0"/>
              <a:t>Model Development </a:t>
            </a:r>
          </a:p>
          <a:p>
            <a:r>
              <a:rPr lang="en-IN" sz="3200" dirty="0"/>
              <a:t>Exploratory analysis </a:t>
            </a:r>
          </a:p>
          <a:p>
            <a:endParaRPr lang="en-IN" dirty="0"/>
          </a:p>
        </p:txBody>
      </p:sp>
    </p:spTree>
    <p:extLst>
      <p:ext uri="{BB962C8B-B14F-4D97-AF65-F5344CB8AC3E}">
        <p14:creationId xmlns:p14="http://schemas.microsoft.com/office/powerpoint/2010/main" val="3286114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91A3-D729-DC14-683F-AF38B719D476}"/>
              </a:ext>
            </a:extLst>
          </p:cNvPr>
          <p:cNvSpPr>
            <a:spLocks noGrp="1"/>
          </p:cNvSpPr>
          <p:nvPr>
            <p:ph type="title"/>
          </p:nvPr>
        </p:nvSpPr>
        <p:spPr/>
        <p:txBody>
          <a:bodyPr/>
          <a:lstStyle/>
          <a:p>
            <a:r>
              <a:rPr lang="en-IN" dirty="0"/>
              <a:t>Data Exploration</a:t>
            </a:r>
          </a:p>
        </p:txBody>
      </p:sp>
      <p:sp>
        <p:nvSpPr>
          <p:cNvPr id="3" name="Text Placeholder 2">
            <a:extLst>
              <a:ext uri="{FF2B5EF4-FFF2-40B4-BE49-F238E27FC236}">
                <a16:creationId xmlns:a16="http://schemas.microsoft.com/office/drawing/2014/main" id="{7B8EF9FA-427F-5848-0FEE-388440E83870}"/>
              </a:ext>
            </a:extLst>
          </p:cNvPr>
          <p:cNvSpPr>
            <a:spLocks noGrp="1"/>
          </p:cNvSpPr>
          <p:nvPr>
            <p:ph type="body" idx="1"/>
          </p:nvPr>
        </p:nvSpPr>
        <p:spPr>
          <a:xfrm>
            <a:off x="1154955" y="2480951"/>
            <a:ext cx="4825157" cy="576262"/>
          </a:xfrm>
        </p:spPr>
        <p:txBody>
          <a:bodyPr/>
          <a:lstStyle/>
          <a:p>
            <a:r>
              <a:rPr lang="en-IN" dirty="0"/>
              <a:t>Features in the dataset </a:t>
            </a:r>
          </a:p>
        </p:txBody>
      </p:sp>
      <p:sp>
        <p:nvSpPr>
          <p:cNvPr id="4" name="Content Placeholder 3">
            <a:extLst>
              <a:ext uri="{FF2B5EF4-FFF2-40B4-BE49-F238E27FC236}">
                <a16:creationId xmlns:a16="http://schemas.microsoft.com/office/drawing/2014/main" id="{DEC1A37D-1ED4-2DFE-57AA-479732F4055F}"/>
              </a:ext>
            </a:extLst>
          </p:cNvPr>
          <p:cNvSpPr>
            <a:spLocks noGrp="1"/>
          </p:cNvSpPr>
          <p:nvPr>
            <p:ph sz="half" idx="2"/>
          </p:nvPr>
        </p:nvSpPr>
        <p:spPr/>
        <p:txBody>
          <a:bodyPr>
            <a:normAutofit fontScale="77500" lnSpcReduction="20000"/>
          </a:bodyPr>
          <a:lstStyle/>
          <a:p>
            <a:r>
              <a:rPr lang="en-US" dirty="0"/>
              <a:t>1. </a:t>
            </a:r>
            <a:r>
              <a:rPr lang="en-US" dirty="0" err="1"/>
              <a:t>Transaction_ID</a:t>
            </a:r>
            <a:r>
              <a:rPr lang="en-US" dirty="0"/>
              <a:t>: Unique identifier for each transaction.</a:t>
            </a:r>
          </a:p>
          <a:p>
            <a:r>
              <a:rPr lang="en-US" dirty="0"/>
              <a:t>2. Timestamp: Date and time of the transaction.</a:t>
            </a:r>
          </a:p>
          <a:p>
            <a:r>
              <a:rPr lang="en-US" dirty="0"/>
              <a:t>3. </a:t>
            </a:r>
            <a:r>
              <a:rPr lang="en-US" dirty="0" err="1"/>
              <a:t>Vehicle_Type</a:t>
            </a:r>
            <a:r>
              <a:rPr lang="en-US" dirty="0"/>
              <a:t>: Type of vehicle involved in the transaction.</a:t>
            </a:r>
          </a:p>
          <a:p>
            <a:r>
              <a:rPr lang="en-US" dirty="0"/>
              <a:t>4. </a:t>
            </a:r>
            <a:r>
              <a:rPr lang="en-US" dirty="0" err="1"/>
              <a:t>FastagID</a:t>
            </a:r>
            <a:r>
              <a:rPr lang="en-US" dirty="0"/>
              <a:t>: Unique identifier for </a:t>
            </a:r>
            <a:r>
              <a:rPr lang="en-US" dirty="0" err="1"/>
              <a:t>Fastag</a:t>
            </a:r>
            <a:r>
              <a:rPr lang="en-US" dirty="0"/>
              <a:t>.</a:t>
            </a:r>
          </a:p>
          <a:p>
            <a:r>
              <a:rPr lang="en-US" dirty="0"/>
              <a:t>5. </a:t>
            </a:r>
            <a:r>
              <a:rPr lang="en-US" dirty="0" err="1"/>
              <a:t>TollBoothID</a:t>
            </a:r>
            <a:r>
              <a:rPr lang="en-US" dirty="0"/>
              <a:t>: Identifier for the toll booth.</a:t>
            </a:r>
          </a:p>
          <a:p>
            <a:r>
              <a:rPr lang="en-US" dirty="0"/>
              <a:t>6. </a:t>
            </a:r>
            <a:r>
              <a:rPr lang="en-US" dirty="0" err="1"/>
              <a:t>Lane_Type</a:t>
            </a:r>
            <a:r>
              <a:rPr lang="en-US" dirty="0"/>
              <a:t>: Type of lane used for the transaction.</a:t>
            </a:r>
          </a:p>
          <a:p>
            <a:r>
              <a:rPr lang="en-US" dirty="0"/>
              <a:t>7. </a:t>
            </a:r>
            <a:r>
              <a:rPr lang="en-US" dirty="0" err="1"/>
              <a:t>Vehicle_Dimensions</a:t>
            </a:r>
            <a:r>
              <a:rPr lang="en-US" dirty="0"/>
              <a:t>: Dimensions of the vehicle.</a:t>
            </a:r>
          </a:p>
        </p:txBody>
      </p:sp>
      <p:sp>
        <p:nvSpPr>
          <p:cNvPr id="6" name="Content Placeholder 5">
            <a:extLst>
              <a:ext uri="{FF2B5EF4-FFF2-40B4-BE49-F238E27FC236}">
                <a16:creationId xmlns:a16="http://schemas.microsoft.com/office/drawing/2014/main" id="{24F7082A-123E-DC7C-EEDC-50766E4F5C53}"/>
              </a:ext>
            </a:extLst>
          </p:cNvPr>
          <p:cNvSpPr>
            <a:spLocks noGrp="1"/>
          </p:cNvSpPr>
          <p:nvPr>
            <p:ph sz="quarter" idx="4"/>
          </p:nvPr>
        </p:nvSpPr>
        <p:spPr/>
        <p:txBody>
          <a:bodyPr>
            <a:normAutofit fontScale="77500" lnSpcReduction="20000"/>
          </a:bodyPr>
          <a:lstStyle/>
          <a:p>
            <a:r>
              <a:rPr lang="en-US" dirty="0"/>
              <a:t>8. </a:t>
            </a:r>
            <a:r>
              <a:rPr lang="en-US" dirty="0" err="1"/>
              <a:t>Transaction_Amount</a:t>
            </a:r>
            <a:r>
              <a:rPr lang="en-US" dirty="0"/>
              <a:t>: Amount associated with the transaction.</a:t>
            </a:r>
          </a:p>
          <a:p>
            <a:r>
              <a:rPr lang="en-US" dirty="0"/>
              <a:t>9. </a:t>
            </a:r>
            <a:r>
              <a:rPr lang="en-US" dirty="0" err="1"/>
              <a:t>Amount_paid</a:t>
            </a:r>
            <a:r>
              <a:rPr lang="en-US" dirty="0"/>
              <a:t>: Amount paid for the transaction.</a:t>
            </a:r>
          </a:p>
          <a:p>
            <a:r>
              <a:rPr lang="en-US" dirty="0"/>
              <a:t>10. </a:t>
            </a:r>
            <a:r>
              <a:rPr lang="en-US" dirty="0" err="1"/>
              <a:t>Geographical_Location</a:t>
            </a:r>
            <a:r>
              <a:rPr lang="en-US" dirty="0"/>
              <a:t>: Location details of the transaction.</a:t>
            </a:r>
          </a:p>
          <a:p>
            <a:r>
              <a:rPr lang="en-US" dirty="0"/>
              <a:t>11. </a:t>
            </a:r>
            <a:r>
              <a:rPr lang="en-US" dirty="0" err="1"/>
              <a:t>Vehicle_Speed</a:t>
            </a:r>
            <a:r>
              <a:rPr lang="en-US" dirty="0"/>
              <a:t>: Speed of the vehicle during the transaction.</a:t>
            </a:r>
          </a:p>
          <a:p>
            <a:r>
              <a:rPr lang="en-US" dirty="0"/>
              <a:t>12. </a:t>
            </a:r>
            <a:r>
              <a:rPr lang="en-US" dirty="0" err="1"/>
              <a:t>Vehicle_Plate_Number</a:t>
            </a:r>
            <a:r>
              <a:rPr lang="en-US" dirty="0"/>
              <a:t>: License plate number of the vehicle.</a:t>
            </a:r>
          </a:p>
          <a:p>
            <a:r>
              <a:rPr lang="en-US" dirty="0"/>
              <a:t>13. </a:t>
            </a:r>
            <a:r>
              <a:rPr lang="en-US" dirty="0" err="1"/>
              <a:t>Fraud_indicator</a:t>
            </a:r>
            <a:r>
              <a:rPr lang="en-US" dirty="0"/>
              <a:t>: Binary indicator of fraudulent activity (target variable).</a:t>
            </a:r>
            <a:endParaRPr lang="en-IN" dirty="0"/>
          </a:p>
          <a:p>
            <a:endParaRPr lang="en-IN" dirty="0"/>
          </a:p>
        </p:txBody>
      </p:sp>
    </p:spTree>
    <p:extLst>
      <p:ext uri="{BB962C8B-B14F-4D97-AF65-F5344CB8AC3E}">
        <p14:creationId xmlns:p14="http://schemas.microsoft.com/office/powerpoint/2010/main" val="3091156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2F4F6E-33A7-3134-BCBA-07DB224EB0EE}"/>
              </a:ext>
            </a:extLst>
          </p:cNvPr>
          <p:cNvSpPr>
            <a:spLocks noGrp="1"/>
          </p:cNvSpPr>
          <p:nvPr>
            <p:ph sz="half" idx="1"/>
          </p:nvPr>
        </p:nvSpPr>
        <p:spPr>
          <a:xfrm>
            <a:off x="1154953" y="2603500"/>
            <a:ext cx="10298613" cy="3416301"/>
          </a:xfrm>
        </p:spPr>
        <p:txBody>
          <a:bodyPr/>
          <a:lstStyle/>
          <a:p>
            <a:r>
              <a:rPr lang="en-IN" dirty="0"/>
              <a:t>Not all features in the dataset are important. So we drop the unnecessary columns that don’t contribute to the classification. Here we drop the </a:t>
            </a:r>
            <a:r>
              <a:rPr lang="en-US" dirty="0" err="1">
                <a:solidFill>
                  <a:schemeClr val="accent1"/>
                </a:solidFill>
              </a:rPr>
              <a:t>Transaction_ID</a:t>
            </a:r>
            <a:r>
              <a:rPr lang="en-US" dirty="0">
                <a:solidFill>
                  <a:schemeClr val="accent1"/>
                </a:solidFill>
              </a:rPr>
              <a:t> , </a:t>
            </a:r>
            <a:r>
              <a:rPr lang="en-US" dirty="0" err="1">
                <a:solidFill>
                  <a:schemeClr val="accent1"/>
                </a:solidFill>
              </a:rPr>
              <a:t>FastagID</a:t>
            </a:r>
            <a:r>
              <a:rPr lang="en-US" dirty="0">
                <a:solidFill>
                  <a:schemeClr val="accent1"/>
                </a:solidFill>
              </a:rPr>
              <a:t> and </a:t>
            </a:r>
            <a:r>
              <a:rPr lang="en-US" dirty="0" err="1">
                <a:solidFill>
                  <a:schemeClr val="accent1"/>
                </a:solidFill>
              </a:rPr>
              <a:t>Vehicle_Plate_Number</a:t>
            </a:r>
            <a:r>
              <a:rPr lang="en-US" dirty="0">
                <a:solidFill>
                  <a:schemeClr val="accent1"/>
                </a:solidFill>
              </a:rPr>
              <a:t> </a:t>
            </a:r>
            <a:r>
              <a:rPr lang="en-US" dirty="0"/>
              <a:t>columns</a:t>
            </a:r>
          </a:p>
          <a:p>
            <a:r>
              <a:rPr lang="en-IN" dirty="0"/>
              <a:t>We plot the first have to understand the distribution of various values in the dataset.</a:t>
            </a:r>
          </a:p>
          <a:p>
            <a:r>
              <a:rPr lang="en-IN" dirty="0"/>
              <a:t>So we have to plot the correlation between the numerical columns. </a:t>
            </a:r>
          </a:p>
          <a:p>
            <a:endParaRPr lang="en-IN" dirty="0"/>
          </a:p>
        </p:txBody>
      </p:sp>
      <p:pic>
        <p:nvPicPr>
          <p:cNvPr id="6" name="Picture 5">
            <a:extLst>
              <a:ext uri="{FF2B5EF4-FFF2-40B4-BE49-F238E27FC236}">
                <a16:creationId xmlns:a16="http://schemas.microsoft.com/office/drawing/2014/main" id="{088E231D-62C0-7E90-7279-3614754B1BFB}"/>
              </a:ext>
            </a:extLst>
          </p:cNvPr>
          <p:cNvPicPr>
            <a:picLocks noChangeAspect="1"/>
          </p:cNvPicPr>
          <p:nvPr/>
        </p:nvPicPr>
        <p:blipFill>
          <a:blip r:embed="rId2"/>
          <a:stretch>
            <a:fillRect/>
          </a:stretch>
        </p:blipFill>
        <p:spPr>
          <a:xfrm>
            <a:off x="5095256" y="4425884"/>
            <a:ext cx="2418006" cy="1918354"/>
          </a:xfrm>
          <a:prstGeom prst="rect">
            <a:avLst/>
          </a:prstGeom>
        </p:spPr>
      </p:pic>
    </p:spTree>
    <p:extLst>
      <p:ext uri="{BB962C8B-B14F-4D97-AF65-F5344CB8AC3E}">
        <p14:creationId xmlns:p14="http://schemas.microsoft.com/office/powerpoint/2010/main" val="2496550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57E12-CE8F-19A9-B622-845B4F4FAE7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AA46F95-A87D-F0CA-66E3-B04D012074C0}"/>
              </a:ext>
            </a:extLst>
          </p:cNvPr>
          <p:cNvSpPr>
            <a:spLocks noGrp="1"/>
          </p:cNvSpPr>
          <p:nvPr>
            <p:ph idx="1"/>
          </p:nvPr>
        </p:nvSpPr>
        <p:spPr/>
        <p:txBody>
          <a:bodyPr/>
          <a:lstStyle/>
          <a:p>
            <a:r>
              <a:rPr lang="en-IN" dirty="0"/>
              <a:t>For the categorical columns we have to identify the number of records belonging to the each class of the column.</a:t>
            </a:r>
          </a:p>
          <a:p>
            <a:r>
              <a:rPr lang="en-IN" dirty="0"/>
              <a:t>This helps us identify if the dataset is biased. </a:t>
            </a:r>
          </a:p>
          <a:p>
            <a:endParaRPr lang="en-IN" dirty="0"/>
          </a:p>
        </p:txBody>
      </p:sp>
      <p:pic>
        <p:nvPicPr>
          <p:cNvPr id="5" name="Picture 4">
            <a:extLst>
              <a:ext uri="{FF2B5EF4-FFF2-40B4-BE49-F238E27FC236}">
                <a16:creationId xmlns:a16="http://schemas.microsoft.com/office/drawing/2014/main" id="{D0CAC667-1096-6FDD-ADAB-E97EF7B1EF6F}"/>
              </a:ext>
            </a:extLst>
          </p:cNvPr>
          <p:cNvPicPr>
            <a:picLocks noChangeAspect="1"/>
          </p:cNvPicPr>
          <p:nvPr/>
        </p:nvPicPr>
        <p:blipFill>
          <a:blip r:embed="rId2"/>
          <a:stretch>
            <a:fillRect/>
          </a:stretch>
        </p:blipFill>
        <p:spPr>
          <a:xfrm>
            <a:off x="1501358" y="3689596"/>
            <a:ext cx="3547702" cy="2654643"/>
          </a:xfrm>
          <a:prstGeom prst="rect">
            <a:avLst/>
          </a:prstGeom>
        </p:spPr>
      </p:pic>
      <p:pic>
        <p:nvPicPr>
          <p:cNvPr id="7" name="Picture 6">
            <a:extLst>
              <a:ext uri="{FF2B5EF4-FFF2-40B4-BE49-F238E27FC236}">
                <a16:creationId xmlns:a16="http://schemas.microsoft.com/office/drawing/2014/main" id="{474C808B-4821-B8BC-AC63-3077E84E7B0B}"/>
              </a:ext>
            </a:extLst>
          </p:cNvPr>
          <p:cNvPicPr>
            <a:picLocks noChangeAspect="1"/>
          </p:cNvPicPr>
          <p:nvPr/>
        </p:nvPicPr>
        <p:blipFill>
          <a:blip r:embed="rId3"/>
          <a:stretch>
            <a:fillRect/>
          </a:stretch>
        </p:blipFill>
        <p:spPr>
          <a:xfrm>
            <a:off x="6393228" y="3689596"/>
            <a:ext cx="3394334" cy="2572305"/>
          </a:xfrm>
          <a:prstGeom prst="rect">
            <a:avLst/>
          </a:prstGeom>
        </p:spPr>
      </p:pic>
    </p:spTree>
    <p:extLst>
      <p:ext uri="{BB962C8B-B14F-4D97-AF65-F5344CB8AC3E}">
        <p14:creationId xmlns:p14="http://schemas.microsoft.com/office/powerpoint/2010/main" val="1105452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516FA0-38D8-A289-63E1-CBEB2BB309DC}"/>
              </a:ext>
            </a:extLst>
          </p:cNvPr>
          <p:cNvSpPr>
            <a:spLocks noGrp="1"/>
          </p:cNvSpPr>
          <p:nvPr>
            <p:ph idx="1"/>
          </p:nvPr>
        </p:nvSpPr>
        <p:spPr/>
        <p:txBody>
          <a:bodyPr/>
          <a:lstStyle/>
          <a:p>
            <a:r>
              <a:rPr lang="en-IN" dirty="0"/>
              <a:t>Here we could identify that the number of records belonging to fraud is very less compared to not fraud. But later during feature engineering we have performed binning operation for the timestamp column that has compensated for this bias in the data. The model performs exceptionally well even without the data augmentation. </a:t>
            </a:r>
          </a:p>
        </p:txBody>
      </p:sp>
    </p:spTree>
    <p:extLst>
      <p:ext uri="{BB962C8B-B14F-4D97-AF65-F5344CB8AC3E}">
        <p14:creationId xmlns:p14="http://schemas.microsoft.com/office/powerpoint/2010/main" val="2738710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AD6C-63C9-C22D-8C1F-46909D5816C4}"/>
              </a:ext>
            </a:extLst>
          </p:cNvPr>
          <p:cNvSpPr>
            <a:spLocks noGrp="1"/>
          </p:cNvSpPr>
          <p:nvPr>
            <p:ph type="title"/>
          </p:nvPr>
        </p:nvSpPr>
        <p:spPr/>
        <p:txBody>
          <a:bodyPr/>
          <a:lstStyle/>
          <a:p>
            <a:r>
              <a:rPr lang="en-IN" dirty="0"/>
              <a:t>Feature Engineering</a:t>
            </a:r>
          </a:p>
        </p:txBody>
      </p:sp>
      <p:sp>
        <p:nvSpPr>
          <p:cNvPr id="3" name="Content Placeholder 2">
            <a:extLst>
              <a:ext uri="{FF2B5EF4-FFF2-40B4-BE49-F238E27FC236}">
                <a16:creationId xmlns:a16="http://schemas.microsoft.com/office/drawing/2014/main" id="{6A7BB8E8-BF51-9BB3-3B1B-DD998D7351F2}"/>
              </a:ext>
            </a:extLst>
          </p:cNvPr>
          <p:cNvSpPr>
            <a:spLocks noGrp="1"/>
          </p:cNvSpPr>
          <p:nvPr>
            <p:ph idx="1"/>
          </p:nvPr>
        </p:nvSpPr>
        <p:spPr/>
        <p:txBody>
          <a:bodyPr/>
          <a:lstStyle/>
          <a:p>
            <a:r>
              <a:rPr lang="en-IN" sz="2000" dirty="0"/>
              <a:t>Numerical columns – </a:t>
            </a:r>
            <a:r>
              <a:rPr lang="en-IN" sz="2000" dirty="0" err="1"/>
              <a:t>Transaction_Amount</a:t>
            </a:r>
            <a:r>
              <a:rPr lang="en-IN" sz="2000" dirty="0"/>
              <a:t> , </a:t>
            </a:r>
            <a:r>
              <a:rPr lang="en-IN" sz="2000" dirty="0" err="1"/>
              <a:t>Amount_paid</a:t>
            </a:r>
            <a:r>
              <a:rPr lang="en-IN" sz="2000" dirty="0"/>
              <a:t> , </a:t>
            </a:r>
            <a:r>
              <a:rPr lang="en-IN" sz="2000" dirty="0" err="1"/>
              <a:t>Vehicle_Speed</a:t>
            </a:r>
            <a:endParaRPr lang="en-IN" sz="2000" dirty="0"/>
          </a:p>
          <a:p>
            <a:r>
              <a:rPr lang="en-IN" sz="2000" dirty="0"/>
              <a:t>For numerical columns – Standardization is performed</a:t>
            </a:r>
          </a:p>
          <a:p>
            <a:r>
              <a:rPr lang="en-IN" sz="2000" dirty="0"/>
              <a:t>Categorical columns – </a:t>
            </a:r>
            <a:r>
              <a:rPr lang="en-IN" sz="2000" dirty="0" err="1"/>
              <a:t>Vehicle_Type</a:t>
            </a:r>
            <a:r>
              <a:rPr lang="en-IN" sz="2000" dirty="0"/>
              <a:t> , </a:t>
            </a:r>
            <a:r>
              <a:rPr lang="en-IN" sz="2000" dirty="0" err="1"/>
              <a:t>TollBoothID</a:t>
            </a:r>
            <a:r>
              <a:rPr lang="en-IN" sz="2000" dirty="0"/>
              <a:t> , </a:t>
            </a:r>
            <a:r>
              <a:rPr lang="en-IN" sz="2000" dirty="0" err="1"/>
              <a:t>Lane_Type</a:t>
            </a:r>
            <a:r>
              <a:rPr lang="en-IN" sz="2000" dirty="0"/>
              <a:t> , </a:t>
            </a:r>
            <a:r>
              <a:rPr lang="en-IN" sz="2000" dirty="0" err="1"/>
              <a:t>Vehicle_Dimensions</a:t>
            </a:r>
            <a:r>
              <a:rPr lang="en-IN" sz="2000" dirty="0"/>
              <a:t> , </a:t>
            </a:r>
            <a:r>
              <a:rPr lang="en-IN" sz="2000" dirty="0" err="1"/>
              <a:t>Geographical_Locations</a:t>
            </a:r>
            <a:r>
              <a:rPr lang="en-IN" sz="2000" dirty="0"/>
              <a:t> , </a:t>
            </a:r>
            <a:r>
              <a:rPr lang="en-IN" sz="2000" dirty="0" err="1"/>
              <a:t>Fraud_indicator</a:t>
            </a:r>
            <a:r>
              <a:rPr lang="en-IN" sz="2000" dirty="0"/>
              <a:t>.</a:t>
            </a:r>
          </a:p>
          <a:p>
            <a:r>
              <a:rPr lang="en-IN" sz="2000" dirty="0"/>
              <a:t>For Categorical columns we perform label encoding</a:t>
            </a:r>
          </a:p>
          <a:p>
            <a:pPr marL="0" indent="0">
              <a:buNone/>
            </a:pPr>
            <a:endParaRPr lang="en-IN" dirty="0"/>
          </a:p>
        </p:txBody>
      </p:sp>
    </p:spTree>
    <p:extLst>
      <p:ext uri="{BB962C8B-B14F-4D97-AF65-F5344CB8AC3E}">
        <p14:creationId xmlns:p14="http://schemas.microsoft.com/office/powerpoint/2010/main" val="4047189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AD9B03-44F8-666B-4EA4-C26B31B4DE60}"/>
              </a:ext>
            </a:extLst>
          </p:cNvPr>
          <p:cNvSpPr>
            <a:spLocks noGrp="1"/>
          </p:cNvSpPr>
          <p:nvPr>
            <p:ph idx="1"/>
          </p:nvPr>
        </p:nvSpPr>
        <p:spPr/>
        <p:txBody>
          <a:bodyPr>
            <a:normAutofit fontScale="92500" lnSpcReduction="20000"/>
          </a:bodyPr>
          <a:lstStyle/>
          <a:p>
            <a:r>
              <a:rPr lang="en-IN" dirty="0"/>
              <a:t>The Timestamp column was of the datatype object.  So we convert it to datetime and perform binning operation.</a:t>
            </a:r>
          </a:p>
          <a:p>
            <a:r>
              <a:rPr lang="en-IN" dirty="0"/>
              <a:t>Here we have  bins for values based on the hours. </a:t>
            </a:r>
          </a:p>
          <a:p>
            <a:r>
              <a:rPr lang="en-IN" dirty="0"/>
              <a:t>0 – 00:00 to 3:59</a:t>
            </a:r>
          </a:p>
          <a:p>
            <a:r>
              <a:rPr lang="en-IN" dirty="0"/>
              <a:t>1 – 4:00 to 7:59</a:t>
            </a:r>
          </a:p>
          <a:p>
            <a:r>
              <a:rPr lang="en-IN" dirty="0"/>
              <a:t>2 – 8:00 to 11:59</a:t>
            </a:r>
          </a:p>
          <a:p>
            <a:r>
              <a:rPr lang="en-IN" dirty="0"/>
              <a:t>3 – 12:00 to 15:59</a:t>
            </a:r>
          </a:p>
          <a:p>
            <a:r>
              <a:rPr lang="en-IN" dirty="0"/>
              <a:t>4 – 16:00 to 19:59</a:t>
            </a:r>
          </a:p>
          <a:p>
            <a:r>
              <a:rPr lang="en-IN" dirty="0"/>
              <a:t>5 – 20:00 to 23:59</a:t>
            </a:r>
          </a:p>
          <a:p>
            <a:r>
              <a:rPr lang="en-IN" dirty="0"/>
              <a:t>And now we perform </a:t>
            </a:r>
            <a:r>
              <a:rPr lang="en-IN" dirty="0" err="1"/>
              <a:t>LabelEncoding</a:t>
            </a:r>
            <a:endParaRPr lang="en-IN" dirty="0"/>
          </a:p>
          <a:p>
            <a:endParaRPr lang="en-IN" dirty="0"/>
          </a:p>
        </p:txBody>
      </p:sp>
    </p:spTree>
    <p:extLst>
      <p:ext uri="{BB962C8B-B14F-4D97-AF65-F5344CB8AC3E}">
        <p14:creationId xmlns:p14="http://schemas.microsoft.com/office/powerpoint/2010/main" val="4032098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F3ACE-EF5C-B663-881F-6D1664EFDD6F}"/>
              </a:ext>
            </a:extLst>
          </p:cNvPr>
          <p:cNvSpPr>
            <a:spLocks noGrp="1"/>
          </p:cNvSpPr>
          <p:nvPr>
            <p:ph type="title"/>
          </p:nvPr>
        </p:nvSpPr>
        <p:spPr/>
        <p:txBody>
          <a:bodyPr/>
          <a:lstStyle/>
          <a:p>
            <a:r>
              <a:rPr lang="en-IN" dirty="0"/>
              <a:t>Model development</a:t>
            </a:r>
          </a:p>
        </p:txBody>
      </p:sp>
      <p:sp>
        <p:nvSpPr>
          <p:cNvPr id="3" name="Content Placeholder 2">
            <a:extLst>
              <a:ext uri="{FF2B5EF4-FFF2-40B4-BE49-F238E27FC236}">
                <a16:creationId xmlns:a16="http://schemas.microsoft.com/office/drawing/2014/main" id="{61FFC339-817F-E835-A8C5-4F7341428690}"/>
              </a:ext>
            </a:extLst>
          </p:cNvPr>
          <p:cNvSpPr>
            <a:spLocks noGrp="1"/>
          </p:cNvSpPr>
          <p:nvPr>
            <p:ph idx="1"/>
          </p:nvPr>
        </p:nvSpPr>
        <p:spPr/>
        <p:txBody>
          <a:bodyPr/>
          <a:lstStyle/>
          <a:p>
            <a:r>
              <a:rPr lang="en-IN" dirty="0"/>
              <a:t>Logistic </a:t>
            </a:r>
            <a:r>
              <a:rPr lang="en-IN" dirty="0" err="1"/>
              <a:t>Regeression</a:t>
            </a:r>
            <a:r>
              <a:rPr lang="en-IN" dirty="0"/>
              <a:t>:</a:t>
            </a:r>
          </a:p>
          <a:p>
            <a:r>
              <a:rPr lang="en-US" dirty="0"/>
              <a:t>linear classification with probability output</a:t>
            </a:r>
            <a:endParaRPr lang="en-IN" dirty="0"/>
          </a:p>
          <a:p>
            <a:endParaRPr lang="en-IN" dirty="0"/>
          </a:p>
          <a:p>
            <a:endParaRPr lang="en-IN" dirty="0"/>
          </a:p>
        </p:txBody>
      </p:sp>
      <p:pic>
        <p:nvPicPr>
          <p:cNvPr id="5" name="Picture 4">
            <a:extLst>
              <a:ext uri="{FF2B5EF4-FFF2-40B4-BE49-F238E27FC236}">
                <a16:creationId xmlns:a16="http://schemas.microsoft.com/office/drawing/2014/main" id="{2A585CEF-65BF-EB8D-59CD-001361EF3380}"/>
              </a:ext>
            </a:extLst>
          </p:cNvPr>
          <p:cNvPicPr>
            <a:picLocks noChangeAspect="1"/>
          </p:cNvPicPr>
          <p:nvPr/>
        </p:nvPicPr>
        <p:blipFill>
          <a:blip r:embed="rId2"/>
          <a:stretch>
            <a:fillRect/>
          </a:stretch>
        </p:blipFill>
        <p:spPr>
          <a:xfrm>
            <a:off x="2211387" y="3598654"/>
            <a:ext cx="5039428" cy="1810003"/>
          </a:xfrm>
          <a:prstGeom prst="rect">
            <a:avLst/>
          </a:prstGeom>
        </p:spPr>
      </p:pic>
    </p:spTree>
    <p:extLst>
      <p:ext uri="{BB962C8B-B14F-4D97-AF65-F5344CB8AC3E}">
        <p14:creationId xmlns:p14="http://schemas.microsoft.com/office/powerpoint/2010/main" val="405157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{33231AB4-F6B6-4DA9-84AA-5C8DED4723A2}tf02900722</Template>
  <TotalTime>141</TotalTime>
  <Words>494</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Fastag Fraud detection </vt:lpstr>
      <vt:lpstr>Contents </vt:lpstr>
      <vt:lpstr>Data Exploration</vt:lpstr>
      <vt:lpstr>PowerPoint Presentation</vt:lpstr>
      <vt:lpstr>PowerPoint Presentation</vt:lpstr>
      <vt:lpstr>PowerPoint Presentation</vt:lpstr>
      <vt:lpstr>Feature Engineering</vt:lpstr>
      <vt:lpstr>PowerPoint Presentation</vt:lpstr>
      <vt:lpstr>Model development</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Tejashree Rangarajan</dc:creator>
  <cp:lastModifiedBy>Tejashree Rangarajan</cp:lastModifiedBy>
  <cp:revision>1</cp:revision>
  <dcterms:created xsi:type="dcterms:W3CDTF">2024-06-22T15:26:58Z</dcterms:created>
  <dcterms:modified xsi:type="dcterms:W3CDTF">2024-06-22T17:48:17Z</dcterms:modified>
</cp:coreProperties>
</file>