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0"/>
  </p:notesMasterIdLst>
  <p:sldIdLst>
    <p:sldId id="278" r:id="rId5"/>
    <p:sldId id="279" r:id="rId6"/>
    <p:sldId id="280" r:id="rId7"/>
    <p:sldId id="281" r:id="rId8"/>
    <p:sldId id="293" r:id="rId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68" d="100"/>
          <a:sy n="68" d="100"/>
        </p:scale>
        <p:origin x="77" y="379"/>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8/10/relationships/authors" Target="author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ndeed.com/career-advice/finding-a-job/what-do-with-business-analytics-degree" TargetMode="External"/><Relationship Id="rId2" Type="http://schemas.openxmlformats.org/officeDocument/2006/relationships/hyperlink" Target="https://www.bing.com/aclk?ld=e8awlUaRnfPQ6Tj7IzMDw2czVUCUx2AYJPO6ZU6NQ8rx2jli3m9KzUqVV3vfWaZRhO7oZrFS5tmBND8di1u5ZE40w6t0rr43qiQXuGjpBOsdAXVEC1wm_GWAHeaJSC08FvO6y-a0MfSRx_6vf-gLeqQ4kTnEHAWWYDoDGDhzbj63KSZ2mb&amp;u=aHR0cHMlM2ElMmYlMmZ3d3cuc2ltcGxpbGVhcm4uY29tJTJmYnVzaW5lc3MtYW5hbHlzdC1jZXJ0aWZpY2F0aW9uLXRyYWluaW5nLWNvdXJzZSUzZnV0bV9zb3VyY2UlM2RiaW5nJTI2dXRtX21lZGl1bSUzZGNwYyUyNnV0bV90ZXJtJTNkYnVzaW5lc3MlMjUyMGFuYWx5c3QlMjUyMGNvdXJzZSUyNnV0bV9jb250ZW50JTNkMzkyNDQ1MTIyLTEzMjQ5MTI2MDk0MTc4NTEtJTI2dXRtX2RldmljZSUzZGMlMjZ1dG1fY2FtcGFpZ24lM2RCLVNlYXJjaC1EaWdpdGFsQnVzaW5lc3NDbHVzdGVyLUJ1c2luZXNzTGVhZGVyc2hpcE5ldy1JTi1NYWluLUFsbERldmljZS1hZGdyb3VwLVByb2plY3QtQkEtQ291cnNlLUJyb2FkLU5ldyUyNm1zY2xraWQlM2QxMzBmZDQ4ZGYyZTAxZWI4YWNiZmIxM2I3MzM0YjUwZA&amp;rlid=130fd48df2e01eb8acbfb13b7334b50d"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indeed.com/career-advice/finding-a-job/what-do-with-business-analytics-degree" TargetMode="External"/><Relationship Id="rId2" Type="http://schemas.openxmlformats.org/officeDocument/2006/relationships/hyperlink" Target="https://www.bing.com/aclk?ld=e8awlUaRnfPQ6Tj7IzMDw2czVUCUx2AYJPO6ZU6NQ8rx2jli3m9KzUqVV3vfWaZRhO7oZrFS5tmBND8di1u5ZE40w6t0rr43qiQXuGjpBOsdAXVEC1wm_GWAHeaJSC08FvO6y-a0MfSRx_6vf-gLeqQ4kTnEHAWWYDoDGDhzbj63KSZ2mb&amp;u=aHR0cHMlM2ElMmYlMmZ3d3cuc2ltcGxpbGVhcm4uY29tJTJmYnVzaW5lc3MtYW5hbHlzdC1jZXJ0aWZpY2F0aW9uLXRyYWluaW5nLWNvdXJzZSUzZnV0bV9zb3VyY2UlM2RiaW5nJTI2dXRtX21lZGl1bSUzZGNwYyUyNnV0bV90ZXJtJTNkYnVzaW5lc3MlMjUyMGFuYWx5c3QlMjUyMGNvdXJzZSUyNnV0bV9jb250ZW50JTNkMzkyNDQ1MTIyLTEzMjQ5MTI2MDk0MTc4NTEtJTI2dXRtX2RldmljZSUzZGMlMjZ1dG1fY2FtcGFpZ24lM2RCLVNlYXJjaC1EaWdpdGFsQnVzaW5lc3NDbHVzdGVyLUJ1c2luZXNzTGVhZGVyc2hpcE5ldy1JTi1NYWluLUFsbERldmljZS1hZGdyb3VwLVByb2plY3QtQkEtQ291cnNlLUJyb2FkLU5ldyUyNm1zY2xraWQlM2QxMzBmZDQ4ZGYyZTAxZWI4YWNiZmIxM2I3MzM0YjUwZA&amp;rlid=130fd48df2e01eb8acbfb13b7334b50d"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2286000"/>
            <a:ext cx="4907393" cy="2587753"/>
          </a:xfrm>
        </p:spPr>
        <p:txBody>
          <a:bodyPr/>
          <a:lstStyle/>
          <a:p>
            <a:r>
              <a:rPr lang="en-US" dirty="0"/>
              <a:t>Reg:P03MT22M015012​</a:t>
            </a:r>
          </a:p>
          <a:p>
            <a:pPr algn="l"/>
            <a:r>
              <a:rPr lang="en-US" dirty="0"/>
              <a:t>TO:</a:t>
            </a:r>
          </a:p>
          <a:p>
            <a:pPr algn="l"/>
            <a:r>
              <a:rPr lang="en-US" sz="1600" dirty="0"/>
              <a:t>     SUREKHA MA’AM</a:t>
            </a:r>
          </a:p>
          <a:p>
            <a:pPr algn="l"/>
            <a:r>
              <a:rPr lang="en-US" sz="1600" dirty="0"/>
              <a:t>     ADM</a:t>
            </a:r>
          </a:p>
          <a:p>
            <a:pPr algn="l"/>
            <a:r>
              <a:rPr lang="en-US" sz="1600" dirty="0"/>
              <a:t>                                             FROM:</a:t>
            </a:r>
          </a:p>
          <a:p>
            <a:r>
              <a:rPr lang="en-US" sz="1600" dirty="0"/>
              <a:t>                                    TEJA SHREE A</a:t>
            </a:r>
          </a:p>
          <a:p>
            <a:r>
              <a:rPr lang="en-US" sz="1600" dirty="0"/>
              <a:t>                                    GROUP:1	</a:t>
            </a:r>
          </a:p>
          <a:p>
            <a:r>
              <a:rPr lang="en-US" sz="1600" dirty="0"/>
              <a:t>                                    MBA ‘A’</a:t>
            </a:r>
          </a:p>
          <a:p>
            <a:pPr algn="l"/>
            <a:r>
              <a:rPr lang="en-US" sz="1600" dirty="0"/>
              <a:t>                                  	</a:t>
            </a:r>
          </a:p>
          <a:p>
            <a:pPr algn="l"/>
            <a:br>
              <a:rPr lang="en-US" sz="1600" dirty="0"/>
            </a:br>
            <a:br>
              <a:rPr lang="en-US" sz="1600" dirty="0"/>
            </a:br>
            <a:endParaRPr lang="en-US" sz="1600" dirty="0"/>
          </a:p>
        </p:txBody>
      </p:sp>
      <p:pic>
        <p:nvPicPr>
          <p:cNvPr id="5" name="Picture 4">
            <a:extLst>
              <a:ext uri="{FF2B5EF4-FFF2-40B4-BE49-F238E27FC236}">
                <a16:creationId xmlns:a16="http://schemas.microsoft.com/office/drawing/2014/main" id="{C818D629-B563-6759-E9B8-B8CEB65DDABA}"/>
              </a:ext>
            </a:extLst>
          </p:cNvPr>
          <p:cNvPicPr>
            <a:picLocks noChangeAspect="1"/>
          </p:cNvPicPr>
          <p:nvPr/>
        </p:nvPicPr>
        <p:blipFill>
          <a:blip r:embed="rId2"/>
          <a:stretch>
            <a:fillRect/>
          </a:stretch>
        </p:blipFill>
        <p:spPr>
          <a:xfrm>
            <a:off x="4167187" y="205273"/>
            <a:ext cx="3857625" cy="1778975"/>
          </a:xfrm>
          <a:prstGeom prst="rect">
            <a:avLst/>
          </a:prstGeom>
        </p:spPr>
      </p:pic>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643467"/>
            <a:ext cx="5693664" cy="598311"/>
          </a:xfrm>
        </p:spPr>
        <p:txBody>
          <a:bodyPr/>
          <a:lstStyle/>
          <a:p>
            <a:r>
              <a:rPr lang="en-US" sz="2400" dirty="0">
                <a:latin typeface="Arial Black" panose="020B0604020202020204" pitchFamily="34" charset="0"/>
                <a:ea typeface="Arial Regular" pitchFamily="34" charset="-122"/>
                <a:cs typeface="Arial Black" panose="020B0604020202020204" pitchFamily="34" charset="0"/>
              </a:rPr>
              <a:t>BUSINESS ANALYTICS</a:t>
            </a:r>
            <a:endParaRPr lang="en-US" sz="2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991616" y="1867915"/>
            <a:ext cx="5693664" cy="4058751"/>
          </a:xfrm>
        </p:spPr>
        <p:txBody>
          <a:bodyPr/>
          <a:lstStyle/>
          <a:p>
            <a:r>
              <a:rPr lang="en-US" sz="2000" b="0" i="0" dirty="0">
                <a:solidFill>
                  <a:srgbClr val="111111"/>
                </a:solidFill>
                <a:effectLst/>
                <a:latin typeface="-apple-system"/>
              </a:rPr>
              <a:t>Business analytics is the process of using data to solve business problems, monitor business fundamentals, identify new opportunities for growth, and better serve customers. It involves either individual pieces of data or data sets which are either stored on-premise or in the cloud. Business analytics uses data exploration, data visualization, integrated dashboards and more, to allow users access to usable data and insights. </a:t>
            </a:r>
            <a:endParaRPr lang="en-US" sz="2000" dirty="0"/>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731520"/>
            <a:ext cx="6766560" cy="408658"/>
          </a:xfrm>
        </p:spPr>
        <p:txBody>
          <a:bodyPr/>
          <a:lstStyle/>
          <a:p>
            <a:r>
              <a:rPr lang="en-US" sz="2000" dirty="0"/>
              <a:t>Career in business </a:t>
            </a:r>
            <a:r>
              <a:rPr lang="en-US" sz="2000" dirty="0" err="1"/>
              <a:t>ANAlytics</a:t>
            </a:r>
            <a:endParaRPr lang="en-US" sz="2000"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78808" y="1393049"/>
            <a:ext cx="6766560" cy="4071902"/>
          </a:xfrm>
        </p:spPr>
        <p:txBody>
          <a:bodyPr/>
          <a:lstStyle/>
          <a:p>
            <a:pPr algn="l"/>
            <a:r>
              <a:rPr lang="en-US" sz="2000" b="0" i="0" dirty="0">
                <a:solidFill>
                  <a:srgbClr val="111111"/>
                </a:solidFill>
                <a:effectLst/>
                <a:latin typeface="-apple-system"/>
              </a:rPr>
              <a:t>A career in </a:t>
            </a:r>
            <a:r>
              <a:rPr lang="en-US" sz="2000" b="1" i="0" dirty="0">
                <a:solidFill>
                  <a:srgbClr val="111111"/>
                </a:solidFill>
                <a:effectLst/>
                <a:latin typeface="-apple-system"/>
              </a:rPr>
              <a:t>business analytics</a:t>
            </a:r>
            <a:r>
              <a:rPr lang="en-US" sz="2000" b="0" i="0" dirty="0">
                <a:solidFill>
                  <a:srgbClr val="111111"/>
                </a:solidFill>
                <a:effectLst/>
                <a:latin typeface="-apple-system"/>
              </a:rPr>
              <a:t> can be a great choice for those who enjoy working with data and want to help businesses make informed decisions. </a:t>
            </a:r>
            <a:r>
              <a:rPr lang="en-US" sz="2000" b="0" i="0" dirty="0">
                <a:solidFill>
                  <a:srgbClr val="111111"/>
                </a:solidFill>
                <a:effectLst/>
                <a:latin typeface="-apple-system"/>
                <a:hlinkClick r:id="rId2"/>
              </a:rPr>
              <a:t>With a degree in business analytics, you can work in a variety of industries, including consulting agencies, technology companies, research firms, or the public sector</a:t>
            </a:r>
            <a:r>
              <a:rPr lang="en-US" sz="2000" b="0" i="0" baseline="30000" dirty="0">
                <a:solidFill>
                  <a:srgbClr val="111111"/>
                </a:solidFill>
                <a:effectLst/>
                <a:latin typeface="-apple-system"/>
                <a:hlinkClick r:id="rId3"/>
              </a:rPr>
              <a:t>1</a:t>
            </a:r>
            <a:r>
              <a:rPr lang="en-US" sz="2000" b="0" i="0" dirty="0">
                <a:solidFill>
                  <a:srgbClr val="111111"/>
                </a:solidFill>
                <a:effectLst/>
                <a:latin typeface="-apple-system"/>
              </a:rPr>
              <a:t>. Here are some potential jobs for students who choose this degree:  </a:t>
            </a:r>
          </a:p>
          <a:p>
            <a:pPr algn="l"/>
            <a:endParaRPr lang="en-US" sz="2000" b="0" i="0" dirty="0">
              <a:solidFill>
                <a:srgbClr val="111111"/>
              </a:solidFill>
              <a:effectLst/>
              <a:latin typeface="-apple-system"/>
            </a:endParaRPr>
          </a:p>
          <a:p>
            <a:pPr algn="l">
              <a:buFont typeface="+mj-lt"/>
              <a:buAutoNum type="arabicPeriod"/>
            </a:pPr>
            <a:r>
              <a:rPr lang="en-US" sz="2000" b="1" i="0" dirty="0">
                <a:solidFill>
                  <a:srgbClr val="111111"/>
                </a:solidFill>
                <a:effectLst/>
                <a:latin typeface="-apple-system"/>
              </a:rPr>
              <a:t>Operations Research Analyst</a:t>
            </a:r>
            <a:r>
              <a:rPr lang="en-US" sz="2000" b="0" i="0" dirty="0">
                <a:solidFill>
                  <a:srgbClr val="111111"/>
                </a:solidFill>
                <a:effectLst/>
                <a:latin typeface="-apple-system"/>
              </a:rPr>
              <a:t>: Collects data and creates modeling reports to present information to team leaders. </a:t>
            </a:r>
            <a:r>
              <a:rPr lang="en-US" sz="2000" b="0" i="0" dirty="0">
                <a:solidFill>
                  <a:srgbClr val="111111"/>
                </a:solidFill>
                <a:effectLst/>
                <a:latin typeface="-apple-system"/>
                <a:hlinkClick r:id="rId2"/>
              </a:rPr>
              <a:t>Their primary goal is to identify areas of improvement and optimize efficiency in production and employees</a:t>
            </a:r>
            <a:r>
              <a:rPr lang="en-US" sz="2000" b="0" i="0" baseline="30000" dirty="0">
                <a:solidFill>
                  <a:srgbClr val="111111"/>
                </a:solidFill>
                <a:effectLst/>
                <a:latin typeface="-apple-system"/>
                <a:hlinkClick r:id="rId3"/>
              </a:rPr>
              <a:t>1</a:t>
            </a:r>
            <a:r>
              <a:rPr lang="en-US" sz="2000" b="0" i="0" dirty="0">
                <a:solidFill>
                  <a:srgbClr val="111111"/>
                </a:solidFill>
                <a:effectLst/>
                <a:latin typeface="-apple-system"/>
              </a:rPr>
              <a:t>.</a:t>
            </a:r>
          </a:p>
          <a:p>
            <a:pPr algn="l">
              <a:buFont typeface="+mj-lt"/>
              <a:buAutoNum type="arabicPeriod"/>
            </a:pPr>
            <a:r>
              <a:rPr lang="en-US" sz="2000" b="1" i="0" dirty="0">
                <a:solidFill>
                  <a:srgbClr val="111111"/>
                </a:solidFill>
                <a:effectLst/>
                <a:latin typeface="-apple-system"/>
              </a:rPr>
              <a:t>Market Research Analyst</a:t>
            </a:r>
            <a:r>
              <a:rPr lang="en-US" sz="2000" b="0" i="0" dirty="0">
                <a:solidFill>
                  <a:srgbClr val="111111"/>
                </a:solidFill>
                <a:effectLst/>
                <a:latin typeface="-apple-system"/>
              </a:rPr>
              <a:t>: Uses data to better understand market conditions and trends in an industry. </a:t>
            </a:r>
            <a:r>
              <a:rPr lang="en-US" sz="2000" b="0" i="0" dirty="0">
                <a:solidFill>
                  <a:srgbClr val="111111"/>
                </a:solidFill>
                <a:effectLst/>
                <a:latin typeface="-apple-system"/>
                <a:hlinkClick r:id="rId2"/>
              </a:rPr>
              <a:t>They use this data to make recommendations on when to release a new product or service</a:t>
            </a:r>
            <a:r>
              <a:rPr lang="en-US" sz="2000" b="0" i="0" baseline="30000" dirty="0">
                <a:solidFill>
                  <a:srgbClr val="111111"/>
                </a:solidFill>
                <a:effectLst/>
                <a:latin typeface="-apple-system"/>
                <a:hlinkClick r:id="rId3"/>
              </a:rPr>
              <a:t>1</a:t>
            </a:r>
            <a:r>
              <a:rPr lang="en-US" sz="2000" b="0" i="0" dirty="0">
                <a:solidFill>
                  <a:srgbClr val="111111"/>
                </a:solidFill>
                <a:effectLst/>
                <a:latin typeface="-apple-system"/>
              </a:rPr>
              <a:t>.</a:t>
            </a: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756356"/>
            <a:ext cx="6400800" cy="327377"/>
          </a:xfrm>
        </p:spPr>
        <p:txBody>
          <a:bodyPr/>
          <a:lstStyle/>
          <a:p>
            <a:r>
              <a:rPr lang="en-US" sz="1800" b="1" dirty="0">
                <a:solidFill>
                  <a:schemeClr val="accent6"/>
                </a:solidFill>
                <a:latin typeface="Arial Black" panose="020B0604020202020204" pitchFamily="34" charset="0"/>
                <a:cs typeface="Arial Black" panose="020B0604020202020204" pitchFamily="34" charset="0"/>
              </a:rPr>
              <a:t>Career in business analytics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782711" y="2065867"/>
            <a:ext cx="6400800" cy="3657600"/>
          </a:xfrm>
        </p:spPr>
        <p:txBody>
          <a:bodyPr/>
          <a:lstStyle/>
          <a:p>
            <a:pPr algn="l"/>
            <a:r>
              <a:rPr lang="en-US" b="1" i="0" dirty="0">
                <a:solidFill>
                  <a:srgbClr val="111111"/>
                </a:solidFill>
                <a:effectLst/>
                <a:latin typeface="-apple-system"/>
              </a:rPr>
              <a:t>3.Consultant</a:t>
            </a:r>
            <a:r>
              <a:rPr lang="en-US" b="0" i="0" dirty="0">
                <a:solidFill>
                  <a:srgbClr val="111111"/>
                </a:solidFill>
                <a:effectLst/>
                <a:latin typeface="-apple-system"/>
              </a:rPr>
              <a:t>: Works in a variety of industries, helping clients collect and interpret important data. </a:t>
            </a:r>
            <a:r>
              <a:rPr lang="en-US" b="0" i="0" dirty="0">
                <a:solidFill>
                  <a:srgbClr val="111111"/>
                </a:solidFill>
                <a:effectLst/>
                <a:latin typeface="-apple-system"/>
                <a:hlinkClick r:id="rId2"/>
              </a:rPr>
              <a:t>They may also assist clients in creating reporting programs that collect the data most important to their goals</a:t>
            </a:r>
            <a:r>
              <a:rPr lang="en-US" baseline="30000" dirty="0">
                <a:solidFill>
                  <a:srgbClr val="111111"/>
                </a:solidFill>
                <a:latin typeface="-apple-system"/>
              </a:rPr>
              <a:t>1</a:t>
            </a:r>
            <a:r>
              <a:rPr lang="en-US" b="0" i="0" dirty="0">
                <a:solidFill>
                  <a:srgbClr val="111111"/>
                </a:solidFill>
                <a:effectLst/>
                <a:latin typeface="-apple-system"/>
              </a:rPr>
              <a:t>.</a:t>
            </a:r>
          </a:p>
          <a:p>
            <a:pPr algn="l"/>
            <a:endParaRPr lang="en-US" b="0" i="0" dirty="0">
              <a:solidFill>
                <a:srgbClr val="111111"/>
              </a:solidFill>
              <a:effectLst/>
              <a:latin typeface="-apple-system"/>
            </a:endParaRPr>
          </a:p>
          <a:p>
            <a:pPr algn="l"/>
            <a:r>
              <a:rPr lang="en-US" b="1" i="0" dirty="0">
                <a:solidFill>
                  <a:schemeClr val="tx1"/>
                </a:solidFill>
                <a:effectLst/>
                <a:latin typeface="-apple-system"/>
                <a:hlinkClick r:id="rId2">
                  <a:extLst>
                    <a:ext uri="{A12FA001-AC4F-418D-AE19-62706E023703}">
                      <ahyp:hlinkClr xmlns:ahyp="http://schemas.microsoft.com/office/drawing/2018/hyperlinkcolor" val="tx"/>
                    </a:ext>
                  </a:extLst>
                </a:hlinkClick>
              </a:rPr>
              <a:t>4.Financial</a:t>
            </a:r>
            <a:r>
              <a:rPr lang="en-US" b="1" i="0" dirty="0">
                <a:solidFill>
                  <a:srgbClr val="1F2C8F"/>
                </a:solidFill>
                <a:effectLst/>
                <a:latin typeface="-apple-system"/>
                <a:hlinkClick r:id="rId2">
                  <a:extLst>
                    <a:ext uri="{A12FA001-AC4F-418D-AE19-62706E023703}">
                      <ahyp:hlinkClr xmlns:ahyp="http://schemas.microsoft.com/office/drawing/2018/hyperlinkcolor" val="tx"/>
                    </a:ext>
                  </a:extLst>
                </a:hlinkClick>
              </a:rPr>
              <a:t> </a:t>
            </a:r>
            <a:r>
              <a:rPr lang="en-US" b="1" i="0" dirty="0">
                <a:solidFill>
                  <a:schemeClr val="tx1"/>
                </a:solidFill>
                <a:effectLst/>
                <a:latin typeface="-apple-system"/>
                <a:hlinkClick r:id="rId2">
                  <a:extLst>
                    <a:ext uri="{A12FA001-AC4F-418D-AE19-62706E023703}">
                      <ahyp:hlinkClr xmlns:ahyp="http://schemas.microsoft.com/office/drawing/2018/hyperlinkcolor" val="tx"/>
                    </a:ext>
                  </a:extLst>
                </a:hlinkClick>
              </a:rPr>
              <a:t>Analyst</a:t>
            </a:r>
            <a:r>
              <a:rPr lang="en-US" b="0" i="0" dirty="0">
                <a:solidFill>
                  <a:schemeClr val="tx1"/>
                </a:solidFill>
                <a:effectLst/>
                <a:latin typeface="-apple-system"/>
                <a:hlinkClick r:id="rId2">
                  <a:extLst>
                    <a:ext uri="{A12FA001-AC4F-418D-AE19-62706E023703}">
                      <ahyp:hlinkClr xmlns:ahyp="http://schemas.microsoft.com/office/drawing/2018/hyperlinkcolor" val="tx"/>
                    </a:ext>
                  </a:extLst>
                </a:hlinkClick>
              </a:rPr>
              <a:t>:  </a:t>
            </a:r>
            <a:r>
              <a:rPr lang="en-US" b="0" i="0" dirty="0">
                <a:solidFill>
                  <a:srgbClr val="1F2C8F"/>
                </a:solidFill>
                <a:effectLst/>
                <a:latin typeface="-apple-system"/>
                <a:hlinkClick r:id="rId2">
                  <a:extLst>
                    <a:ext uri="{A12FA001-AC4F-418D-AE19-62706E023703}">
                      <ahyp:hlinkClr xmlns:ahyp="http://schemas.microsoft.com/office/drawing/2018/hyperlinkcolor" val="tx"/>
                    </a:ext>
                  </a:extLst>
                </a:hlinkClick>
              </a:rPr>
              <a:t>Focuses primarily on accounting and finance reports to make recommendations on how to improve revenue and profits</a:t>
            </a:r>
            <a:r>
              <a:rPr lang="en-US" b="0" i="0" baseline="30000" dirty="0">
                <a:solidFill>
                  <a:srgbClr val="111111"/>
                </a:solidFill>
                <a:effectLst/>
                <a:latin typeface="-apple-system"/>
                <a:hlinkClick r:id="rId3"/>
              </a:rPr>
              <a:t>1</a:t>
            </a:r>
            <a:r>
              <a:rPr lang="en-US" b="0" i="0" dirty="0">
                <a:solidFill>
                  <a:srgbClr val="111111"/>
                </a:solidFill>
                <a:effectLst/>
                <a:latin typeface="-apple-system"/>
              </a:rPr>
              <a:t>.</a:t>
            </a:r>
          </a:p>
          <a:p>
            <a:pPr algn="ct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2667226" y="2557272"/>
            <a:ext cx="4169664" cy="871728"/>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{B32DE212-7FCE-4B44-83FE-FE0E6CF1E476}tf78438558_win32</Template>
  <TotalTime>129</TotalTime>
  <Words>318</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-apple-system</vt:lpstr>
      <vt:lpstr>Arial</vt:lpstr>
      <vt:lpstr>Arial Black</vt:lpstr>
      <vt:lpstr>Sabon Next LT</vt:lpstr>
      <vt:lpstr>Office Theme</vt:lpstr>
      <vt:lpstr> </vt:lpstr>
      <vt:lpstr>BUSINESS ANALYTICS</vt:lpstr>
      <vt:lpstr>Career in business ANAlytics</vt:lpstr>
      <vt:lpstr>Career in business analytics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subject/>
  <dc:creator>Teja Shree A</dc:creator>
  <cp:lastModifiedBy>Teja Shree A</cp:lastModifiedBy>
  <cp:revision>2</cp:revision>
  <dcterms:created xsi:type="dcterms:W3CDTF">2024-01-28T14:35:52Z</dcterms:created>
  <dcterms:modified xsi:type="dcterms:W3CDTF">2024-01-28T16:45:46Z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