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charset="1" panose="00000500000000000000"/>
      <p:regular r:id="rId19"/>
    </p:embeddedFont>
    <p:embeddedFont>
      <p:font typeface="Canva Sans Bold" charset="1" panose="020B0803030501040103"/>
      <p:regular r:id="rId20"/>
    </p:embeddedFont>
    <p:embeddedFont>
      <p:font typeface="Poppins Medium" charset="1" panose="00000600000000000000"/>
      <p:regular r:id="rId21"/>
    </p:embeddedFont>
    <p:embeddedFont>
      <p:font typeface="Poppins Bold" charset="1" panose="00000800000000000000"/>
      <p:regular r:id="rId22"/>
    </p:embeddedFont>
    <p:embeddedFont>
      <p:font typeface="DM Sans Bold" charset="1" panose="00000000000000000000"/>
      <p:regular r:id="rId23"/>
    </p:embeddedFont>
    <p:embeddedFont>
      <p:font typeface="DM San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TextBox 2" id="2"/>
          <p:cNvSpPr txBox="true"/>
          <p:nvPr/>
        </p:nvSpPr>
        <p:spPr>
          <a:xfrm rot="0">
            <a:off x="1562534" y="4981575"/>
            <a:ext cx="8312005" cy="3356374"/>
          </a:xfrm>
          <a:prstGeom prst="rect">
            <a:avLst/>
          </a:prstGeom>
        </p:spPr>
        <p:txBody>
          <a:bodyPr anchor="t" rtlCol="false" tIns="0" lIns="0" bIns="0" rIns="0">
            <a:spAutoFit/>
          </a:bodyPr>
          <a:lstStyle/>
          <a:p>
            <a:pPr algn="l">
              <a:lnSpc>
                <a:spcPts val="5396"/>
              </a:lnSpc>
            </a:pPr>
            <a:r>
              <a:rPr lang="en-US" sz="3270">
                <a:solidFill>
                  <a:srgbClr val="000000"/>
                </a:solidFill>
                <a:latin typeface="Poppins"/>
              </a:rPr>
              <a:t>Presented by : </a:t>
            </a:r>
          </a:p>
          <a:p>
            <a:pPr algn="l">
              <a:lnSpc>
                <a:spcPts val="5396"/>
              </a:lnSpc>
            </a:pPr>
            <a:r>
              <a:rPr lang="en-US" sz="3270">
                <a:solidFill>
                  <a:srgbClr val="000000"/>
                </a:solidFill>
                <a:latin typeface="Poppins"/>
              </a:rPr>
              <a:t>Swathi S(210701274)</a:t>
            </a:r>
          </a:p>
          <a:p>
            <a:pPr algn="l">
              <a:lnSpc>
                <a:spcPts val="5396"/>
              </a:lnSpc>
            </a:pPr>
            <a:r>
              <a:rPr lang="en-US" sz="3270">
                <a:solidFill>
                  <a:srgbClr val="000000"/>
                </a:solidFill>
                <a:latin typeface="Poppins"/>
              </a:rPr>
              <a:t>Tamanna (210701281)</a:t>
            </a:r>
          </a:p>
          <a:p>
            <a:pPr algn="l">
              <a:lnSpc>
                <a:spcPts val="5396"/>
              </a:lnSpc>
            </a:pPr>
            <a:r>
              <a:rPr lang="en-US" sz="3270">
                <a:solidFill>
                  <a:srgbClr val="000000"/>
                </a:solidFill>
                <a:latin typeface="Poppins"/>
              </a:rPr>
              <a:t>Tejashree D (210701287)</a:t>
            </a:r>
          </a:p>
          <a:p>
            <a:pPr algn="l">
              <a:lnSpc>
                <a:spcPts val="5396"/>
              </a:lnSpc>
            </a:pPr>
          </a:p>
        </p:txBody>
      </p:sp>
      <p:grpSp>
        <p:nvGrpSpPr>
          <p:cNvPr name="Group 3" id="3"/>
          <p:cNvGrpSpPr/>
          <p:nvPr/>
        </p:nvGrpSpPr>
        <p:grpSpPr>
          <a:xfrm rot="-1844908">
            <a:off x="12959584" y="3350940"/>
            <a:ext cx="7087456" cy="12470359"/>
            <a:chOff x="0" y="0"/>
            <a:chExt cx="660400" cy="1161972"/>
          </a:xfrm>
        </p:grpSpPr>
        <p:sp>
          <p:nvSpPr>
            <p:cNvPr name="Freeform 4" id="4"/>
            <p:cNvSpPr/>
            <p:nvPr/>
          </p:nvSpPr>
          <p:spPr>
            <a:xfrm flipH="false" flipV="false" rot="0">
              <a:off x="0" y="0"/>
              <a:ext cx="660400" cy="1161972"/>
            </a:xfrm>
            <a:custGeom>
              <a:avLst/>
              <a:gdLst/>
              <a:ahLst/>
              <a:cxnLst/>
              <a:rect r="r" b="b" t="t" l="l"/>
              <a:pathLst>
                <a:path h="1161972"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6258"/>
                  </a:cubicBezTo>
                  <a:lnTo>
                    <a:pt x="660400" y="1161972"/>
                  </a:lnTo>
                  <a:lnTo>
                    <a:pt x="0" y="1161972"/>
                  </a:lnTo>
                  <a:lnTo>
                    <a:pt x="0" y="336871"/>
                  </a:lnTo>
                  <a:cubicBezTo>
                    <a:pt x="1782" y="185660"/>
                    <a:pt x="93019" y="64045"/>
                    <a:pt x="220252" y="19070"/>
                  </a:cubicBezTo>
                  <a:close/>
                </a:path>
              </a:pathLst>
            </a:custGeom>
            <a:solidFill>
              <a:srgbClr val="E0B15E"/>
            </a:solidFill>
          </p:spPr>
        </p:sp>
        <p:sp>
          <p:nvSpPr>
            <p:cNvPr name="TextBox 5" id="5"/>
            <p:cNvSpPr txBox="true"/>
            <p:nvPr/>
          </p:nvSpPr>
          <p:spPr>
            <a:xfrm>
              <a:off x="0" y="98425"/>
              <a:ext cx="660400" cy="1063547"/>
            </a:xfrm>
            <a:prstGeom prst="rect">
              <a:avLst/>
            </a:prstGeom>
          </p:spPr>
          <p:txBody>
            <a:bodyPr anchor="ctr" rtlCol="false" tIns="50800" lIns="50800" bIns="50800" rIns="50800"/>
            <a:lstStyle/>
            <a:p>
              <a:pPr algn="ctr">
                <a:lnSpc>
                  <a:spcPts val="2590"/>
                </a:lnSpc>
              </a:pPr>
            </a:p>
          </p:txBody>
        </p:sp>
      </p:grpSp>
      <p:grpSp>
        <p:nvGrpSpPr>
          <p:cNvPr name="Group 6" id="6"/>
          <p:cNvGrpSpPr>
            <a:grpSpLocks noChangeAspect="true"/>
          </p:cNvGrpSpPr>
          <p:nvPr/>
        </p:nvGrpSpPr>
        <p:grpSpPr>
          <a:xfrm rot="0">
            <a:off x="11961411" y="4137084"/>
            <a:ext cx="6304927" cy="6304927"/>
            <a:chOff x="0" y="0"/>
            <a:chExt cx="6350000" cy="6350000"/>
          </a:xfrm>
        </p:grpSpPr>
        <p:sp>
          <p:nvSpPr>
            <p:cNvPr name="Freeform 7" id="7"/>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28585" t="0" r="-28585" b="0"/>
              </a:stretch>
            </a:blipFill>
          </p:spPr>
        </p:sp>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AEB"/>
            </a:solidFill>
          </p:spPr>
        </p:sp>
      </p:grpSp>
      <p:grpSp>
        <p:nvGrpSpPr>
          <p:cNvPr name="Group 9" id="9"/>
          <p:cNvGrpSpPr/>
          <p:nvPr/>
        </p:nvGrpSpPr>
        <p:grpSpPr>
          <a:xfrm rot="0">
            <a:off x="-808019" y="8563205"/>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2" id="12"/>
          <p:cNvGrpSpPr/>
          <p:nvPr/>
        </p:nvGrpSpPr>
        <p:grpSpPr>
          <a:xfrm rot="0">
            <a:off x="5146139" y="-572397"/>
            <a:ext cx="1144795" cy="114479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5" id="15"/>
          <p:cNvGrpSpPr/>
          <p:nvPr/>
        </p:nvGrpSpPr>
        <p:grpSpPr>
          <a:xfrm rot="0">
            <a:off x="16707776" y="230133"/>
            <a:ext cx="684529" cy="68452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18" id="18"/>
          <p:cNvSpPr txBox="true"/>
          <p:nvPr/>
        </p:nvSpPr>
        <p:spPr>
          <a:xfrm rot="0">
            <a:off x="1028700" y="1748068"/>
            <a:ext cx="16021341" cy="2552502"/>
          </a:xfrm>
          <a:prstGeom prst="rect">
            <a:avLst/>
          </a:prstGeom>
        </p:spPr>
        <p:txBody>
          <a:bodyPr anchor="t" rtlCol="false" tIns="0" lIns="0" bIns="0" rIns="0">
            <a:spAutoFit/>
          </a:bodyPr>
          <a:lstStyle/>
          <a:p>
            <a:pPr algn="ctr">
              <a:lnSpc>
                <a:spcPts val="6720"/>
              </a:lnSpc>
            </a:pPr>
            <a:r>
              <a:rPr lang="en-US" sz="5600">
                <a:solidFill>
                  <a:srgbClr val="2B1511"/>
                </a:solidFill>
                <a:latin typeface="Canva Sans Bold"/>
              </a:rPr>
              <a:t>ADVANCING ALZHEIMER'S CARE: INTEGRATING AI FOR ENHANCED SUPPORT AND SAFETY</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1077770"/>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5778269" y="971007"/>
            <a:ext cx="6731462" cy="1306335"/>
            <a:chOff x="0" y="0"/>
            <a:chExt cx="1772895" cy="344055"/>
          </a:xfrm>
        </p:grpSpPr>
        <p:sp>
          <p:nvSpPr>
            <p:cNvPr name="Freeform 6" id="6"/>
            <p:cNvSpPr/>
            <p:nvPr/>
          </p:nvSpPr>
          <p:spPr>
            <a:xfrm flipH="false" flipV="false" rot="0">
              <a:off x="0" y="0"/>
              <a:ext cx="1772895" cy="344055"/>
            </a:xfrm>
            <a:custGeom>
              <a:avLst/>
              <a:gdLst/>
              <a:ahLst/>
              <a:cxnLst/>
              <a:rect r="r" b="b" t="t" l="l"/>
              <a:pathLst>
                <a:path h="344055" w="1772895">
                  <a:moveTo>
                    <a:pt x="13801" y="0"/>
                  </a:moveTo>
                  <a:lnTo>
                    <a:pt x="1759094" y="0"/>
                  </a:lnTo>
                  <a:cubicBezTo>
                    <a:pt x="1766716" y="0"/>
                    <a:pt x="1772895" y="6179"/>
                    <a:pt x="1772895" y="13801"/>
                  </a:cubicBezTo>
                  <a:lnTo>
                    <a:pt x="1772895" y="330254"/>
                  </a:lnTo>
                  <a:cubicBezTo>
                    <a:pt x="1772895" y="337876"/>
                    <a:pt x="1766716" y="344055"/>
                    <a:pt x="1759094" y="344055"/>
                  </a:cubicBezTo>
                  <a:lnTo>
                    <a:pt x="13801" y="344055"/>
                  </a:lnTo>
                  <a:cubicBezTo>
                    <a:pt x="6179" y="344055"/>
                    <a:pt x="0" y="337876"/>
                    <a:pt x="0" y="330254"/>
                  </a:cubicBezTo>
                  <a:lnTo>
                    <a:pt x="0" y="13801"/>
                  </a:lnTo>
                  <a:cubicBezTo>
                    <a:pt x="0" y="6179"/>
                    <a:pt x="6179" y="0"/>
                    <a:pt x="13801" y="0"/>
                  </a:cubicBezTo>
                  <a:close/>
                </a:path>
              </a:pathLst>
            </a:custGeom>
            <a:solidFill>
              <a:srgbClr val="FFFFFF"/>
            </a:solidFill>
            <a:ln cap="sq">
              <a:noFill/>
              <a:prstDash val="solid"/>
              <a:miter/>
            </a:ln>
          </p:spPr>
        </p:sp>
        <p:sp>
          <p:nvSpPr>
            <p:cNvPr name="TextBox 7" id="7"/>
            <p:cNvSpPr txBox="true"/>
            <p:nvPr/>
          </p:nvSpPr>
          <p:spPr>
            <a:xfrm>
              <a:off x="0" y="-66675"/>
              <a:ext cx="1772895" cy="41073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DISCUSSION </a:t>
              </a:r>
            </a:p>
          </p:txBody>
        </p:sp>
      </p:grpSp>
      <p:grpSp>
        <p:nvGrpSpPr>
          <p:cNvPr name="Group 8" id="8"/>
          <p:cNvGrpSpPr/>
          <p:nvPr/>
        </p:nvGrpSpPr>
        <p:grpSpPr>
          <a:xfrm rot="0">
            <a:off x="-422460" y="9263720"/>
            <a:ext cx="19132920" cy="2701944"/>
            <a:chOff x="0" y="0"/>
            <a:chExt cx="5039123" cy="711623"/>
          </a:xfrm>
        </p:grpSpPr>
        <p:sp>
          <p:nvSpPr>
            <p:cNvPr name="Freeform 9" id="9"/>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10" id="10"/>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TextBox 11" id="11"/>
          <p:cNvSpPr txBox="true"/>
          <p:nvPr/>
        </p:nvSpPr>
        <p:spPr>
          <a:xfrm rot="0">
            <a:off x="1028700" y="2778940"/>
            <a:ext cx="16230600" cy="5158564"/>
          </a:xfrm>
          <a:prstGeom prst="rect">
            <a:avLst/>
          </a:prstGeom>
        </p:spPr>
        <p:txBody>
          <a:bodyPr anchor="t" rtlCol="false" tIns="0" lIns="0" bIns="0" rIns="0">
            <a:spAutoFit/>
          </a:bodyPr>
          <a:lstStyle/>
          <a:p>
            <a:pPr algn="just">
              <a:lnSpc>
                <a:spcPts val="5130"/>
              </a:lnSpc>
            </a:pPr>
            <a:r>
              <a:rPr lang="en-US" sz="3000">
                <a:solidFill>
                  <a:srgbClr val="000000"/>
                </a:solidFill>
                <a:latin typeface="Poppins"/>
              </a:rPr>
              <a:t>The AI-ML integrated chatbot for Alzheimer’s patients advances healthcare by combining cognitive assistance, emotional support, fall detection, and personalized reminders. Utilizing NLP, the chatbot aids cognitive function and reduces isolation. Sentiment analysis monitors emotional well-being, alerting caregivers promptly. Fall detection ensures rapid emergency responses, enhancing safety. Personalized reminders improve medication adherence and daily routines, easing caregiver burden. Key challenges include data privacy, security, and user-friendliness. This system showcases AI and ML's potential in improving Alzheimer’s patient care.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804526"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1465820" y="4270436"/>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2521060"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AutoShape 11" id="11"/>
          <p:cNvSpPr/>
          <p:nvPr/>
        </p:nvSpPr>
        <p:spPr>
          <a:xfrm flipV="true">
            <a:off x="-2514969" y="7040723"/>
            <a:ext cx="3495899" cy="4260352"/>
          </a:xfrm>
          <a:prstGeom prst="line">
            <a:avLst/>
          </a:prstGeom>
          <a:ln cap="rnd" w="85725">
            <a:solidFill>
              <a:srgbClr val="E0B15E"/>
            </a:solidFill>
            <a:prstDash val="solid"/>
            <a:headEnd type="none" len="sm" w="sm"/>
            <a:tailEnd type="none" len="sm" w="sm"/>
          </a:ln>
        </p:spPr>
      </p:sp>
      <p:grpSp>
        <p:nvGrpSpPr>
          <p:cNvPr name="Group 12" id="12"/>
          <p:cNvGrpSpPr/>
          <p:nvPr/>
        </p:nvGrpSpPr>
        <p:grpSpPr>
          <a:xfrm rot="-8419140">
            <a:off x="16955366" y="-4573634"/>
            <a:ext cx="2842082" cy="7253346"/>
            <a:chOff x="0" y="0"/>
            <a:chExt cx="660400" cy="1685423"/>
          </a:xfrm>
        </p:grpSpPr>
        <p:sp>
          <p:nvSpPr>
            <p:cNvPr name="Freeform 13" id="13"/>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4" id="14"/>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15" id="15"/>
          <p:cNvGrpSpPr/>
          <p:nvPr/>
        </p:nvGrpSpPr>
        <p:grpSpPr>
          <a:xfrm rot="-8422862">
            <a:off x="18476996" y="-1050861"/>
            <a:ext cx="1338510" cy="5875601"/>
            <a:chOff x="0" y="0"/>
            <a:chExt cx="660400" cy="2898930"/>
          </a:xfrm>
        </p:grpSpPr>
        <p:sp>
          <p:nvSpPr>
            <p:cNvPr name="Freeform 16" id="16"/>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17" id="17"/>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18" id="18"/>
          <p:cNvGrpSpPr/>
          <p:nvPr/>
        </p:nvGrpSpPr>
        <p:grpSpPr>
          <a:xfrm rot="-8422862">
            <a:off x="15170904" y="-1217881"/>
            <a:ext cx="411277" cy="1644511"/>
            <a:chOff x="0" y="0"/>
            <a:chExt cx="660400" cy="2640639"/>
          </a:xfrm>
        </p:grpSpPr>
        <p:sp>
          <p:nvSpPr>
            <p:cNvPr name="Freeform 19" id="19"/>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0" id="20"/>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1" id="21"/>
          <p:cNvSpPr/>
          <p:nvPr/>
        </p:nvSpPr>
        <p:spPr>
          <a:xfrm flipH="true">
            <a:off x="17251010" y="-934805"/>
            <a:ext cx="3190486" cy="3827111"/>
          </a:xfrm>
          <a:prstGeom prst="line">
            <a:avLst/>
          </a:prstGeom>
          <a:ln cap="rnd" w="85725">
            <a:solidFill>
              <a:srgbClr val="E0B15E"/>
            </a:solidFill>
            <a:prstDash val="solid"/>
            <a:headEnd type="none" len="sm" w="sm"/>
            <a:tailEnd type="none" len="sm" w="sm"/>
          </a:ln>
        </p:spPr>
      </p:sp>
      <p:sp>
        <p:nvSpPr>
          <p:cNvPr name="TextBox 22" id="22"/>
          <p:cNvSpPr txBox="true"/>
          <p:nvPr/>
        </p:nvSpPr>
        <p:spPr>
          <a:xfrm rot="0">
            <a:off x="6687134" y="1039280"/>
            <a:ext cx="4913732" cy="847659"/>
          </a:xfrm>
          <a:prstGeom prst="rect">
            <a:avLst/>
          </a:prstGeom>
        </p:spPr>
        <p:txBody>
          <a:bodyPr anchor="t" rtlCol="false" tIns="0" lIns="0" bIns="0" rIns="0">
            <a:spAutoFit/>
          </a:bodyPr>
          <a:lstStyle/>
          <a:p>
            <a:pPr algn="l">
              <a:lnSpc>
                <a:spcPts val="6699"/>
              </a:lnSpc>
            </a:pPr>
            <a:r>
              <a:rPr lang="en-US" sz="5582">
                <a:solidFill>
                  <a:srgbClr val="000000"/>
                </a:solidFill>
                <a:latin typeface="Canva Sans Bold"/>
              </a:rPr>
              <a:t>CONCLUSION</a:t>
            </a:r>
          </a:p>
        </p:txBody>
      </p:sp>
      <p:sp>
        <p:nvSpPr>
          <p:cNvPr name="TextBox 23" id="23"/>
          <p:cNvSpPr txBox="true"/>
          <p:nvPr/>
        </p:nvSpPr>
        <p:spPr>
          <a:xfrm rot="0">
            <a:off x="1867245" y="2248561"/>
            <a:ext cx="14626267" cy="7009739"/>
          </a:xfrm>
          <a:prstGeom prst="rect">
            <a:avLst/>
          </a:prstGeom>
        </p:spPr>
        <p:txBody>
          <a:bodyPr anchor="t" rtlCol="false" tIns="0" lIns="0" bIns="0" rIns="0">
            <a:spAutoFit/>
          </a:bodyPr>
          <a:lstStyle/>
          <a:p>
            <a:pPr algn="just">
              <a:lnSpc>
                <a:spcPts val="5550"/>
              </a:lnSpc>
            </a:pPr>
            <a:r>
              <a:rPr lang="en-US" sz="3000">
                <a:solidFill>
                  <a:srgbClr val="000000"/>
                </a:solidFill>
                <a:latin typeface="Poppins Medium"/>
              </a:rPr>
              <a:t>In conclusion, the AI-ML integrated chatbot for Alzheimer’s patients represents a significant advancement in healthcare technology, offering multifaceted support tailored to the unique needs of patients and caregivers. This system provides cognitive assistance, emotional support, fall detection, and personalized reminders, improving patient care while reducing caregiver burden. Moving forward, future enhancements such as expanding language support, incorporating predictive analytics, improving user interface design, and strengthening data privacy measures will further enhance the system's effectiveness and adaptability, ensuring continued improvement in Alzheimer’s patient care.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804526"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1465820" y="4270436"/>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2521060"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AutoShape 11" id="11"/>
          <p:cNvSpPr/>
          <p:nvPr/>
        </p:nvSpPr>
        <p:spPr>
          <a:xfrm flipV="true">
            <a:off x="-2514969" y="7040723"/>
            <a:ext cx="3495899" cy="4260352"/>
          </a:xfrm>
          <a:prstGeom prst="line">
            <a:avLst/>
          </a:prstGeom>
          <a:ln cap="rnd" w="85725">
            <a:solidFill>
              <a:srgbClr val="E0B15E"/>
            </a:solidFill>
            <a:prstDash val="solid"/>
            <a:headEnd type="none" len="sm" w="sm"/>
            <a:tailEnd type="none" len="sm" w="sm"/>
          </a:ln>
        </p:spPr>
      </p:sp>
      <p:grpSp>
        <p:nvGrpSpPr>
          <p:cNvPr name="Group 12" id="12"/>
          <p:cNvGrpSpPr/>
          <p:nvPr/>
        </p:nvGrpSpPr>
        <p:grpSpPr>
          <a:xfrm rot="-8419140">
            <a:off x="16955366" y="-4573634"/>
            <a:ext cx="2842082" cy="7253346"/>
            <a:chOff x="0" y="0"/>
            <a:chExt cx="660400" cy="1685423"/>
          </a:xfrm>
        </p:grpSpPr>
        <p:sp>
          <p:nvSpPr>
            <p:cNvPr name="Freeform 13" id="13"/>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4" id="14"/>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15" id="15"/>
          <p:cNvGrpSpPr/>
          <p:nvPr/>
        </p:nvGrpSpPr>
        <p:grpSpPr>
          <a:xfrm rot="-8422862">
            <a:off x="18476996" y="-1050861"/>
            <a:ext cx="1338510" cy="5875601"/>
            <a:chOff x="0" y="0"/>
            <a:chExt cx="660400" cy="2898930"/>
          </a:xfrm>
        </p:grpSpPr>
        <p:sp>
          <p:nvSpPr>
            <p:cNvPr name="Freeform 16" id="16"/>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17" id="17"/>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18" id="18"/>
          <p:cNvGrpSpPr/>
          <p:nvPr/>
        </p:nvGrpSpPr>
        <p:grpSpPr>
          <a:xfrm rot="-8422862">
            <a:off x="15170904" y="-1217881"/>
            <a:ext cx="411277" cy="1644511"/>
            <a:chOff x="0" y="0"/>
            <a:chExt cx="660400" cy="2640639"/>
          </a:xfrm>
        </p:grpSpPr>
        <p:sp>
          <p:nvSpPr>
            <p:cNvPr name="Freeform 19" id="19"/>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0" id="20"/>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1" id="21"/>
          <p:cNvSpPr/>
          <p:nvPr/>
        </p:nvSpPr>
        <p:spPr>
          <a:xfrm flipH="true">
            <a:off x="17251010" y="-934805"/>
            <a:ext cx="3190486" cy="3827111"/>
          </a:xfrm>
          <a:prstGeom prst="line">
            <a:avLst/>
          </a:prstGeom>
          <a:ln cap="rnd" w="85725">
            <a:solidFill>
              <a:srgbClr val="E0B15E"/>
            </a:solidFill>
            <a:prstDash val="solid"/>
            <a:headEnd type="none" len="sm" w="sm"/>
            <a:tailEnd type="none" len="sm" w="sm"/>
          </a:ln>
        </p:spPr>
      </p:sp>
      <p:sp>
        <p:nvSpPr>
          <p:cNvPr name="TextBox 22" id="22"/>
          <p:cNvSpPr txBox="true"/>
          <p:nvPr/>
        </p:nvSpPr>
        <p:spPr>
          <a:xfrm rot="0">
            <a:off x="3586153" y="1039280"/>
            <a:ext cx="10116106" cy="847659"/>
          </a:xfrm>
          <a:prstGeom prst="rect">
            <a:avLst/>
          </a:prstGeom>
        </p:spPr>
        <p:txBody>
          <a:bodyPr anchor="t" rtlCol="false" tIns="0" lIns="0" bIns="0" rIns="0">
            <a:spAutoFit/>
          </a:bodyPr>
          <a:lstStyle/>
          <a:p>
            <a:pPr algn="l">
              <a:lnSpc>
                <a:spcPts val="6699"/>
              </a:lnSpc>
            </a:pPr>
            <a:r>
              <a:rPr lang="en-US" sz="5582">
                <a:solidFill>
                  <a:srgbClr val="000000"/>
                </a:solidFill>
                <a:latin typeface="Canva Sans Bold"/>
              </a:rPr>
              <a:t> FUTURE ENHANCEMENTS</a:t>
            </a:r>
          </a:p>
        </p:txBody>
      </p:sp>
      <p:sp>
        <p:nvSpPr>
          <p:cNvPr name="TextBox 23" id="23"/>
          <p:cNvSpPr txBox="true"/>
          <p:nvPr/>
        </p:nvSpPr>
        <p:spPr>
          <a:xfrm rot="0">
            <a:off x="1173457" y="2121759"/>
            <a:ext cx="15941087" cy="7714523"/>
          </a:xfrm>
          <a:prstGeom prst="rect">
            <a:avLst/>
          </a:prstGeom>
        </p:spPr>
        <p:txBody>
          <a:bodyPr anchor="t" rtlCol="false" tIns="0" lIns="0" bIns="0" rIns="0">
            <a:spAutoFit/>
          </a:bodyPr>
          <a:lstStyle/>
          <a:p>
            <a:pPr algn="just">
              <a:lnSpc>
                <a:spcPts val="5550"/>
              </a:lnSpc>
            </a:pPr>
            <a:r>
              <a:rPr lang="en-US" sz="3000">
                <a:solidFill>
                  <a:srgbClr val="000000"/>
                </a:solidFill>
                <a:latin typeface="Poppins Medium"/>
              </a:rPr>
              <a:t>To further enhance the AI-ML integrated chatbot for Alzheimer’s patients, several improvements can be made. Expanding language support will cater to a more diverse patient demographic, ensuring inclusivity. Incorporating advanced predictive analytics could help anticipate patient needs and potential health issues, allowing for proactive interventions. Improving the user interface design will enhance accessibility, making the system more user-friendly for both patients and caregivers. Additionally, strengthening data privacy and security measures will be crucial to maintain patient confidentiality and trust. Integrating wearable technology for continuous monitoring and developing more personalized care plans based on individual patient data can also significantly enhance the system's overall effectiveness.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false" rot="1095156">
            <a:off x="-4098793" y="-4550300"/>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95156">
            <a:off x="14074237" y="7160484"/>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036870" y="-1312917"/>
            <a:ext cx="2625834" cy="26258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7" id="7"/>
          <p:cNvGrpSpPr/>
          <p:nvPr/>
        </p:nvGrpSpPr>
        <p:grpSpPr>
          <a:xfrm rot="0">
            <a:off x="1752881" y="9161550"/>
            <a:ext cx="2625834" cy="262583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10" id="10"/>
          <p:cNvSpPr txBox="true"/>
          <p:nvPr/>
        </p:nvSpPr>
        <p:spPr>
          <a:xfrm rot="0">
            <a:off x="6942412" y="4379034"/>
            <a:ext cx="4403176" cy="847659"/>
          </a:xfrm>
          <a:prstGeom prst="rect">
            <a:avLst/>
          </a:prstGeom>
        </p:spPr>
        <p:txBody>
          <a:bodyPr anchor="t" rtlCol="false" tIns="0" lIns="0" bIns="0" rIns="0">
            <a:spAutoFit/>
          </a:bodyPr>
          <a:lstStyle/>
          <a:p>
            <a:pPr algn="l">
              <a:lnSpc>
                <a:spcPts val="6699"/>
              </a:lnSpc>
            </a:pPr>
            <a:r>
              <a:rPr lang="en-US" sz="5582">
                <a:solidFill>
                  <a:srgbClr val="000000"/>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AutoShape 11" id="11"/>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2" id="12"/>
          <p:cNvGrpSpPr/>
          <p:nvPr/>
        </p:nvGrpSpPr>
        <p:grpSpPr>
          <a:xfrm rot="-8419140">
            <a:off x="16781988" y="-3913825"/>
            <a:ext cx="2842082" cy="7253346"/>
            <a:chOff x="0" y="0"/>
            <a:chExt cx="660400" cy="1685423"/>
          </a:xfrm>
        </p:grpSpPr>
        <p:sp>
          <p:nvSpPr>
            <p:cNvPr name="Freeform 13" id="13"/>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4" id="14"/>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15" id="15"/>
          <p:cNvGrpSpPr/>
          <p:nvPr/>
        </p:nvGrpSpPr>
        <p:grpSpPr>
          <a:xfrm rot="-8422862">
            <a:off x="18303618" y="-391052"/>
            <a:ext cx="1338510" cy="5875601"/>
            <a:chOff x="0" y="0"/>
            <a:chExt cx="660400" cy="2898930"/>
          </a:xfrm>
        </p:grpSpPr>
        <p:sp>
          <p:nvSpPr>
            <p:cNvPr name="Freeform 16" id="16"/>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17" id="17"/>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18" id="18"/>
          <p:cNvGrpSpPr/>
          <p:nvPr/>
        </p:nvGrpSpPr>
        <p:grpSpPr>
          <a:xfrm rot="-8422862">
            <a:off x="14997526" y="-558072"/>
            <a:ext cx="411277" cy="1644511"/>
            <a:chOff x="0" y="0"/>
            <a:chExt cx="660400" cy="2640639"/>
          </a:xfrm>
        </p:grpSpPr>
        <p:sp>
          <p:nvSpPr>
            <p:cNvPr name="Freeform 19" id="19"/>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0" id="20"/>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1" id="21"/>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TextBox 22" id="22"/>
          <p:cNvSpPr txBox="true"/>
          <p:nvPr/>
        </p:nvSpPr>
        <p:spPr>
          <a:xfrm rot="0">
            <a:off x="1028700" y="1019175"/>
            <a:ext cx="16230600" cy="857184"/>
          </a:xfrm>
          <a:prstGeom prst="rect">
            <a:avLst/>
          </a:prstGeom>
        </p:spPr>
        <p:txBody>
          <a:bodyPr anchor="t" rtlCol="false" tIns="0" lIns="0" bIns="0" rIns="0">
            <a:spAutoFit/>
          </a:bodyPr>
          <a:lstStyle/>
          <a:p>
            <a:pPr algn="ctr">
              <a:lnSpc>
                <a:spcPts val="6720"/>
              </a:lnSpc>
            </a:pPr>
            <a:r>
              <a:rPr lang="en-US" sz="5600">
                <a:solidFill>
                  <a:srgbClr val="2B1511"/>
                </a:solidFill>
                <a:latin typeface="Canva Sans Bold"/>
              </a:rPr>
              <a:t>ABSTRACT</a:t>
            </a:r>
          </a:p>
        </p:txBody>
      </p:sp>
      <p:sp>
        <p:nvSpPr>
          <p:cNvPr name="TextBox 23" id="23"/>
          <p:cNvSpPr txBox="true"/>
          <p:nvPr/>
        </p:nvSpPr>
        <p:spPr>
          <a:xfrm rot="0">
            <a:off x="1028700" y="2052378"/>
            <a:ext cx="16230600" cy="7518066"/>
          </a:xfrm>
          <a:prstGeom prst="rect">
            <a:avLst/>
          </a:prstGeom>
        </p:spPr>
        <p:txBody>
          <a:bodyPr anchor="t" rtlCol="false" tIns="0" lIns="0" bIns="0" rIns="0">
            <a:spAutoFit/>
          </a:bodyPr>
          <a:lstStyle/>
          <a:p>
            <a:pPr algn="just">
              <a:lnSpc>
                <a:spcPts val="5414"/>
              </a:lnSpc>
            </a:pPr>
            <a:r>
              <a:rPr lang="en-US" sz="2849">
                <a:solidFill>
                  <a:srgbClr val="2B1511"/>
                </a:solidFill>
                <a:latin typeface="Poppins Medium"/>
              </a:rPr>
              <a:t>Alzheimer's disease presents numerous challenges for patients and caregivers, including memory impairment, disorientation, communication difficulties, and behavioral changes. These issues significantly impact daily life, increasing stress, isolation, and safety concerns. One of the most distressing aspects is the tendency for patients to forget themselves, their activities, and experience loneliness. This study proposes leveraging machine learning (ML) algorithms to address loneliness, employing interactive chatbots to provide answers and companionship. Additionally, integrating IoT devices can aid in fall prevention by alerting caregivers to irregular movement patterns, reducing the risk of serious injuries. Continuous learning mechanisms improve the system's ability to identify individual-specific fall risks over time. This inclusive system aims to support dementia patients and caregivers effectively.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0B15E"/>
        </a:solidFill>
      </p:bgPr>
    </p:bg>
    <p:spTree>
      <p:nvGrpSpPr>
        <p:cNvPr id="1" name=""/>
        <p:cNvGrpSpPr/>
        <p:nvPr/>
      </p:nvGrpSpPr>
      <p:grpSpPr>
        <a:xfrm>
          <a:off x="0" y="0"/>
          <a:ext cx="0" cy="0"/>
          <a:chOff x="0" y="0"/>
          <a:chExt cx="0" cy="0"/>
        </a:xfrm>
      </p:grpSpPr>
      <p:grpSp>
        <p:nvGrpSpPr>
          <p:cNvPr name="Group 2" id="2"/>
          <p:cNvGrpSpPr/>
          <p:nvPr/>
        </p:nvGrpSpPr>
        <p:grpSpPr>
          <a:xfrm rot="0">
            <a:off x="13413239" y="5308194"/>
            <a:ext cx="10464525" cy="104645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a:grpSpLocks noChangeAspect="true"/>
          </p:cNvGrpSpPr>
          <p:nvPr/>
        </p:nvGrpSpPr>
        <p:grpSpPr>
          <a:xfrm rot="0">
            <a:off x="11748581" y="2889526"/>
            <a:ext cx="7842561" cy="7842561"/>
            <a:chOff x="0" y="0"/>
            <a:chExt cx="6350000" cy="6350000"/>
          </a:xfrm>
        </p:grpSpPr>
        <p:sp>
          <p:nvSpPr>
            <p:cNvPr name="Freeform 6" id="6"/>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AEB"/>
            </a:solidFill>
          </p:spPr>
        </p:sp>
        <p:sp>
          <p:nvSpPr>
            <p:cNvPr name="Freeform 7" id="7"/>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49647" t="0" r="223" b="0"/>
              </a:stretch>
            </a:blipFill>
          </p:spPr>
        </p:sp>
      </p:grpSp>
      <p:sp>
        <p:nvSpPr>
          <p:cNvPr name="Freeform 8" id="8"/>
          <p:cNvSpPr/>
          <p:nvPr/>
        </p:nvSpPr>
        <p:spPr>
          <a:xfrm flipH="false" flipV="false" rot="0">
            <a:off x="15652706" y="-1342412"/>
            <a:ext cx="4320933" cy="2371112"/>
          </a:xfrm>
          <a:custGeom>
            <a:avLst/>
            <a:gdLst/>
            <a:ahLst/>
            <a:cxnLst/>
            <a:rect r="r" b="b" t="t" l="l"/>
            <a:pathLst>
              <a:path h="2371112" w="4320933">
                <a:moveTo>
                  <a:pt x="0" y="0"/>
                </a:moveTo>
                <a:lnTo>
                  <a:pt x="4320933" y="0"/>
                </a:lnTo>
                <a:lnTo>
                  <a:pt x="4320933" y="2371112"/>
                </a:lnTo>
                <a:lnTo>
                  <a:pt x="0" y="23711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60469" y="9331122"/>
            <a:ext cx="3924501" cy="2153570"/>
          </a:xfrm>
          <a:custGeom>
            <a:avLst/>
            <a:gdLst/>
            <a:ahLst/>
            <a:cxnLst/>
            <a:rect r="r" b="b" t="t" l="l"/>
            <a:pathLst>
              <a:path h="2153570" w="3924501">
                <a:moveTo>
                  <a:pt x="0" y="0"/>
                </a:moveTo>
                <a:lnTo>
                  <a:pt x="3924501" y="0"/>
                </a:lnTo>
                <a:lnTo>
                  <a:pt x="3924501" y="2153570"/>
                </a:lnTo>
                <a:lnTo>
                  <a:pt x="0" y="2153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368812" y="-3276400"/>
            <a:ext cx="12607523" cy="1260752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cap="sq">
              <a:no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13" id="13"/>
          <p:cNvSpPr txBox="true"/>
          <p:nvPr/>
        </p:nvSpPr>
        <p:spPr>
          <a:xfrm rot="0">
            <a:off x="1028700" y="1709504"/>
            <a:ext cx="6646145" cy="770190"/>
          </a:xfrm>
          <a:prstGeom prst="rect">
            <a:avLst/>
          </a:prstGeom>
        </p:spPr>
        <p:txBody>
          <a:bodyPr anchor="t" rtlCol="false" tIns="0" lIns="0" bIns="0" rIns="0">
            <a:spAutoFit/>
          </a:bodyPr>
          <a:lstStyle/>
          <a:p>
            <a:pPr algn="l" marL="0" indent="0" lvl="0">
              <a:lnSpc>
                <a:spcPts val="6035"/>
              </a:lnSpc>
              <a:spcBef>
                <a:spcPct val="0"/>
              </a:spcBef>
            </a:pPr>
            <a:r>
              <a:rPr lang="en-US" sz="5029">
                <a:solidFill>
                  <a:srgbClr val="2B1511"/>
                </a:solidFill>
                <a:latin typeface="Canva Sans Bold"/>
              </a:rPr>
              <a:t>EXISTING SYSTEM</a:t>
            </a:r>
          </a:p>
        </p:txBody>
      </p:sp>
      <p:sp>
        <p:nvSpPr>
          <p:cNvPr name="TextBox 14" id="14"/>
          <p:cNvSpPr txBox="true"/>
          <p:nvPr/>
        </p:nvSpPr>
        <p:spPr>
          <a:xfrm rot="0">
            <a:off x="1028700" y="2775226"/>
            <a:ext cx="10134695" cy="5706278"/>
          </a:xfrm>
          <a:prstGeom prst="rect">
            <a:avLst/>
          </a:prstGeom>
        </p:spPr>
        <p:txBody>
          <a:bodyPr anchor="t" rtlCol="false" tIns="0" lIns="0" bIns="0" rIns="0">
            <a:spAutoFit/>
          </a:bodyPr>
          <a:lstStyle/>
          <a:p>
            <a:pPr algn="just">
              <a:lnSpc>
                <a:spcPts val="4560"/>
              </a:lnSpc>
            </a:pPr>
            <a:r>
              <a:rPr lang="en-US" sz="3000">
                <a:solidFill>
                  <a:srgbClr val="000000"/>
                </a:solidFill>
                <a:latin typeface="Poppins Medium"/>
              </a:rPr>
              <a:t>The current Alzheimer's care system relies heavily on manual methods for cognitive and emotional support, lacking automated tools for monitoring well-being and detecting falls. Without real-time tracking, emergency response is limited. Additionally, medication management depends on manual reminders, leading to inconsistencies. Overall, the system's reliance on manual interventions hinders efficiency and personalized support for patients and caregivers.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6744950" y="0"/>
            <a:ext cx="3086100" cy="10287000"/>
            <a:chOff x="0" y="0"/>
            <a:chExt cx="812800" cy="2709333"/>
          </a:xfrm>
        </p:grpSpPr>
        <p:sp>
          <p:nvSpPr>
            <p:cNvPr name="Freeform 3" id="3"/>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E0B15E"/>
            </a:solidFill>
          </p:spPr>
        </p:sp>
        <p:sp>
          <p:nvSpPr>
            <p:cNvPr name="TextBox 4" id="4"/>
            <p:cNvSpPr txBox="true"/>
            <p:nvPr/>
          </p:nvSpPr>
          <p:spPr>
            <a:xfrm>
              <a:off x="0" y="-28575"/>
              <a:ext cx="812800" cy="2737908"/>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1028700" y="1028700"/>
            <a:ext cx="7602783" cy="847659"/>
          </a:xfrm>
          <a:prstGeom prst="rect">
            <a:avLst/>
          </a:prstGeom>
        </p:spPr>
        <p:txBody>
          <a:bodyPr anchor="t" rtlCol="false" tIns="0" lIns="0" bIns="0" rIns="0">
            <a:spAutoFit/>
          </a:bodyPr>
          <a:lstStyle/>
          <a:p>
            <a:pPr algn="l">
              <a:lnSpc>
                <a:spcPts val="6699"/>
              </a:lnSpc>
            </a:pPr>
            <a:r>
              <a:rPr lang="en-US" sz="5582">
                <a:solidFill>
                  <a:srgbClr val="000000"/>
                </a:solidFill>
                <a:latin typeface="Canva Sans Bold"/>
              </a:rPr>
              <a:t>PROPOSED SYSTEM</a:t>
            </a:r>
          </a:p>
        </p:txBody>
      </p:sp>
      <p:sp>
        <p:nvSpPr>
          <p:cNvPr name="TextBox 6" id="6"/>
          <p:cNvSpPr txBox="true"/>
          <p:nvPr/>
        </p:nvSpPr>
        <p:spPr>
          <a:xfrm rot="0">
            <a:off x="1028700" y="2131835"/>
            <a:ext cx="15386848" cy="7304463"/>
          </a:xfrm>
          <a:prstGeom prst="rect">
            <a:avLst/>
          </a:prstGeom>
        </p:spPr>
        <p:txBody>
          <a:bodyPr anchor="t" rtlCol="false" tIns="0" lIns="0" bIns="0" rIns="0">
            <a:spAutoFit/>
          </a:bodyPr>
          <a:lstStyle/>
          <a:p>
            <a:pPr algn="just">
              <a:lnSpc>
                <a:spcPts val="5250"/>
              </a:lnSpc>
            </a:pPr>
            <a:r>
              <a:rPr lang="en-US" sz="3000">
                <a:solidFill>
                  <a:srgbClr val="000000"/>
                </a:solidFill>
                <a:latin typeface="Poppins"/>
              </a:rPr>
              <a:t>The proposed system is an AI-ML integrated chatbot designed specifically for Alzheimer’s patients, offering a multifaceted approach to addressing their unique needs. The system comprises several key components: </a:t>
            </a:r>
            <a:r>
              <a:rPr lang="en-US" sz="3000">
                <a:solidFill>
                  <a:srgbClr val="000000"/>
                </a:solidFill>
                <a:latin typeface="Poppins Bold"/>
              </a:rPr>
              <a:t>a chatbot module </a:t>
            </a:r>
            <a:r>
              <a:rPr lang="en-US" sz="3000">
                <a:solidFill>
                  <a:srgbClr val="000000"/>
                </a:solidFill>
                <a:latin typeface="Poppins"/>
              </a:rPr>
              <a:t>employing advanced Natural Language Processing (NLP) algorithms for cognitive assistance and emotional support; </a:t>
            </a:r>
            <a:r>
              <a:rPr lang="en-US" sz="3000">
                <a:solidFill>
                  <a:srgbClr val="000000"/>
                </a:solidFill>
                <a:latin typeface="Poppins Bold"/>
              </a:rPr>
              <a:t>a fall detection module </a:t>
            </a:r>
            <a:r>
              <a:rPr lang="en-US" sz="3000">
                <a:solidFill>
                  <a:srgbClr val="000000"/>
                </a:solidFill>
                <a:latin typeface="Poppins"/>
              </a:rPr>
              <a:t>using ML algorithms to analyze motion data from sensors, providing immediate alerts for falls or unusual movements; and</a:t>
            </a:r>
            <a:r>
              <a:rPr lang="en-US" sz="3000">
                <a:solidFill>
                  <a:srgbClr val="000000"/>
                </a:solidFill>
                <a:latin typeface="Poppins Bold"/>
              </a:rPr>
              <a:t> a personalized reminder module</a:t>
            </a:r>
            <a:r>
              <a:rPr lang="en-US" sz="3000">
                <a:solidFill>
                  <a:srgbClr val="000000"/>
                </a:solidFill>
                <a:latin typeface="Poppins"/>
              </a:rPr>
              <a:t> to manage patients' daily routines and medication schedules. This comprehensive mobile application aims to enhance the quality of care for Alzheimer’s patients by providing tailored support and reducing the caregiving burden through real-time, adaptive, and responsive assistance.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3338" y="8549080"/>
            <a:ext cx="3475840" cy="347584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16838992" y="10019894"/>
            <a:ext cx="534212" cy="53421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1303886" y="-594687"/>
            <a:ext cx="1537234" cy="153723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16355013" y="216579"/>
            <a:ext cx="483979" cy="48397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4" id="14"/>
          <p:cNvSpPr/>
          <p:nvPr/>
        </p:nvSpPr>
        <p:spPr>
          <a:xfrm flipH="false" flipV="false" rot="0">
            <a:off x="3174362" y="1301518"/>
            <a:ext cx="12324952" cy="8718376"/>
          </a:xfrm>
          <a:custGeom>
            <a:avLst/>
            <a:gdLst/>
            <a:ahLst/>
            <a:cxnLst/>
            <a:rect r="r" b="b" t="t" l="l"/>
            <a:pathLst>
              <a:path h="8718376" w="12324952">
                <a:moveTo>
                  <a:pt x="0" y="0"/>
                </a:moveTo>
                <a:lnTo>
                  <a:pt x="12324952" y="0"/>
                </a:lnTo>
                <a:lnTo>
                  <a:pt x="12324952" y="8718376"/>
                </a:lnTo>
                <a:lnTo>
                  <a:pt x="0" y="8718376"/>
                </a:lnTo>
                <a:lnTo>
                  <a:pt x="0" y="0"/>
                </a:lnTo>
                <a:close/>
              </a:path>
            </a:pathLst>
          </a:custGeom>
          <a:blipFill>
            <a:blip r:embed="rId2"/>
            <a:stretch>
              <a:fillRect l="0" t="0" r="0" b="0"/>
            </a:stretch>
          </a:blipFill>
        </p:spPr>
      </p:sp>
      <p:sp>
        <p:nvSpPr>
          <p:cNvPr name="TextBox 15" id="15"/>
          <p:cNvSpPr txBox="true"/>
          <p:nvPr/>
        </p:nvSpPr>
        <p:spPr>
          <a:xfrm rot="0">
            <a:off x="5141178" y="286264"/>
            <a:ext cx="8005645" cy="790553"/>
          </a:xfrm>
          <a:prstGeom prst="rect">
            <a:avLst/>
          </a:prstGeom>
        </p:spPr>
        <p:txBody>
          <a:bodyPr anchor="t" rtlCol="false" tIns="0" lIns="0" bIns="0" rIns="0">
            <a:spAutoFit/>
          </a:bodyPr>
          <a:lstStyle/>
          <a:p>
            <a:pPr algn="l">
              <a:lnSpc>
                <a:spcPts val="6239"/>
              </a:lnSpc>
            </a:pPr>
            <a:r>
              <a:rPr lang="en-US" sz="5199">
                <a:solidFill>
                  <a:srgbClr val="E0B15E"/>
                </a:solidFill>
                <a:latin typeface="Canva Sans Bold"/>
              </a:rPr>
              <a:t>SYSTEM ARCHITECTURE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294598" y="3528295"/>
            <a:ext cx="5566877" cy="6262665"/>
            <a:chOff x="0" y="0"/>
            <a:chExt cx="1466173" cy="1649426"/>
          </a:xfrm>
        </p:grpSpPr>
        <p:sp>
          <p:nvSpPr>
            <p:cNvPr name="Freeform 3" id="3"/>
            <p:cNvSpPr/>
            <p:nvPr/>
          </p:nvSpPr>
          <p:spPr>
            <a:xfrm flipH="false" flipV="false" rot="0">
              <a:off x="0" y="0"/>
              <a:ext cx="1466173" cy="1649426"/>
            </a:xfrm>
            <a:custGeom>
              <a:avLst/>
              <a:gdLst/>
              <a:ahLst/>
              <a:cxnLst/>
              <a:rect r="r" b="b" t="t" l="l"/>
              <a:pathLst>
                <a:path h="1649426" w="1466173">
                  <a:moveTo>
                    <a:pt x="15298" y="0"/>
                  </a:moveTo>
                  <a:lnTo>
                    <a:pt x="1450875" y="0"/>
                  </a:lnTo>
                  <a:cubicBezTo>
                    <a:pt x="1454933" y="0"/>
                    <a:pt x="1458824" y="1612"/>
                    <a:pt x="1461693" y="4481"/>
                  </a:cubicBezTo>
                  <a:cubicBezTo>
                    <a:pt x="1464562" y="7350"/>
                    <a:pt x="1466173" y="11241"/>
                    <a:pt x="1466173" y="15298"/>
                  </a:cubicBezTo>
                  <a:lnTo>
                    <a:pt x="1466173" y="1634128"/>
                  </a:lnTo>
                  <a:cubicBezTo>
                    <a:pt x="1466173" y="1638186"/>
                    <a:pt x="1464562" y="1642077"/>
                    <a:pt x="1461693" y="1644946"/>
                  </a:cubicBezTo>
                  <a:cubicBezTo>
                    <a:pt x="1458824" y="1647815"/>
                    <a:pt x="1454933" y="1649426"/>
                    <a:pt x="1450875" y="1649426"/>
                  </a:cubicBezTo>
                  <a:lnTo>
                    <a:pt x="15298" y="1649426"/>
                  </a:lnTo>
                  <a:cubicBezTo>
                    <a:pt x="11241" y="1649426"/>
                    <a:pt x="7350" y="1647815"/>
                    <a:pt x="4481" y="1644946"/>
                  </a:cubicBezTo>
                  <a:cubicBezTo>
                    <a:pt x="1612" y="1642077"/>
                    <a:pt x="0" y="1638186"/>
                    <a:pt x="0" y="1634128"/>
                  </a:cubicBezTo>
                  <a:lnTo>
                    <a:pt x="0" y="15298"/>
                  </a:lnTo>
                  <a:cubicBezTo>
                    <a:pt x="0" y="11241"/>
                    <a:pt x="1612" y="7350"/>
                    <a:pt x="4481" y="4481"/>
                  </a:cubicBezTo>
                  <a:cubicBezTo>
                    <a:pt x="7350" y="1612"/>
                    <a:pt x="11241" y="0"/>
                    <a:pt x="15298" y="0"/>
                  </a:cubicBezTo>
                  <a:close/>
                </a:path>
              </a:pathLst>
            </a:custGeom>
            <a:solidFill>
              <a:srgbClr val="FFFFFF"/>
            </a:solidFill>
          </p:spPr>
        </p:sp>
        <p:sp>
          <p:nvSpPr>
            <p:cNvPr name="TextBox 4" id="4"/>
            <p:cNvSpPr txBox="true"/>
            <p:nvPr/>
          </p:nvSpPr>
          <p:spPr>
            <a:xfrm>
              <a:off x="0" y="-28575"/>
              <a:ext cx="1466173" cy="1678001"/>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10800000">
            <a:off x="1294598" y="2436711"/>
            <a:ext cx="5362620" cy="1606341"/>
            <a:chOff x="0" y="0"/>
            <a:chExt cx="1073340" cy="321513"/>
          </a:xfrm>
        </p:grpSpPr>
        <p:sp>
          <p:nvSpPr>
            <p:cNvPr name="Freeform 6" id="6"/>
            <p:cNvSpPr/>
            <p:nvPr/>
          </p:nvSpPr>
          <p:spPr>
            <a:xfrm flipH="false" flipV="false" rot="0">
              <a:off x="0" y="0"/>
              <a:ext cx="1073340" cy="321513"/>
            </a:xfrm>
            <a:custGeom>
              <a:avLst/>
              <a:gdLst/>
              <a:ahLst/>
              <a:cxnLst/>
              <a:rect r="r" b="b" t="t" l="l"/>
              <a:pathLst>
                <a:path h="321513" w="1073340">
                  <a:moveTo>
                    <a:pt x="1073340" y="0"/>
                  </a:moveTo>
                  <a:lnTo>
                    <a:pt x="1073340" y="207213"/>
                  </a:lnTo>
                  <a:lnTo>
                    <a:pt x="536670" y="321513"/>
                  </a:lnTo>
                  <a:lnTo>
                    <a:pt x="0" y="207213"/>
                  </a:lnTo>
                  <a:lnTo>
                    <a:pt x="0" y="0"/>
                  </a:lnTo>
                  <a:lnTo>
                    <a:pt x="1073340" y="0"/>
                  </a:lnTo>
                  <a:close/>
                </a:path>
              </a:pathLst>
            </a:custGeom>
            <a:solidFill>
              <a:srgbClr val="E0B15E"/>
            </a:solidFill>
          </p:spPr>
        </p:sp>
        <p:sp>
          <p:nvSpPr>
            <p:cNvPr name="TextBox 7" id="7"/>
            <p:cNvSpPr txBox="true"/>
            <p:nvPr/>
          </p:nvSpPr>
          <p:spPr>
            <a:xfrm>
              <a:off x="0" y="-28575"/>
              <a:ext cx="1073340" cy="235788"/>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0">
            <a:off x="15112735" y="8140435"/>
            <a:ext cx="4293129" cy="42931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1613155" y="-2146565"/>
            <a:ext cx="4293129" cy="429312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4" id="14"/>
          <p:cNvSpPr/>
          <p:nvPr/>
        </p:nvSpPr>
        <p:spPr>
          <a:xfrm flipH="false" flipV="false" rot="0">
            <a:off x="15389711" y="-1175164"/>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718372" y="3280962"/>
            <a:ext cx="4071174" cy="446974"/>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Module 1</a:t>
            </a:r>
          </a:p>
        </p:txBody>
      </p:sp>
      <p:sp>
        <p:nvSpPr>
          <p:cNvPr name="Freeform 16" id="16"/>
          <p:cNvSpPr/>
          <p:nvPr/>
        </p:nvSpPr>
        <p:spPr>
          <a:xfrm flipH="false" flipV="false" rot="0">
            <a:off x="-1613155" y="9363075"/>
            <a:ext cx="4016153" cy="2203864"/>
          </a:xfrm>
          <a:custGeom>
            <a:avLst/>
            <a:gdLst/>
            <a:ahLst/>
            <a:cxnLst/>
            <a:rect r="r" b="b" t="t" l="l"/>
            <a:pathLst>
              <a:path h="2203864" w="4016153">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4990017" y="1298906"/>
            <a:ext cx="8304187" cy="847659"/>
          </a:xfrm>
          <a:prstGeom prst="rect">
            <a:avLst/>
          </a:prstGeom>
        </p:spPr>
        <p:txBody>
          <a:bodyPr anchor="t" rtlCol="false" tIns="0" lIns="0" bIns="0" rIns="0">
            <a:spAutoFit/>
          </a:bodyPr>
          <a:lstStyle/>
          <a:p>
            <a:pPr algn="l">
              <a:lnSpc>
                <a:spcPts val="6699"/>
              </a:lnSpc>
            </a:pPr>
            <a:r>
              <a:rPr lang="en-US" sz="5582">
                <a:solidFill>
                  <a:srgbClr val="000000"/>
                </a:solidFill>
                <a:latin typeface="Canva Sans Bold"/>
              </a:rPr>
              <a:t>MODULE DESCRIPTION</a:t>
            </a:r>
          </a:p>
        </p:txBody>
      </p:sp>
      <p:grpSp>
        <p:nvGrpSpPr>
          <p:cNvPr name="Group 18" id="18"/>
          <p:cNvGrpSpPr/>
          <p:nvPr/>
        </p:nvGrpSpPr>
        <p:grpSpPr>
          <a:xfrm rot="0">
            <a:off x="6762420" y="4024335"/>
            <a:ext cx="5566877" cy="6262665"/>
            <a:chOff x="0" y="0"/>
            <a:chExt cx="1466173" cy="1649426"/>
          </a:xfrm>
        </p:grpSpPr>
        <p:sp>
          <p:nvSpPr>
            <p:cNvPr name="Freeform 19" id="19"/>
            <p:cNvSpPr/>
            <p:nvPr/>
          </p:nvSpPr>
          <p:spPr>
            <a:xfrm flipH="false" flipV="false" rot="0">
              <a:off x="0" y="0"/>
              <a:ext cx="1466173" cy="1649426"/>
            </a:xfrm>
            <a:custGeom>
              <a:avLst/>
              <a:gdLst/>
              <a:ahLst/>
              <a:cxnLst/>
              <a:rect r="r" b="b" t="t" l="l"/>
              <a:pathLst>
                <a:path h="1649426" w="1466173">
                  <a:moveTo>
                    <a:pt x="15298" y="0"/>
                  </a:moveTo>
                  <a:lnTo>
                    <a:pt x="1450875" y="0"/>
                  </a:lnTo>
                  <a:cubicBezTo>
                    <a:pt x="1454933" y="0"/>
                    <a:pt x="1458824" y="1612"/>
                    <a:pt x="1461693" y="4481"/>
                  </a:cubicBezTo>
                  <a:cubicBezTo>
                    <a:pt x="1464562" y="7350"/>
                    <a:pt x="1466173" y="11241"/>
                    <a:pt x="1466173" y="15298"/>
                  </a:cubicBezTo>
                  <a:lnTo>
                    <a:pt x="1466173" y="1634128"/>
                  </a:lnTo>
                  <a:cubicBezTo>
                    <a:pt x="1466173" y="1638186"/>
                    <a:pt x="1464562" y="1642077"/>
                    <a:pt x="1461693" y="1644946"/>
                  </a:cubicBezTo>
                  <a:cubicBezTo>
                    <a:pt x="1458824" y="1647815"/>
                    <a:pt x="1454933" y="1649426"/>
                    <a:pt x="1450875" y="1649426"/>
                  </a:cubicBezTo>
                  <a:lnTo>
                    <a:pt x="15298" y="1649426"/>
                  </a:lnTo>
                  <a:cubicBezTo>
                    <a:pt x="11241" y="1649426"/>
                    <a:pt x="7350" y="1647815"/>
                    <a:pt x="4481" y="1644946"/>
                  </a:cubicBezTo>
                  <a:cubicBezTo>
                    <a:pt x="1612" y="1642077"/>
                    <a:pt x="0" y="1638186"/>
                    <a:pt x="0" y="1634128"/>
                  </a:cubicBezTo>
                  <a:lnTo>
                    <a:pt x="0" y="15298"/>
                  </a:lnTo>
                  <a:cubicBezTo>
                    <a:pt x="0" y="11241"/>
                    <a:pt x="1612" y="7350"/>
                    <a:pt x="4481" y="4481"/>
                  </a:cubicBezTo>
                  <a:cubicBezTo>
                    <a:pt x="7350" y="1612"/>
                    <a:pt x="11241" y="0"/>
                    <a:pt x="15298" y="0"/>
                  </a:cubicBezTo>
                  <a:close/>
                </a:path>
              </a:pathLst>
            </a:custGeom>
            <a:solidFill>
              <a:srgbClr val="FFFFFF"/>
            </a:solidFill>
          </p:spPr>
        </p:sp>
        <p:sp>
          <p:nvSpPr>
            <p:cNvPr name="TextBox 20" id="20"/>
            <p:cNvSpPr txBox="true"/>
            <p:nvPr/>
          </p:nvSpPr>
          <p:spPr>
            <a:xfrm>
              <a:off x="0" y="-28575"/>
              <a:ext cx="1466173" cy="1678001"/>
            </a:xfrm>
            <a:prstGeom prst="rect">
              <a:avLst/>
            </a:prstGeom>
          </p:spPr>
          <p:txBody>
            <a:bodyPr anchor="ctr" rtlCol="false" tIns="50800" lIns="50800" bIns="50800" rIns="50800"/>
            <a:lstStyle/>
            <a:p>
              <a:pPr algn="ctr">
                <a:lnSpc>
                  <a:spcPts val="2590"/>
                </a:lnSpc>
              </a:pPr>
            </a:p>
          </p:txBody>
        </p:sp>
      </p:grpSp>
      <p:grpSp>
        <p:nvGrpSpPr>
          <p:cNvPr name="Group 21" id="21"/>
          <p:cNvGrpSpPr/>
          <p:nvPr/>
        </p:nvGrpSpPr>
        <p:grpSpPr>
          <a:xfrm rot="-10800000">
            <a:off x="6861475" y="2436711"/>
            <a:ext cx="5362620" cy="1606341"/>
            <a:chOff x="0" y="0"/>
            <a:chExt cx="1073340" cy="321513"/>
          </a:xfrm>
        </p:grpSpPr>
        <p:sp>
          <p:nvSpPr>
            <p:cNvPr name="Freeform 22" id="22"/>
            <p:cNvSpPr/>
            <p:nvPr/>
          </p:nvSpPr>
          <p:spPr>
            <a:xfrm flipH="false" flipV="false" rot="0">
              <a:off x="0" y="0"/>
              <a:ext cx="1073340" cy="321513"/>
            </a:xfrm>
            <a:custGeom>
              <a:avLst/>
              <a:gdLst/>
              <a:ahLst/>
              <a:cxnLst/>
              <a:rect r="r" b="b" t="t" l="l"/>
              <a:pathLst>
                <a:path h="321513" w="1073340">
                  <a:moveTo>
                    <a:pt x="1073340" y="0"/>
                  </a:moveTo>
                  <a:lnTo>
                    <a:pt x="1073340" y="207213"/>
                  </a:lnTo>
                  <a:lnTo>
                    <a:pt x="536670" y="321513"/>
                  </a:lnTo>
                  <a:lnTo>
                    <a:pt x="0" y="207213"/>
                  </a:lnTo>
                  <a:lnTo>
                    <a:pt x="0" y="0"/>
                  </a:lnTo>
                  <a:lnTo>
                    <a:pt x="1073340" y="0"/>
                  </a:lnTo>
                  <a:close/>
                </a:path>
              </a:pathLst>
            </a:custGeom>
            <a:solidFill>
              <a:srgbClr val="E0B15E"/>
            </a:solidFill>
          </p:spPr>
        </p:sp>
        <p:sp>
          <p:nvSpPr>
            <p:cNvPr name="TextBox 23" id="23"/>
            <p:cNvSpPr txBox="true"/>
            <p:nvPr/>
          </p:nvSpPr>
          <p:spPr>
            <a:xfrm>
              <a:off x="0" y="-28575"/>
              <a:ext cx="1073340" cy="235788"/>
            </a:xfrm>
            <a:prstGeom prst="rect">
              <a:avLst/>
            </a:prstGeom>
          </p:spPr>
          <p:txBody>
            <a:bodyPr anchor="ctr" rtlCol="false" tIns="50800" lIns="50800" bIns="50800" rIns="50800"/>
            <a:lstStyle/>
            <a:p>
              <a:pPr algn="ctr">
                <a:lnSpc>
                  <a:spcPts val="2590"/>
                </a:lnSpc>
              </a:pPr>
            </a:p>
          </p:txBody>
        </p:sp>
      </p:grpSp>
      <p:sp>
        <p:nvSpPr>
          <p:cNvPr name="TextBox 24" id="24"/>
          <p:cNvSpPr txBox="true"/>
          <p:nvPr/>
        </p:nvSpPr>
        <p:spPr>
          <a:xfrm rot="0">
            <a:off x="7285249" y="3280962"/>
            <a:ext cx="4071174" cy="447040"/>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Module 2</a:t>
            </a:r>
          </a:p>
        </p:txBody>
      </p:sp>
      <p:sp>
        <p:nvSpPr>
          <p:cNvPr name="TextBox 25" id="25"/>
          <p:cNvSpPr txBox="true"/>
          <p:nvPr/>
        </p:nvSpPr>
        <p:spPr>
          <a:xfrm rot="0">
            <a:off x="7109612" y="4202560"/>
            <a:ext cx="4866345" cy="4664686"/>
          </a:xfrm>
          <a:prstGeom prst="rect">
            <a:avLst/>
          </a:prstGeom>
        </p:spPr>
        <p:txBody>
          <a:bodyPr anchor="t" rtlCol="false" tIns="0" lIns="0" bIns="0" rIns="0">
            <a:spAutoFit/>
          </a:bodyPr>
          <a:lstStyle/>
          <a:p>
            <a:pPr algn="just">
              <a:lnSpc>
                <a:spcPts val="3080"/>
              </a:lnSpc>
            </a:pPr>
            <a:r>
              <a:rPr lang="en-US" sz="2053">
                <a:solidFill>
                  <a:srgbClr val="2B1511"/>
                </a:solidFill>
                <a:latin typeface="DM Sans"/>
              </a:rPr>
              <a:t>This module is an IoT-based solution for </a:t>
            </a:r>
            <a:r>
              <a:rPr lang="en-US" sz="2053">
                <a:solidFill>
                  <a:srgbClr val="2B1511"/>
                </a:solidFill>
                <a:latin typeface="DM Sans Bold"/>
              </a:rPr>
              <a:t>fall detection </a:t>
            </a:r>
            <a:r>
              <a:rPr lang="en-US" sz="2053">
                <a:solidFill>
                  <a:srgbClr val="2B1511"/>
                </a:solidFill>
                <a:latin typeface="DM Sans"/>
              </a:rPr>
              <a:t>among elderly individuals. With  the use of NodeMCU and MPU6050 sensors, continuous monitoring of orientation and acceleration is done. Falls are swiftly identified using predefined thresholds. Upon detection, real-time SMS alerts are sent via Blynk app by the integration of API technology, enabling prompt caregiver intervention and minimizing injury risks.</a:t>
            </a:r>
          </a:p>
        </p:txBody>
      </p:sp>
      <p:sp>
        <p:nvSpPr>
          <p:cNvPr name="TextBox 26" id="26"/>
          <p:cNvSpPr txBox="true"/>
          <p:nvPr/>
        </p:nvSpPr>
        <p:spPr>
          <a:xfrm rot="0">
            <a:off x="1542735" y="4202560"/>
            <a:ext cx="4866345" cy="5445649"/>
          </a:xfrm>
          <a:prstGeom prst="rect">
            <a:avLst/>
          </a:prstGeom>
        </p:spPr>
        <p:txBody>
          <a:bodyPr anchor="t" rtlCol="false" tIns="0" lIns="0" bIns="0" rIns="0">
            <a:spAutoFit/>
          </a:bodyPr>
          <a:lstStyle/>
          <a:p>
            <a:pPr algn="just">
              <a:lnSpc>
                <a:spcPts val="3080"/>
              </a:lnSpc>
            </a:pPr>
            <a:r>
              <a:rPr lang="en-US" sz="2053">
                <a:solidFill>
                  <a:srgbClr val="2B1511"/>
                </a:solidFill>
                <a:latin typeface="DM Sans"/>
              </a:rPr>
              <a:t>This module  is a simple </a:t>
            </a:r>
            <a:r>
              <a:rPr lang="en-US" sz="2053">
                <a:solidFill>
                  <a:srgbClr val="2B1511"/>
                </a:solidFill>
                <a:latin typeface="DM Sans Bold"/>
              </a:rPr>
              <a:t>interactive chatbot</a:t>
            </a:r>
            <a:r>
              <a:rPr lang="en-US" sz="2053">
                <a:solidFill>
                  <a:srgbClr val="2B1511"/>
                </a:solidFill>
                <a:latin typeface="DM Sans"/>
              </a:rPr>
              <a:t> developed to eradicate the loneliness of Alzheimer patients. This module primarily uses Python Language.  The range of question answered by the chatbot is for instance, addresses the simple and personal details of the patient such as name, age, family background, medical details and medications taken by patient.  Additionally, it also answers basic life questions. This module is trained and tested with predefined datasets which are usually patients’ information.</a:t>
            </a:r>
          </a:p>
        </p:txBody>
      </p:sp>
      <p:grpSp>
        <p:nvGrpSpPr>
          <p:cNvPr name="Group 27" id="27"/>
          <p:cNvGrpSpPr/>
          <p:nvPr/>
        </p:nvGrpSpPr>
        <p:grpSpPr>
          <a:xfrm rot="0">
            <a:off x="12329297" y="3528295"/>
            <a:ext cx="5566877" cy="6262665"/>
            <a:chOff x="0" y="0"/>
            <a:chExt cx="1466173" cy="1649426"/>
          </a:xfrm>
        </p:grpSpPr>
        <p:sp>
          <p:nvSpPr>
            <p:cNvPr name="Freeform 28" id="28"/>
            <p:cNvSpPr/>
            <p:nvPr/>
          </p:nvSpPr>
          <p:spPr>
            <a:xfrm flipH="false" flipV="false" rot="0">
              <a:off x="0" y="0"/>
              <a:ext cx="1466173" cy="1649426"/>
            </a:xfrm>
            <a:custGeom>
              <a:avLst/>
              <a:gdLst/>
              <a:ahLst/>
              <a:cxnLst/>
              <a:rect r="r" b="b" t="t" l="l"/>
              <a:pathLst>
                <a:path h="1649426" w="1466173">
                  <a:moveTo>
                    <a:pt x="15298" y="0"/>
                  </a:moveTo>
                  <a:lnTo>
                    <a:pt x="1450875" y="0"/>
                  </a:lnTo>
                  <a:cubicBezTo>
                    <a:pt x="1454933" y="0"/>
                    <a:pt x="1458824" y="1612"/>
                    <a:pt x="1461693" y="4481"/>
                  </a:cubicBezTo>
                  <a:cubicBezTo>
                    <a:pt x="1464562" y="7350"/>
                    <a:pt x="1466173" y="11241"/>
                    <a:pt x="1466173" y="15298"/>
                  </a:cubicBezTo>
                  <a:lnTo>
                    <a:pt x="1466173" y="1634128"/>
                  </a:lnTo>
                  <a:cubicBezTo>
                    <a:pt x="1466173" y="1638186"/>
                    <a:pt x="1464562" y="1642077"/>
                    <a:pt x="1461693" y="1644946"/>
                  </a:cubicBezTo>
                  <a:cubicBezTo>
                    <a:pt x="1458824" y="1647815"/>
                    <a:pt x="1454933" y="1649426"/>
                    <a:pt x="1450875" y="1649426"/>
                  </a:cubicBezTo>
                  <a:lnTo>
                    <a:pt x="15298" y="1649426"/>
                  </a:lnTo>
                  <a:cubicBezTo>
                    <a:pt x="11241" y="1649426"/>
                    <a:pt x="7350" y="1647815"/>
                    <a:pt x="4481" y="1644946"/>
                  </a:cubicBezTo>
                  <a:cubicBezTo>
                    <a:pt x="1612" y="1642077"/>
                    <a:pt x="0" y="1638186"/>
                    <a:pt x="0" y="1634128"/>
                  </a:cubicBezTo>
                  <a:lnTo>
                    <a:pt x="0" y="15298"/>
                  </a:lnTo>
                  <a:cubicBezTo>
                    <a:pt x="0" y="11241"/>
                    <a:pt x="1612" y="7350"/>
                    <a:pt x="4481" y="4481"/>
                  </a:cubicBezTo>
                  <a:cubicBezTo>
                    <a:pt x="7350" y="1612"/>
                    <a:pt x="11241" y="0"/>
                    <a:pt x="15298" y="0"/>
                  </a:cubicBezTo>
                  <a:close/>
                </a:path>
              </a:pathLst>
            </a:custGeom>
            <a:solidFill>
              <a:srgbClr val="FFFFFF"/>
            </a:solidFill>
          </p:spPr>
        </p:sp>
        <p:sp>
          <p:nvSpPr>
            <p:cNvPr name="TextBox 29" id="29"/>
            <p:cNvSpPr txBox="true"/>
            <p:nvPr/>
          </p:nvSpPr>
          <p:spPr>
            <a:xfrm>
              <a:off x="0" y="-28575"/>
              <a:ext cx="1466173" cy="1678001"/>
            </a:xfrm>
            <a:prstGeom prst="rect">
              <a:avLst/>
            </a:prstGeom>
          </p:spPr>
          <p:txBody>
            <a:bodyPr anchor="ctr" rtlCol="false" tIns="50800" lIns="50800" bIns="50800" rIns="50800"/>
            <a:lstStyle/>
            <a:p>
              <a:pPr algn="ctr">
                <a:lnSpc>
                  <a:spcPts val="2590"/>
                </a:lnSpc>
              </a:pPr>
            </a:p>
          </p:txBody>
        </p:sp>
      </p:grpSp>
      <p:grpSp>
        <p:nvGrpSpPr>
          <p:cNvPr name="Group 30" id="30"/>
          <p:cNvGrpSpPr/>
          <p:nvPr/>
        </p:nvGrpSpPr>
        <p:grpSpPr>
          <a:xfrm rot="-10800000">
            <a:off x="12329297" y="2436711"/>
            <a:ext cx="5362620" cy="1606341"/>
            <a:chOff x="0" y="0"/>
            <a:chExt cx="1073340" cy="321513"/>
          </a:xfrm>
        </p:grpSpPr>
        <p:sp>
          <p:nvSpPr>
            <p:cNvPr name="Freeform 31" id="31"/>
            <p:cNvSpPr/>
            <p:nvPr/>
          </p:nvSpPr>
          <p:spPr>
            <a:xfrm flipH="false" flipV="false" rot="0">
              <a:off x="0" y="0"/>
              <a:ext cx="1073340" cy="321513"/>
            </a:xfrm>
            <a:custGeom>
              <a:avLst/>
              <a:gdLst/>
              <a:ahLst/>
              <a:cxnLst/>
              <a:rect r="r" b="b" t="t" l="l"/>
              <a:pathLst>
                <a:path h="321513" w="1073340">
                  <a:moveTo>
                    <a:pt x="1073340" y="0"/>
                  </a:moveTo>
                  <a:lnTo>
                    <a:pt x="1073340" y="207213"/>
                  </a:lnTo>
                  <a:lnTo>
                    <a:pt x="536670" y="321513"/>
                  </a:lnTo>
                  <a:lnTo>
                    <a:pt x="0" y="207213"/>
                  </a:lnTo>
                  <a:lnTo>
                    <a:pt x="0" y="0"/>
                  </a:lnTo>
                  <a:lnTo>
                    <a:pt x="1073340" y="0"/>
                  </a:lnTo>
                  <a:close/>
                </a:path>
              </a:pathLst>
            </a:custGeom>
            <a:solidFill>
              <a:srgbClr val="E0B15E"/>
            </a:solidFill>
          </p:spPr>
        </p:sp>
        <p:sp>
          <p:nvSpPr>
            <p:cNvPr name="TextBox 32" id="32"/>
            <p:cNvSpPr txBox="true"/>
            <p:nvPr/>
          </p:nvSpPr>
          <p:spPr>
            <a:xfrm>
              <a:off x="0" y="-28575"/>
              <a:ext cx="1073340" cy="235788"/>
            </a:xfrm>
            <a:prstGeom prst="rect">
              <a:avLst/>
            </a:prstGeom>
          </p:spPr>
          <p:txBody>
            <a:bodyPr anchor="ctr" rtlCol="false" tIns="50800" lIns="50800" bIns="50800" rIns="50800"/>
            <a:lstStyle/>
            <a:p>
              <a:pPr algn="ctr">
                <a:lnSpc>
                  <a:spcPts val="2590"/>
                </a:lnSpc>
              </a:pPr>
            </a:p>
          </p:txBody>
        </p:sp>
      </p:grpSp>
      <p:sp>
        <p:nvSpPr>
          <p:cNvPr name="TextBox 33" id="33"/>
          <p:cNvSpPr txBox="true"/>
          <p:nvPr/>
        </p:nvSpPr>
        <p:spPr>
          <a:xfrm rot="0">
            <a:off x="12753072" y="3280962"/>
            <a:ext cx="4071174" cy="447040"/>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Module 3</a:t>
            </a:r>
          </a:p>
        </p:txBody>
      </p:sp>
      <p:sp>
        <p:nvSpPr>
          <p:cNvPr name="TextBox 34" id="34"/>
          <p:cNvSpPr txBox="true"/>
          <p:nvPr/>
        </p:nvSpPr>
        <p:spPr>
          <a:xfrm rot="0">
            <a:off x="12676001" y="4202560"/>
            <a:ext cx="4866345" cy="5055167"/>
          </a:xfrm>
          <a:prstGeom prst="rect">
            <a:avLst/>
          </a:prstGeom>
        </p:spPr>
        <p:txBody>
          <a:bodyPr anchor="t" rtlCol="false" tIns="0" lIns="0" bIns="0" rIns="0">
            <a:spAutoFit/>
          </a:bodyPr>
          <a:lstStyle/>
          <a:p>
            <a:pPr algn="just">
              <a:lnSpc>
                <a:spcPts val="3080"/>
              </a:lnSpc>
            </a:pPr>
            <a:r>
              <a:rPr lang="en-US" sz="2053">
                <a:solidFill>
                  <a:srgbClr val="000000"/>
                </a:solidFill>
                <a:latin typeface="DM Sans"/>
              </a:rPr>
              <a:t>This module primarily focuses on </a:t>
            </a:r>
            <a:r>
              <a:rPr lang="en-US" sz="2053">
                <a:solidFill>
                  <a:srgbClr val="000000"/>
                </a:solidFill>
                <a:latin typeface="DM Sans Bold"/>
              </a:rPr>
              <a:t>real time communication </a:t>
            </a:r>
            <a:r>
              <a:rPr lang="en-US" sz="2053">
                <a:solidFill>
                  <a:srgbClr val="000000"/>
                </a:solidFill>
                <a:latin typeface="DM Sans"/>
              </a:rPr>
              <a:t>with the caregivers without the need of phone call. They can lively interact with their caregivers by the integration of WebRTC technology. a simple JavaScript API. WebRTC is a unique way of providing communication. Moreover, communic ation does not necessarily have to include or reflect the value of normal communication. This works similar to the working model of a simple walkie-talkie.</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1077770"/>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5778269" y="971007"/>
            <a:ext cx="6731462" cy="1306335"/>
            <a:chOff x="0" y="0"/>
            <a:chExt cx="1772895" cy="344055"/>
          </a:xfrm>
        </p:grpSpPr>
        <p:sp>
          <p:nvSpPr>
            <p:cNvPr name="Freeform 6" id="6"/>
            <p:cNvSpPr/>
            <p:nvPr/>
          </p:nvSpPr>
          <p:spPr>
            <a:xfrm flipH="false" flipV="false" rot="0">
              <a:off x="0" y="0"/>
              <a:ext cx="1772895" cy="344055"/>
            </a:xfrm>
            <a:custGeom>
              <a:avLst/>
              <a:gdLst/>
              <a:ahLst/>
              <a:cxnLst/>
              <a:rect r="r" b="b" t="t" l="l"/>
              <a:pathLst>
                <a:path h="344055" w="1772895">
                  <a:moveTo>
                    <a:pt x="13801" y="0"/>
                  </a:moveTo>
                  <a:lnTo>
                    <a:pt x="1759094" y="0"/>
                  </a:lnTo>
                  <a:cubicBezTo>
                    <a:pt x="1766716" y="0"/>
                    <a:pt x="1772895" y="6179"/>
                    <a:pt x="1772895" y="13801"/>
                  </a:cubicBezTo>
                  <a:lnTo>
                    <a:pt x="1772895" y="330254"/>
                  </a:lnTo>
                  <a:cubicBezTo>
                    <a:pt x="1772895" y="337876"/>
                    <a:pt x="1766716" y="344055"/>
                    <a:pt x="1759094" y="344055"/>
                  </a:cubicBezTo>
                  <a:lnTo>
                    <a:pt x="13801" y="344055"/>
                  </a:lnTo>
                  <a:cubicBezTo>
                    <a:pt x="6179" y="344055"/>
                    <a:pt x="0" y="337876"/>
                    <a:pt x="0" y="330254"/>
                  </a:cubicBezTo>
                  <a:lnTo>
                    <a:pt x="0" y="13801"/>
                  </a:lnTo>
                  <a:cubicBezTo>
                    <a:pt x="0" y="6179"/>
                    <a:pt x="6179" y="0"/>
                    <a:pt x="13801" y="0"/>
                  </a:cubicBezTo>
                  <a:close/>
                </a:path>
              </a:pathLst>
            </a:custGeom>
            <a:solidFill>
              <a:srgbClr val="FFFFFF"/>
            </a:solidFill>
            <a:ln cap="sq">
              <a:noFill/>
              <a:prstDash val="solid"/>
              <a:miter/>
            </a:ln>
          </p:spPr>
        </p:sp>
        <p:sp>
          <p:nvSpPr>
            <p:cNvPr name="TextBox 7" id="7"/>
            <p:cNvSpPr txBox="true"/>
            <p:nvPr/>
          </p:nvSpPr>
          <p:spPr>
            <a:xfrm>
              <a:off x="0" y="-66675"/>
              <a:ext cx="1772895" cy="41073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RESULTS  </a:t>
              </a:r>
            </a:p>
          </p:txBody>
        </p:sp>
      </p:grpSp>
      <p:grpSp>
        <p:nvGrpSpPr>
          <p:cNvPr name="Group 8" id="8"/>
          <p:cNvGrpSpPr/>
          <p:nvPr/>
        </p:nvGrpSpPr>
        <p:grpSpPr>
          <a:xfrm rot="0">
            <a:off x="-422460" y="9263720"/>
            <a:ext cx="19132920" cy="2701944"/>
            <a:chOff x="0" y="0"/>
            <a:chExt cx="5039123" cy="711623"/>
          </a:xfrm>
        </p:grpSpPr>
        <p:sp>
          <p:nvSpPr>
            <p:cNvPr name="Freeform 9" id="9"/>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10" id="10"/>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TextBox 11" id="11"/>
          <p:cNvSpPr txBox="true"/>
          <p:nvPr/>
        </p:nvSpPr>
        <p:spPr>
          <a:xfrm rot="0">
            <a:off x="1028700" y="2457846"/>
            <a:ext cx="16230600" cy="6453920"/>
          </a:xfrm>
          <a:prstGeom prst="rect">
            <a:avLst/>
          </a:prstGeom>
        </p:spPr>
        <p:txBody>
          <a:bodyPr anchor="t" rtlCol="false" tIns="0" lIns="0" bIns="0" rIns="0">
            <a:spAutoFit/>
          </a:bodyPr>
          <a:lstStyle/>
          <a:p>
            <a:pPr algn="just">
              <a:lnSpc>
                <a:spcPts val="5130"/>
              </a:lnSpc>
            </a:pPr>
            <a:r>
              <a:rPr lang="en-US" sz="3000">
                <a:solidFill>
                  <a:srgbClr val="000000"/>
                </a:solidFill>
                <a:latin typeface="Poppins"/>
              </a:rPr>
              <a:t>The AI-ML integrated chatbot for Alzheimer’s patients showed significant improvements in both patient care and caregiver support. The chatbot module effectively provided cognitive and emotional assistance, while the sentiment analysis module successfully monitored and identified distress signals, prompting timely alerts to caregivers. The fall detection module accurately identified falls and unusual movements, ensuring prompt emergency responses and increased patient safety. The personalized reminder module improved medication adherence and daily routine management. Overall, the system reduced caregiver burden and enhanced the quality of life for patients, demonstrating the significant potential of AI-ML technologies in healthcare.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9263720"/>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2076126" y="1028700"/>
            <a:ext cx="14135748" cy="7659809"/>
          </a:xfrm>
          <a:custGeom>
            <a:avLst/>
            <a:gdLst/>
            <a:ahLst/>
            <a:cxnLst/>
            <a:rect r="r" b="b" t="t" l="l"/>
            <a:pathLst>
              <a:path h="7659809" w="14135748">
                <a:moveTo>
                  <a:pt x="0" y="0"/>
                </a:moveTo>
                <a:lnTo>
                  <a:pt x="14135748" y="0"/>
                </a:lnTo>
                <a:lnTo>
                  <a:pt x="14135748" y="7659809"/>
                </a:lnTo>
                <a:lnTo>
                  <a:pt x="0" y="7659809"/>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9263720"/>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732766" y="697986"/>
            <a:ext cx="14822467" cy="7957812"/>
          </a:xfrm>
          <a:custGeom>
            <a:avLst/>
            <a:gdLst/>
            <a:ahLst/>
            <a:cxnLst/>
            <a:rect r="r" b="b" t="t" l="l"/>
            <a:pathLst>
              <a:path h="7957812" w="14822467">
                <a:moveTo>
                  <a:pt x="0" y="0"/>
                </a:moveTo>
                <a:lnTo>
                  <a:pt x="14822468" y="0"/>
                </a:lnTo>
                <a:lnTo>
                  <a:pt x="14822468" y="7957812"/>
                </a:lnTo>
                <a:lnTo>
                  <a:pt x="0" y="7957812"/>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DAGFqX62tLM</dc:identifier>
  <dcterms:modified xsi:type="dcterms:W3CDTF">2011-08-01T06:04:30Z</dcterms:modified>
  <cp:revision>1</cp:revision>
  <dc:title>PRIEE- 274, 281, 287 PPT</dc:title>
</cp:coreProperties>
</file>