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sldIdLst>
    <p:sldId id="256" r:id="rId2"/>
    <p:sldId id="257" r:id="rId3"/>
    <p:sldId id="258" r:id="rId4"/>
    <p:sldId id="310" r:id="rId5"/>
    <p:sldId id="259" r:id="rId6"/>
    <p:sldId id="311" r:id="rId7"/>
    <p:sldId id="262" r:id="rId8"/>
    <p:sldId id="312" r:id="rId9"/>
    <p:sldId id="314" r:id="rId10"/>
    <p:sldId id="315" r:id="rId11"/>
    <p:sldId id="316" r:id="rId12"/>
    <p:sldId id="317" r:id="rId13"/>
    <p:sldId id="318" r:id="rId14"/>
    <p:sldId id="319" r:id="rId15"/>
    <p:sldId id="321" r:id="rId16"/>
    <p:sldId id="320" r:id="rId17"/>
    <p:sldId id="322" r:id="rId18"/>
    <p:sldId id="323" r:id="rId19"/>
    <p:sldId id="324" r:id="rId20"/>
    <p:sldId id="325" r:id="rId21"/>
    <p:sldId id="326" r:id="rId22"/>
    <p:sldId id="327" r:id="rId23"/>
    <p:sldId id="263" r:id="rId24"/>
    <p:sldId id="328" r:id="rId25"/>
  </p:sldIdLst>
  <p:sldSz cx="9144000" cy="5143500" type="screen16x9"/>
  <p:notesSz cx="6858000" cy="9144000"/>
  <p:embeddedFontLst>
    <p:embeddedFont>
      <p:font typeface="Barlow" panose="00000500000000000000" pitchFamily="2" charset="0"/>
      <p:regular r:id="rId27"/>
      <p:bold r:id="rId28"/>
      <p:italic r:id="rId29"/>
      <p:boldItalic r:id="rId30"/>
    </p:embeddedFont>
    <p:embeddedFont>
      <p:font typeface="Californian FB" panose="0207040306080B030204" pitchFamily="18" charset="0"/>
      <p:regular r:id="rId31"/>
      <p:bold r:id="rId32"/>
      <p: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66C68-7081-45EF-B3F8-32D9657AFA7F}" v="35" dt="2023-12-18T04:01:53.360"/>
    <p1510:client id="{35015D2C-A949-40DC-A4B5-CF5E551B413D}" v="5" dt="2023-12-18T02:58:49.323"/>
    <p1510:client id="{35E1DFC4-BFD0-4006-BB74-33830728A506}" v="18" dt="2023-12-18T03:17:33.628"/>
    <p1510:client id="{3EDF1F0E-3A13-49AE-B082-9342F5D683C3}" v="6" dt="2023-12-18T03:04:11.243"/>
    <p1510:client id="{B1CD5957-E546-4520-B2F8-88C784872557}" v="4" dt="2023-12-18T03:56:10.033"/>
  </p1510:revLst>
</p1510:revInfo>
</file>

<file path=ppt/tableStyles.xml><?xml version="1.0" encoding="utf-8"?>
<a:tblStyleLst xmlns:a="http://schemas.openxmlformats.org/drawingml/2006/main" def="{D243F3B6-79F9-4AD5-A34B-6250B454B090}">
  <a:tblStyle styleId="{D243F3B6-79F9-4AD5-A34B-6250B454B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3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52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1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3" r:id="rId6"/>
    <p:sldLayoutId id="2147483666"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American Sign Language Detection </a:t>
            </a:r>
            <a:endParaRPr>
              <a:solidFill>
                <a:schemeClr val="dk2"/>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rtl="0" fontAlgn="base"/>
            <a:r>
              <a:rPr lang="en-US" sz="1100" b="0" i="0" dirty="0">
                <a:solidFill>
                  <a:srgbClr val="595959"/>
                </a:solidFill>
                <a:effectLst/>
                <a:latin typeface="Montserrat" panose="00000500000000000000" pitchFamily="2" charset="0"/>
              </a:rPr>
              <a:t> </a:t>
            </a:r>
            <a:endParaRPr lang="en-US" sz="1600" b="0" i="0" dirty="0">
              <a:solidFill>
                <a:srgbClr val="000000"/>
              </a:solidFill>
              <a:effectLst/>
              <a:latin typeface="Montserrat" panose="00000500000000000000" pitchFamily="2" charset="0"/>
            </a:endParaRPr>
          </a:p>
          <a:p>
            <a:pPr rtl="0" fontAlgn="base"/>
            <a:r>
              <a:rPr lang="en-US" sz="1100" b="0" i="0" dirty="0">
                <a:solidFill>
                  <a:srgbClr val="000000"/>
                </a:solidFill>
                <a:effectLst/>
                <a:latin typeface="Californian FB" panose="0207040306080B030204" pitchFamily="18" charset="0"/>
              </a:rPr>
              <a:t> </a:t>
            </a:r>
            <a:r>
              <a:rPr lang="en-US" sz="2400" b="1" i="0" dirty="0">
                <a:solidFill>
                  <a:srgbClr val="000000"/>
                </a:solidFill>
                <a:effectLst/>
                <a:latin typeface="Aptos" panose="020B0004020202020204" pitchFamily="34" charset="0"/>
              </a:rPr>
              <a:t>Tejashree Rajagopalan</a:t>
            </a:r>
          </a:p>
          <a:p>
            <a:pPr marL="0" lvl="0" indent="0" algn="r"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16017"/>
    </mc:Choice>
    <mc:Fallback xmlns="">
      <p:transition spd="slow" advTm="1601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E20C-15BA-1056-3D9F-F30EF60E6CE7}"/>
              </a:ext>
            </a:extLst>
          </p:cNvPr>
          <p:cNvSpPr>
            <a:spLocks noGrp="1"/>
          </p:cNvSpPr>
          <p:nvPr>
            <p:ph type="title"/>
          </p:nvPr>
        </p:nvSpPr>
        <p:spPr/>
        <p:txBody>
          <a:bodyPr/>
          <a:lstStyle/>
          <a:p>
            <a:r>
              <a:rPr lang="en-US"/>
              <a:t>ASL With CNN</a:t>
            </a:r>
          </a:p>
        </p:txBody>
      </p:sp>
      <p:sp>
        <p:nvSpPr>
          <p:cNvPr id="3" name="Subtitle 2">
            <a:extLst>
              <a:ext uri="{FF2B5EF4-FFF2-40B4-BE49-F238E27FC236}">
                <a16:creationId xmlns:a16="http://schemas.microsoft.com/office/drawing/2014/main" id="{6421F2A3-7EE8-5CF3-B0DF-9E5C9C28DFC6}"/>
              </a:ext>
            </a:extLst>
          </p:cNvPr>
          <p:cNvSpPr>
            <a:spLocks noGrp="1"/>
          </p:cNvSpPr>
          <p:nvPr>
            <p:ph type="subTitle" idx="1"/>
          </p:nvPr>
        </p:nvSpPr>
        <p:spPr>
          <a:xfrm>
            <a:off x="2020552" y="2444608"/>
            <a:ext cx="2261700" cy="408600"/>
          </a:xfrm>
        </p:spPr>
        <p:txBody>
          <a:bodyPr/>
          <a:lstStyle/>
          <a:p>
            <a:r>
              <a:rPr lang="en-US" sz="2800"/>
              <a:t>Dataset</a:t>
            </a:r>
          </a:p>
        </p:txBody>
      </p:sp>
      <p:sp>
        <p:nvSpPr>
          <p:cNvPr id="10" name="Subtitle 3">
            <a:extLst>
              <a:ext uri="{FF2B5EF4-FFF2-40B4-BE49-F238E27FC236}">
                <a16:creationId xmlns:a16="http://schemas.microsoft.com/office/drawing/2014/main" id="{B1309660-FB82-DE2E-5851-6E81FC6C6C0A}"/>
              </a:ext>
            </a:extLst>
          </p:cNvPr>
          <p:cNvSpPr txBox="1">
            <a:spLocks/>
          </p:cNvSpPr>
          <p:nvPr/>
        </p:nvSpPr>
        <p:spPr>
          <a:xfrm>
            <a:off x="2020552" y="2961318"/>
            <a:ext cx="6940568"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buFont typeface="Arial" panose="020B0604020202020204" pitchFamily="34" charset="0"/>
              <a:buChar char="•"/>
            </a:pPr>
            <a:r>
              <a:rPr lang="en-US"/>
              <a:t>Sign Language Dataset Contains grayscale images of hand gestures representing individual letters from the ASL alphabet.</a:t>
            </a:r>
          </a:p>
          <a:p>
            <a:pPr algn="l">
              <a:buFont typeface="Arial" panose="020B0604020202020204" pitchFamily="34" charset="0"/>
              <a:buChar char="•"/>
            </a:pPr>
            <a:r>
              <a:rPr lang="en-US"/>
              <a:t>Each image is 28x28 pixels, and the dataset includes labels corresponding to each image.</a:t>
            </a:r>
          </a:p>
          <a:p>
            <a:pPr algn="l">
              <a:buFont typeface="Arial" panose="020B0604020202020204" pitchFamily="34" charset="0"/>
              <a:buChar char="•"/>
            </a:pPr>
            <a:r>
              <a:rPr lang="en-US"/>
              <a:t>Utilized libraries like Pandas, NumPy, Matplotlib  and modules from Keras for preparing the dataset for further processing</a:t>
            </a:r>
          </a:p>
          <a:p>
            <a:pPr algn="l">
              <a:buFont typeface="Arial" panose="020B0604020202020204" pitchFamily="34" charset="0"/>
              <a:buChar char="•"/>
            </a:pPr>
            <a:r>
              <a:rPr lang="en-US"/>
              <a:t>Class names are defined for the 24 alphabets represented in sign language in the dataset.</a:t>
            </a:r>
          </a:p>
          <a:p>
            <a:pPr algn="l">
              <a:buFont typeface="Arial" panose="020B0604020202020204" pitchFamily="34" charset="0"/>
              <a:buChar char="•"/>
            </a:pPr>
            <a:endParaRPr lang="en-US"/>
          </a:p>
          <a:p>
            <a:pPr algn="l">
              <a:buFont typeface="Arial" panose="020B0604020202020204" pitchFamily="34" charset="0"/>
              <a:buChar char="•"/>
            </a:pPr>
            <a:endParaRPr lang="en-US"/>
          </a:p>
        </p:txBody>
      </p:sp>
      <p:sp>
        <p:nvSpPr>
          <p:cNvPr id="11" name="Subtitle 3">
            <a:extLst>
              <a:ext uri="{FF2B5EF4-FFF2-40B4-BE49-F238E27FC236}">
                <a16:creationId xmlns:a16="http://schemas.microsoft.com/office/drawing/2014/main" id="{1A3C8BA8-ED24-6B27-5792-681DC3B01199}"/>
              </a:ext>
            </a:extLst>
          </p:cNvPr>
          <p:cNvSpPr txBox="1">
            <a:spLocks/>
          </p:cNvSpPr>
          <p:nvPr/>
        </p:nvSpPr>
        <p:spPr>
          <a:xfrm>
            <a:off x="285271" y="964124"/>
            <a:ext cx="8573257" cy="723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The focus of this endeavor involves employing machine learning, specifically Convolutional Neural Networks (CNNs), to tackle sign language classification.</a:t>
            </a:r>
          </a:p>
        </p:txBody>
      </p:sp>
      <p:pic>
        <p:nvPicPr>
          <p:cNvPr id="15" name="Picture 14" descr="A diagram of a diagram of a diagram&#10;&#10;Description automatically generated with medium confidence">
            <a:extLst>
              <a:ext uri="{FF2B5EF4-FFF2-40B4-BE49-F238E27FC236}">
                <a16:creationId xmlns:a16="http://schemas.microsoft.com/office/drawing/2014/main" id="{202B4ACF-80F4-CE1B-991C-1885659DC5BB}"/>
              </a:ext>
            </a:extLst>
          </p:cNvPr>
          <p:cNvPicPr>
            <a:picLocks noChangeAspect="1"/>
          </p:cNvPicPr>
          <p:nvPr/>
        </p:nvPicPr>
        <p:blipFill>
          <a:blip r:embed="rId2"/>
          <a:stretch>
            <a:fillRect/>
          </a:stretch>
        </p:blipFill>
        <p:spPr>
          <a:xfrm>
            <a:off x="1637969" y="1610044"/>
            <a:ext cx="5613622" cy="845478"/>
          </a:xfrm>
          <a:prstGeom prst="rect">
            <a:avLst/>
          </a:prstGeom>
        </p:spPr>
      </p:pic>
    </p:spTree>
    <p:extLst>
      <p:ext uri="{BB962C8B-B14F-4D97-AF65-F5344CB8AC3E}">
        <p14:creationId xmlns:p14="http://schemas.microsoft.com/office/powerpoint/2010/main" val="255139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C8EF-0ABE-CF92-F80D-0DFC03FD7829}"/>
              </a:ext>
            </a:extLst>
          </p:cNvPr>
          <p:cNvSpPr>
            <a:spLocks noGrp="1"/>
          </p:cNvSpPr>
          <p:nvPr>
            <p:ph type="title"/>
          </p:nvPr>
        </p:nvSpPr>
        <p:spPr>
          <a:xfrm>
            <a:off x="344089" y="426075"/>
            <a:ext cx="7708200" cy="572700"/>
          </a:xfrm>
        </p:spPr>
        <p:txBody>
          <a:bodyPr/>
          <a:lstStyle/>
          <a:p>
            <a:r>
              <a:rPr lang="en-US"/>
              <a:t>Model Training</a:t>
            </a:r>
          </a:p>
        </p:txBody>
      </p:sp>
      <p:sp>
        <p:nvSpPr>
          <p:cNvPr id="9" name="Subtitle 3">
            <a:extLst>
              <a:ext uri="{FF2B5EF4-FFF2-40B4-BE49-F238E27FC236}">
                <a16:creationId xmlns:a16="http://schemas.microsoft.com/office/drawing/2014/main" id="{DFAF83E1-B09C-006C-2847-0CF76CA405CB}"/>
              </a:ext>
            </a:extLst>
          </p:cNvPr>
          <p:cNvSpPr txBox="1">
            <a:spLocks/>
          </p:cNvSpPr>
          <p:nvPr/>
        </p:nvSpPr>
        <p:spPr>
          <a:xfrm>
            <a:off x="2232566" y="1116824"/>
            <a:ext cx="6940568" cy="112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Pixel values are normalized to a 0-1 range. Categorical labels become one-hot encoded vectors. Input data reshaping matches the neural network's expected shape. A Keras sequential model with Convolutional layers is then defined.</a:t>
            </a:r>
          </a:p>
        </p:txBody>
      </p:sp>
      <p:sp>
        <p:nvSpPr>
          <p:cNvPr id="10" name="Subtitle 3">
            <a:extLst>
              <a:ext uri="{FF2B5EF4-FFF2-40B4-BE49-F238E27FC236}">
                <a16:creationId xmlns:a16="http://schemas.microsoft.com/office/drawing/2014/main" id="{DF5E772B-5870-1E4B-415D-9BF429CF706B}"/>
              </a:ext>
            </a:extLst>
          </p:cNvPr>
          <p:cNvSpPr txBox="1">
            <a:spLocks/>
          </p:cNvSpPr>
          <p:nvPr/>
        </p:nvSpPr>
        <p:spPr>
          <a:xfrm>
            <a:off x="2203432" y="2478365"/>
            <a:ext cx="6940568" cy="2239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a:t>
            </a:r>
          </a:p>
          <a:p>
            <a:pPr algn="l">
              <a:buFont typeface="Arial" panose="020B0604020202020204" pitchFamily="34" charset="0"/>
              <a:buChar char="•"/>
            </a:pPr>
            <a:r>
              <a:rPr lang="en-US"/>
              <a:t>The architecture includes Conv2D layers with 32, 64, and 128 filters, each using a 3x3 kernel and ReLU activation. </a:t>
            </a:r>
          </a:p>
          <a:p>
            <a:pPr algn="l">
              <a:buFont typeface="Arial" panose="020B0604020202020204" pitchFamily="34" charset="0"/>
              <a:buChar char="•"/>
            </a:pPr>
            <a:r>
              <a:rPr lang="en-US"/>
              <a:t>MaxPooling2D layers down sample features, reducing spatial dimensions, while Dropout layers (at 20% rate) prevent overfitting by dropping neurons during training.</a:t>
            </a:r>
          </a:p>
          <a:p>
            <a:pPr algn="l">
              <a:buFont typeface="Arial" panose="020B0604020202020204" pitchFamily="34" charset="0"/>
              <a:buChar char="•"/>
            </a:pPr>
            <a:r>
              <a:rPr lang="en-US"/>
              <a:t>These are followed by Flatten to transform the output into a 1D vector for Dense layers: one with 128 neurons (ReLU activation) and a final </a:t>
            </a:r>
            <a:r>
              <a:rPr lang="en-US" err="1"/>
              <a:t>Softmax</a:t>
            </a:r>
            <a:r>
              <a:rPr lang="en-US"/>
              <a:t> layer with 25 neurons, representing classes and providing classification probabilities.</a:t>
            </a:r>
          </a:p>
        </p:txBody>
      </p:sp>
      <p:sp>
        <p:nvSpPr>
          <p:cNvPr id="12" name="Title 1">
            <a:extLst>
              <a:ext uri="{FF2B5EF4-FFF2-40B4-BE49-F238E27FC236}">
                <a16:creationId xmlns:a16="http://schemas.microsoft.com/office/drawing/2014/main" id="{1957D6CA-F131-875B-6A25-CBFA8637199A}"/>
              </a:ext>
            </a:extLst>
          </p:cNvPr>
          <p:cNvSpPr txBox="1">
            <a:spLocks/>
          </p:cNvSpPr>
          <p:nvPr/>
        </p:nvSpPr>
        <p:spPr>
          <a:xfrm>
            <a:off x="550823" y="2073966"/>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a:t>Layer Description</a:t>
            </a:r>
          </a:p>
        </p:txBody>
      </p:sp>
      <p:pic>
        <p:nvPicPr>
          <p:cNvPr id="4" name="Picture 3" descr="A blue and white brain&#10;&#10;Description automatically generated">
            <a:extLst>
              <a:ext uri="{FF2B5EF4-FFF2-40B4-BE49-F238E27FC236}">
                <a16:creationId xmlns:a16="http://schemas.microsoft.com/office/drawing/2014/main" id="{4F19EEDC-47E7-4731-216C-E4DBD1EDADA9}"/>
              </a:ext>
            </a:extLst>
          </p:cNvPr>
          <p:cNvPicPr>
            <a:picLocks noChangeAspect="1"/>
          </p:cNvPicPr>
          <p:nvPr/>
        </p:nvPicPr>
        <p:blipFill>
          <a:blip r:embed="rId2"/>
          <a:stretch>
            <a:fillRect/>
          </a:stretch>
        </p:blipFill>
        <p:spPr>
          <a:xfrm>
            <a:off x="263331" y="601971"/>
            <a:ext cx="2098103" cy="1640296"/>
          </a:xfrm>
          <a:prstGeom prst="rect">
            <a:avLst/>
          </a:prstGeom>
        </p:spPr>
      </p:pic>
      <p:pic>
        <p:nvPicPr>
          <p:cNvPr id="6" name="Picture 5" descr="A diagram of a network&#10;&#10;Description automatically generated">
            <a:extLst>
              <a:ext uri="{FF2B5EF4-FFF2-40B4-BE49-F238E27FC236}">
                <a16:creationId xmlns:a16="http://schemas.microsoft.com/office/drawing/2014/main" id="{5D5730EE-0470-2EFD-2B9C-EAA6140D9B6B}"/>
              </a:ext>
            </a:extLst>
          </p:cNvPr>
          <p:cNvPicPr>
            <a:picLocks noChangeAspect="1"/>
          </p:cNvPicPr>
          <p:nvPr/>
        </p:nvPicPr>
        <p:blipFill>
          <a:blip r:embed="rId3"/>
          <a:stretch>
            <a:fillRect/>
          </a:stretch>
        </p:blipFill>
        <p:spPr>
          <a:xfrm>
            <a:off x="125730" y="2646666"/>
            <a:ext cx="2235704" cy="1801505"/>
          </a:xfrm>
          <a:prstGeom prst="rect">
            <a:avLst/>
          </a:prstGeom>
        </p:spPr>
      </p:pic>
    </p:spTree>
    <p:extLst>
      <p:ext uri="{BB962C8B-B14F-4D97-AF65-F5344CB8AC3E}">
        <p14:creationId xmlns:p14="http://schemas.microsoft.com/office/powerpoint/2010/main" val="8384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93E6-0FFF-9FA0-DFF7-F26CA31D3E0B}"/>
              </a:ext>
            </a:extLst>
          </p:cNvPr>
          <p:cNvSpPr>
            <a:spLocks noGrp="1"/>
          </p:cNvSpPr>
          <p:nvPr>
            <p:ph type="title"/>
          </p:nvPr>
        </p:nvSpPr>
        <p:spPr/>
        <p:txBody>
          <a:bodyPr/>
          <a:lstStyle/>
          <a:p>
            <a:r>
              <a:rPr lang="en-US"/>
              <a:t>Activation Function</a:t>
            </a:r>
            <a:br>
              <a:rPr lang="en-US"/>
            </a:br>
            <a:endParaRPr lang="en-US"/>
          </a:p>
        </p:txBody>
      </p:sp>
      <p:sp>
        <p:nvSpPr>
          <p:cNvPr id="10" name="Subtitle 3">
            <a:extLst>
              <a:ext uri="{FF2B5EF4-FFF2-40B4-BE49-F238E27FC236}">
                <a16:creationId xmlns:a16="http://schemas.microsoft.com/office/drawing/2014/main" id="{15687B0B-F1FF-A307-3643-6CB895A0221F}"/>
              </a:ext>
            </a:extLst>
          </p:cNvPr>
          <p:cNvSpPr txBox="1">
            <a:spLocks/>
          </p:cNvSpPr>
          <p:nvPr/>
        </p:nvSpPr>
        <p:spPr>
          <a:xfrm>
            <a:off x="2036455" y="1924215"/>
            <a:ext cx="6940568" cy="112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buFont typeface="Arial" panose="020B0604020202020204" pitchFamily="34" charset="0"/>
              <a:buChar char="•"/>
            </a:pPr>
            <a:r>
              <a:rPr lang="en-US"/>
              <a:t>ReLU (Rectified Linear Unit) introduces non-linearity by zeroing negative values in Conv2D and Dense layers, excluding the output layer. </a:t>
            </a:r>
          </a:p>
          <a:p>
            <a:pPr algn="l">
              <a:buFont typeface="Arial" panose="020B0604020202020204" pitchFamily="34" charset="0"/>
              <a:buChar char="•"/>
            </a:pPr>
            <a:r>
              <a:rPr lang="en-US"/>
              <a:t>SoftMax in the final Dense layer creates class probabilities for precise predictions. </a:t>
            </a:r>
            <a:r>
              <a:rPr lang="en-US" err="1"/>
              <a:t>to_categorical</a:t>
            </a:r>
            <a:r>
              <a:rPr lang="en-US"/>
              <a:t>() transforms categorical labels to one-hot encoded vectors for Keras training. </a:t>
            </a:r>
          </a:p>
          <a:p>
            <a:pPr algn="l">
              <a:buFont typeface="Arial" panose="020B0604020202020204" pitchFamily="34" charset="0"/>
              <a:buChar char="•"/>
            </a:pPr>
            <a:r>
              <a:rPr lang="en-US" err="1"/>
              <a:t>model.add</a:t>
            </a:r>
            <a:r>
              <a:rPr lang="en-US"/>
              <a:t>() sequentially adds Conv2D, MaxPooling2D, Dropout, and Dense layers. </a:t>
            </a:r>
          </a:p>
          <a:p>
            <a:pPr algn="l">
              <a:buFont typeface="Arial" panose="020B0604020202020204" pitchFamily="34" charset="0"/>
              <a:buChar char="•"/>
            </a:pPr>
            <a:r>
              <a:rPr lang="en-US" err="1"/>
              <a:t>model.compile</a:t>
            </a:r>
            <a:r>
              <a:rPr lang="en-US"/>
              <a:t>() configures the model with loss, optimizer, and metrics. </a:t>
            </a:r>
          </a:p>
          <a:p>
            <a:pPr algn="l">
              <a:buFont typeface="Arial" panose="020B0604020202020204" pitchFamily="34" charset="0"/>
              <a:buChar char="•"/>
            </a:pPr>
            <a:r>
              <a:rPr lang="en-US"/>
              <a:t>Finally, </a:t>
            </a:r>
            <a:r>
              <a:rPr lang="en-US" err="1"/>
              <a:t>model.fit</a:t>
            </a:r>
            <a:r>
              <a:rPr lang="en-US"/>
              <a:t>() trains the model with defined epochs, batch size, and validation data.</a:t>
            </a:r>
          </a:p>
        </p:txBody>
      </p:sp>
      <p:sp>
        <p:nvSpPr>
          <p:cNvPr id="13" name="Subtitle 3">
            <a:extLst>
              <a:ext uri="{FF2B5EF4-FFF2-40B4-BE49-F238E27FC236}">
                <a16:creationId xmlns:a16="http://schemas.microsoft.com/office/drawing/2014/main" id="{698E8FAF-30DA-2792-A39C-9DE23210A347}"/>
              </a:ext>
            </a:extLst>
          </p:cNvPr>
          <p:cNvSpPr txBox="1">
            <a:spLocks/>
          </p:cNvSpPr>
          <p:nvPr/>
        </p:nvSpPr>
        <p:spPr>
          <a:xfrm>
            <a:off x="403765" y="955875"/>
            <a:ext cx="8573257" cy="1125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Activation functions in Convolutional Neural Networks (CNNs) introduce non-linearity to the model, allowing it to learn complex patterns and make more sophisticated predictions. </a:t>
            </a:r>
          </a:p>
        </p:txBody>
      </p:sp>
    </p:spTree>
    <p:extLst>
      <p:ext uri="{BB962C8B-B14F-4D97-AF65-F5344CB8AC3E}">
        <p14:creationId xmlns:p14="http://schemas.microsoft.com/office/powerpoint/2010/main" val="93662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numbers and a diagram&#10;&#10;Description automatically generated with medium confidence">
            <a:extLst>
              <a:ext uri="{FF2B5EF4-FFF2-40B4-BE49-F238E27FC236}">
                <a16:creationId xmlns:a16="http://schemas.microsoft.com/office/drawing/2014/main" id="{EF0C4A8E-04F1-05AF-E807-9CCEA6E221BF}"/>
              </a:ext>
            </a:extLst>
          </p:cNvPr>
          <p:cNvPicPr>
            <a:picLocks noChangeAspect="1"/>
          </p:cNvPicPr>
          <p:nvPr/>
        </p:nvPicPr>
        <p:blipFill>
          <a:blip r:embed="rId2"/>
          <a:stretch>
            <a:fillRect/>
          </a:stretch>
        </p:blipFill>
        <p:spPr>
          <a:xfrm>
            <a:off x="1407380" y="683039"/>
            <a:ext cx="6956907" cy="3968474"/>
          </a:xfrm>
          <a:prstGeom prst="rect">
            <a:avLst/>
          </a:prstGeom>
        </p:spPr>
      </p:pic>
      <p:sp>
        <p:nvSpPr>
          <p:cNvPr id="12" name="Title 1">
            <a:extLst>
              <a:ext uri="{FF2B5EF4-FFF2-40B4-BE49-F238E27FC236}">
                <a16:creationId xmlns:a16="http://schemas.microsoft.com/office/drawing/2014/main" id="{1C1AF3AB-5C92-9BC3-20A2-06144E10673B}"/>
              </a:ext>
            </a:extLst>
          </p:cNvPr>
          <p:cNvSpPr>
            <a:spLocks noGrp="1"/>
          </p:cNvSpPr>
          <p:nvPr>
            <p:ph type="title"/>
          </p:nvPr>
        </p:nvSpPr>
        <p:spPr>
          <a:xfrm>
            <a:off x="779713" y="205637"/>
            <a:ext cx="7708200" cy="572700"/>
          </a:xfrm>
        </p:spPr>
        <p:txBody>
          <a:bodyPr/>
          <a:lstStyle/>
          <a:p>
            <a:r>
              <a:rPr lang="en-US"/>
              <a:t>CNN Confusion Matrix</a:t>
            </a:r>
            <a:br>
              <a:rPr lang="en-US"/>
            </a:br>
            <a:endParaRPr lang="en-US"/>
          </a:p>
        </p:txBody>
      </p:sp>
    </p:spTree>
    <p:extLst>
      <p:ext uri="{BB962C8B-B14F-4D97-AF65-F5344CB8AC3E}">
        <p14:creationId xmlns:p14="http://schemas.microsoft.com/office/powerpoint/2010/main" val="368902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7124-5401-45EA-BC19-4CC4EE331B5D}"/>
              </a:ext>
            </a:extLst>
          </p:cNvPr>
          <p:cNvSpPr>
            <a:spLocks noGrp="1"/>
          </p:cNvSpPr>
          <p:nvPr>
            <p:ph type="title"/>
          </p:nvPr>
        </p:nvSpPr>
        <p:spPr>
          <a:xfrm>
            <a:off x="717900" y="144636"/>
            <a:ext cx="7708200" cy="572700"/>
          </a:xfrm>
        </p:spPr>
        <p:txBody>
          <a:bodyPr/>
          <a:lstStyle/>
          <a:p>
            <a:r>
              <a:rPr lang="en-US"/>
              <a:t>CNN RESULTS</a:t>
            </a:r>
          </a:p>
        </p:txBody>
      </p:sp>
      <p:pic>
        <p:nvPicPr>
          <p:cNvPr id="10" name="Picture 9" descr="A graph of blue bars&#10;&#10;Description automatically generated with medium confidence">
            <a:extLst>
              <a:ext uri="{FF2B5EF4-FFF2-40B4-BE49-F238E27FC236}">
                <a16:creationId xmlns:a16="http://schemas.microsoft.com/office/drawing/2014/main" id="{0A5E9738-AEB8-8610-0DD4-6CF1748D89EC}"/>
              </a:ext>
            </a:extLst>
          </p:cNvPr>
          <p:cNvPicPr>
            <a:picLocks noChangeAspect="1"/>
          </p:cNvPicPr>
          <p:nvPr/>
        </p:nvPicPr>
        <p:blipFill>
          <a:blip r:embed="rId2"/>
          <a:stretch>
            <a:fillRect/>
          </a:stretch>
        </p:blipFill>
        <p:spPr>
          <a:xfrm>
            <a:off x="108798" y="826936"/>
            <a:ext cx="3302312" cy="3760967"/>
          </a:xfrm>
          <a:prstGeom prst="rect">
            <a:avLst/>
          </a:prstGeom>
        </p:spPr>
      </p:pic>
      <p:sp>
        <p:nvSpPr>
          <p:cNvPr id="12" name="Subtitle 3">
            <a:extLst>
              <a:ext uri="{FF2B5EF4-FFF2-40B4-BE49-F238E27FC236}">
                <a16:creationId xmlns:a16="http://schemas.microsoft.com/office/drawing/2014/main" id="{1A10863A-AFFA-3308-30AB-E725D4BEB5C4}"/>
              </a:ext>
            </a:extLst>
          </p:cNvPr>
          <p:cNvSpPr txBox="1">
            <a:spLocks/>
          </p:cNvSpPr>
          <p:nvPr/>
        </p:nvSpPr>
        <p:spPr>
          <a:xfrm>
            <a:off x="3267985" y="717337"/>
            <a:ext cx="5693135" cy="4013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114300" indent="0" algn="l"/>
            <a:endParaRPr lang="en-US"/>
          </a:p>
          <a:p>
            <a:pPr marL="114300" indent="0" algn="l"/>
            <a:r>
              <a:rPr lang="en-US" u="sng"/>
              <a:t>Training Loss Progression: </a:t>
            </a:r>
          </a:p>
          <a:p>
            <a:pPr algn="l">
              <a:buFont typeface="Arial" panose="020B0604020202020204" pitchFamily="34" charset="0"/>
              <a:buChar char="•"/>
            </a:pPr>
            <a:r>
              <a:rPr lang="en-US"/>
              <a:t>Epoch 1: Begins at 2.5015, decreases progressively.  Epoch 10: Drops to 0.0719, reflecting reduced errors as the model learns data patterns.</a:t>
            </a:r>
          </a:p>
          <a:p>
            <a:pPr marL="114300" indent="0" algn="l"/>
            <a:r>
              <a:rPr lang="en-US" u="sng"/>
              <a:t>Validation Loss Trend:</a:t>
            </a:r>
          </a:p>
          <a:p>
            <a:pPr algn="l">
              <a:buFont typeface="Arial" panose="020B0604020202020204" pitchFamily="34" charset="0"/>
              <a:buChar char="•"/>
            </a:pPr>
            <a:r>
              <a:rPr lang="en-US"/>
              <a:t>Epoch 1: Starts at 1.3530, consistently decreases. Epoch 10: Stabilizes at 0.1910, showcasing the model's generalization to new data.</a:t>
            </a:r>
          </a:p>
          <a:p>
            <a:pPr marL="114300" indent="0" algn="l"/>
            <a:r>
              <a:rPr lang="en-US" u="sng"/>
              <a:t>Training Accuracy Evolution:</a:t>
            </a:r>
            <a:endParaRPr lang="en-US"/>
          </a:p>
          <a:p>
            <a:pPr marL="400050" indent="-285750" algn="l">
              <a:buFont typeface="Arial" panose="020B0604020202020204" pitchFamily="34" charset="0"/>
              <a:buChar char="•"/>
            </a:pPr>
            <a:r>
              <a:rPr lang="en-US"/>
              <a:t>Epoch 1: Starts at 0.2334, steadily climbs.</a:t>
            </a:r>
          </a:p>
          <a:p>
            <a:pPr marL="400050" indent="-285750" algn="l">
              <a:buFont typeface="Arial" panose="020B0604020202020204" pitchFamily="34" charset="0"/>
              <a:buChar char="•"/>
            </a:pPr>
            <a:r>
              <a:rPr lang="en-US"/>
              <a:t>Epoch 10: Peaks at 0.9764, indicating the ratio of accurately predicted labels in the training set.</a:t>
            </a:r>
          </a:p>
          <a:p>
            <a:pPr marL="114300" indent="0" algn="l"/>
            <a:r>
              <a:rPr lang="en-US" u="sng"/>
              <a:t>Validation Accuracy Improvement:</a:t>
            </a:r>
          </a:p>
          <a:p>
            <a:pPr algn="l">
              <a:buFont typeface="Arial" panose="020B0604020202020204" pitchFamily="34" charset="0"/>
              <a:buChar char="•"/>
            </a:pPr>
            <a:r>
              <a:rPr lang="en-US"/>
              <a:t>Epoch 1: Commences at 0.5753, notably rises.</a:t>
            </a:r>
          </a:p>
          <a:p>
            <a:pPr algn="l">
              <a:buFont typeface="Arial" panose="020B0604020202020204" pitchFamily="34" charset="0"/>
              <a:buChar char="•"/>
            </a:pPr>
            <a:r>
              <a:rPr lang="en-US"/>
              <a:t>Epoch 10: Reaches 0.9357, demonstrating the ratio of correct predictions in the validation set.</a:t>
            </a:r>
          </a:p>
        </p:txBody>
      </p:sp>
    </p:spTree>
    <p:extLst>
      <p:ext uri="{BB962C8B-B14F-4D97-AF65-F5344CB8AC3E}">
        <p14:creationId xmlns:p14="http://schemas.microsoft.com/office/powerpoint/2010/main" val="207762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E20C-15BA-1056-3D9F-F30EF60E6CE7}"/>
              </a:ext>
            </a:extLst>
          </p:cNvPr>
          <p:cNvSpPr>
            <a:spLocks noGrp="1"/>
          </p:cNvSpPr>
          <p:nvPr>
            <p:ph type="title"/>
          </p:nvPr>
        </p:nvSpPr>
        <p:spPr/>
        <p:txBody>
          <a:bodyPr/>
          <a:lstStyle/>
          <a:p>
            <a:r>
              <a:rPr lang="en-US"/>
              <a:t>ASL With Random Forest</a:t>
            </a:r>
          </a:p>
        </p:txBody>
      </p:sp>
      <p:sp>
        <p:nvSpPr>
          <p:cNvPr id="3" name="Subtitle 2">
            <a:extLst>
              <a:ext uri="{FF2B5EF4-FFF2-40B4-BE49-F238E27FC236}">
                <a16:creationId xmlns:a16="http://schemas.microsoft.com/office/drawing/2014/main" id="{6421F2A3-7EE8-5CF3-B0DF-9E5C9C28DFC6}"/>
              </a:ext>
            </a:extLst>
          </p:cNvPr>
          <p:cNvSpPr>
            <a:spLocks noGrp="1"/>
          </p:cNvSpPr>
          <p:nvPr>
            <p:ph type="subTitle" idx="1"/>
          </p:nvPr>
        </p:nvSpPr>
        <p:spPr>
          <a:xfrm>
            <a:off x="3133735" y="1704804"/>
            <a:ext cx="2261700" cy="408600"/>
          </a:xfrm>
        </p:spPr>
        <p:txBody>
          <a:bodyPr/>
          <a:lstStyle/>
          <a:p>
            <a:r>
              <a:rPr lang="en-US" sz="2800"/>
              <a:t>Dataset</a:t>
            </a:r>
          </a:p>
        </p:txBody>
      </p:sp>
      <p:sp>
        <p:nvSpPr>
          <p:cNvPr id="10" name="Subtitle 3">
            <a:extLst>
              <a:ext uri="{FF2B5EF4-FFF2-40B4-BE49-F238E27FC236}">
                <a16:creationId xmlns:a16="http://schemas.microsoft.com/office/drawing/2014/main" id="{B1309660-FB82-DE2E-5851-6E81FC6C6C0A}"/>
              </a:ext>
            </a:extLst>
          </p:cNvPr>
          <p:cNvSpPr txBox="1">
            <a:spLocks/>
          </p:cNvSpPr>
          <p:nvPr/>
        </p:nvSpPr>
        <p:spPr>
          <a:xfrm>
            <a:off x="314437" y="2192811"/>
            <a:ext cx="8403608" cy="2394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114300" indent="0" algn="l"/>
            <a:endParaRPr lang="en-US"/>
          </a:p>
          <a:p>
            <a:pPr algn="l">
              <a:buFont typeface="Arial" panose="020B0604020202020204" pitchFamily="34" charset="0"/>
              <a:buChar char="•"/>
            </a:pPr>
            <a:r>
              <a:rPr lang="en-US"/>
              <a:t>Contains color images of ASL alphabet letters, each image being 640x480 pixels with corresponding labels.</a:t>
            </a:r>
          </a:p>
          <a:p>
            <a:pPr algn="l">
              <a:buFont typeface="Arial" panose="020B0604020202020204" pitchFamily="34" charset="0"/>
              <a:buChar char="•"/>
            </a:pPr>
            <a:r>
              <a:rPr lang="en-US"/>
              <a:t>Image Collection Process:</a:t>
            </a:r>
          </a:p>
          <a:p>
            <a:pPr algn="l">
              <a:buFont typeface="Arial" panose="020B0604020202020204" pitchFamily="34" charset="0"/>
              <a:buChar char="•"/>
            </a:pPr>
            <a:r>
              <a:rPr lang="en-US"/>
              <a:t>Aggregated 19,200 images (200 images * 24 letters * 4 group members) obtained by each member contributing 200 images per letter.</a:t>
            </a:r>
          </a:p>
          <a:p>
            <a:pPr algn="l">
              <a:buFont typeface="Arial" panose="020B0604020202020204" pitchFamily="34" charset="0"/>
              <a:buChar char="•"/>
            </a:pPr>
            <a:r>
              <a:rPr lang="en-US"/>
              <a:t>Utilized OpenCV (</a:t>
            </a:r>
            <a:r>
              <a:rPr lang="en-US" err="1"/>
              <a:t>opencv</a:t>
            </a:r>
            <a:r>
              <a:rPr lang="en-US"/>
              <a:t>) library functions like cv2.VideoCapture(0), cv2.imshow(), cv2.waitKey(), and cv2.imwrite() to initiate webcam feed, display video, wait for input, and save images into directories corresponding to ASL classes.</a:t>
            </a:r>
          </a:p>
          <a:p>
            <a:pPr algn="l">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43687259-A712-8D03-883C-66262017AAD0}"/>
              </a:ext>
            </a:extLst>
          </p:cNvPr>
          <p:cNvSpPr txBox="1"/>
          <p:nvPr/>
        </p:nvSpPr>
        <p:spPr>
          <a:xfrm>
            <a:off x="717800" y="1036924"/>
            <a:ext cx="8227417" cy="523220"/>
          </a:xfrm>
          <a:prstGeom prst="rect">
            <a:avLst/>
          </a:prstGeom>
          <a:noFill/>
        </p:spPr>
        <p:txBody>
          <a:bodyPr wrap="square" lIns="91440" tIns="45720" rIns="91440" bIns="45720" anchor="t">
            <a:spAutoFit/>
          </a:bodyPr>
          <a:lstStyle/>
          <a:p>
            <a:r>
              <a:rPr lang="en-US">
                <a:latin typeface="Montserrat"/>
              </a:rPr>
              <a:t>The objective is for the model to analyze each input image and categorize it among the 24 letters within the ASL alphabet.</a:t>
            </a:r>
            <a:endParaRPr lang="en-US">
              <a:latin typeface="Montserrat" pitchFamily="2" charset="77"/>
            </a:endParaRPr>
          </a:p>
        </p:txBody>
      </p:sp>
    </p:spTree>
    <p:extLst>
      <p:ext uri="{BB962C8B-B14F-4D97-AF65-F5344CB8AC3E}">
        <p14:creationId xmlns:p14="http://schemas.microsoft.com/office/powerpoint/2010/main" val="293761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4CD3-4309-D747-FF70-CC646A174095}"/>
              </a:ext>
            </a:extLst>
          </p:cNvPr>
          <p:cNvSpPr>
            <a:spLocks noGrp="1"/>
          </p:cNvSpPr>
          <p:nvPr>
            <p:ph type="title"/>
          </p:nvPr>
        </p:nvSpPr>
        <p:spPr/>
        <p:txBody>
          <a:bodyPr/>
          <a:lstStyle/>
          <a:p>
            <a:r>
              <a:rPr lang="en-US"/>
              <a:t>Data Preparation</a:t>
            </a:r>
          </a:p>
        </p:txBody>
      </p:sp>
      <p:sp>
        <p:nvSpPr>
          <p:cNvPr id="10" name="Subtitle 3">
            <a:extLst>
              <a:ext uri="{FF2B5EF4-FFF2-40B4-BE49-F238E27FC236}">
                <a16:creationId xmlns:a16="http://schemas.microsoft.com/office/drawing/2014/main" id="{437E4C77-DF9D-E9C1-037C-AEE6D0BE27AA}"/>
              </a:ext>
            </a:extLst>
          </p:cNvPr>
          <p:cNvSpPr txBox="1">
            <a:spLocks/>
          </p:cNvSpPr>
          <p:nvPr/>
        </p:nvSpPr>
        <p:spPr>
          <a:xfrm>
            <a:off x="285371" y="975749"/>
            <a:ext cx="8573257" cy="723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For data preparation, we utilize the </a:t>
            </a:r>
            <a:r>
              <a:rPr lang="en-US" err="1"/>
              <a:t>MediaPipe</a:t>
            </a:r>
            <a:r>
              <a:rPr lang="en-US"/>
              <a:t> library. This step involves taking images in </a:t>
            </a:r>
            <a:r>
              <a:rPr lang="en-US" err="1"/>
              <a:t>numpy</a:t>
            </a:r>
            <a:r>
              <a:rPr lang="en-US"/>
              <a:t> array format and generating three outputs:</a:t>
            </a:r>
          </a:p>
        </p:txBody>
      </p:sp>
      <p:sp>
        <p:nvSpPr>
          <p:cNvPr id="13" name="Subtitle 3">
            <a:extLst>
              <a:ext uri="{FF2B5EF4-FFF2-40B4-BE49-F238E27FC236}">
                <a16:creationId xmlns:a16="http://schemas.microsoft.com/office/drawing/2014/main" id="{C3C03316-5FBB-2FA8-ED65-CD0B3ABAB10B}"/>
              </a:ext>
            </a:extLst>
          </p:cNvPr>
          <p:cNvSpPr txBox="1">
            <a:spLocks/>
          </p:cNvSpPr>
          <p:nvPr/>
        </p:nvSpPr>
        <p:spPr>
          <a:xfrm>
            <a:off x="3014466" y="1900361"/>
            <a:ext cx="5771726" cy="2639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buFont typeface="Arial" panose="020B0604020202020204" pitchFamily="34" charset="0"/>
              <a:buChar char="•"/>
            </a:pPr>
            <a:r>
              <a:rPr lang="en-US"/>
              <a:t>Handedness, indicating whether detected hands are left or right.</a:t>
            </a:r>
          </a:p>
          <a:p>
            <a:pPr algn="l">
              <a:buFont typeface="Arial" panose="020B0604020202020204" pitchFamily="34" charset="0"/>
              <a:buChar char="•"/>
            </a:pPr>
            <a:r>
              <a:rPr lang="en-US"/>
              <a:t>Landmarks, comprising 21 hand features like fingertips and joints, with x and y coordinates normalized to [0.0, 1.0] by image width and height, and z representing depth from the wrist.</a:t>
            </a:r>
          </a:p>
          <a:p>
            <a:pPr algn="l">
              <a:buFont typeface="Arial" panose="020B0604020202020204" pitchFamily="34" charset="0"/>
              <a:buChar char="•"/>
            </a:pPr>
            <a:r>
              <a:rPr lang="en-US"/>
              <a:t>World Landmarks, providing the same 21 features but in real-world 3D coordinates, with x, y, and z denoting meters from the hand's geometric center.</a:t>
            </a:r>
          </a:p>
        </p:txBody>
      </p:sp>
      <p:pic>
        <p:nvPicPr>
          <p:cNvPr id="15" name="Picture 14" descr="A hand with colorful dots and lines&#10;&#10;Description automatically generated">
            <a:extLst>
              <a:ext uri="{FF2B5EF4-FFF2-40B4-BE49-F238E27FC236}">
                <a16:creationId xmlns:a16="http://schemas.microsoft.com/office/drawing/2014/main" id="{B0047E40-D1F3-A795-2FD3-A32F0F2C9ECF}"/>
              </a:ext>
            </a:extLst>
          </p:cNvPr>
          <p:cNvPicPr>
            <a:picLocks noChangeAspect="1"/>
          </p:cNvPicPr>
          <p:nvPr/>
        </p:nvPicPr>
        <p:blipFill>
          <a:blip r:embed="rId2"/>
          <a:stretch>
            <a:fillRect/>
          </a:stretch>
        </p:blipFill>
        <p:spPr>
          <a:xfrm>
            <a:off x="357808" y="1803565"/>
            <a:ext cx="2696384" cy="2736629"/>
          </a:xfrm>
          <a:prstGeom prst="rect">
            <a:avLst/>
          </a:prstGeom>
        </p:spPr>
      </p:pic>
    </p:spTree>
    <p:extLst>
      <p:ext uri="{BB962C8B-B14F-4D97-AF65-F5344CB8AC3E}">
        <p14:creationId xmlns:p14="http://schemas.microsoft.com/office/powerpoint/2010/main" val="407743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070B5A7-C5E1-A804-A9F8-149A4E01C50C}"/>
              </a:ext>
            </a:extLst>
          </p:cNvPr>
          <p:cNvSpPr>
            <a:spLocks noGrp="1"/>
          </p:cNvSpPr>
          <p:nvPr>
            <p:ph type="title"/>
          </p:nvPr>
        </p:nvSpPr>
        <p:spPr>
          <a:xfrm>
            <a:off x="336137" y="279809"/>
            <a:ext cx="7708200" cy="572700"/>
          </a:xfrm>
        </p:spPr>
        <p:txBody>
          <a:bodyPr/>
          <a:lstStyle/>
          <a:p>
            <a:r>
              <a:rPr lang="en-US"/>
              <a:t>Model Training</a:t>
            </a:r>
          </a:p>
        </p:txBody>
      </p:sp>
      <p:sp>
        <p:nvSpPr>
          <p:cNvPr id="10" name="Subtitle 3">
            <a:extLst>
              <a:ext uri="{FF2B5EF4-FFF2-40B4-BE49-F238E27FC236}">
                <a16:creationId xmlns:a16="http://schemas.microsoft.com/office/drawing/2014/main" id="{1E1B6B0A-CE0E-16AD-0438-CE07197158E4}"/>
              </a:ext>
            </a:extLst>
          </p:cNvPr>
          <p:cNvSpPr txBox="1">
            <a:spLocks/>
          </p:cNvSpPr>
          <p:nvPr/>
        </p:nvSpPr>
        <p:spPr>
          <a:xfrm>
            <a:off x="2203432" y="792688"/>
            <a:ext cx="6940568" cy="1338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buFont typeface="Arial" panose="020B0604020202020204" pitchFamily="34" charset="0"/>
              <a:buChar char="•"/>
            </a:pPr>
            <a:r>
              <a:rPr lang="en-US"/>
              <a:t>Training occurs via </a:t>
            </a:r>
            <a:r>
              <a:rPr lang="en-US" err="1"/>
              <a:t>model.fit</a:t>
            </a:r>
            <a:r>
              <a:rPr lang="en-US"/>
              <a:t>() using the training data.</a:t>
            </a:r>
          </a:p>
          <a:p>
            <a:pPr algn="l">
              <a:buFont typeface="Arial" panose="020B0604020202020204" pitchFamily="34" charset="0"/>
              <a:buChar char="•"/>
            </a:pPr>
            <a:r>
              <a:rPr lang="en-US" err="1"/>
              <a:t>GridSearchCV</a:t>
            </a:r>
            <a:r>
              <a:rPr lang="en-US"/>
              <a:t> explores hyperparameters, identifying optimal settings (e.g., </a:t>
            </a:r>
            <a:r>
              <a:rPr lang="en-US" err="1"/>
              <a:t>max_depth</a:t>
            </a:r>
            <a:r>
              <a:rPr lang="en-US"/>
              <a:t>: 30, </a:t>
            </a:r>
            <a:r>
              <a:rPr lang="en-US" err="1"/>
              <a:t>min_samples_leaf</a:t>
            </a:r>
            <a:r>
              <a:rPr lang="en-US"/>
              <a:t>: 1, </a:t>
            </a:r>
            <a:r>
              <a:rPr lang="en-US" err="1"/>
              <a:t>min_samples_split</a:t>
            </a:r>
            <a:r>
              <a:rPr lang="en-US"/>
              <a:t>: 2, </a:t>
            </a:r>
            <a:r>
              <a:rPr lang="en-US" err="1"/>
              <a:t>n_estimators</a:t>
            </a:r>
            <a:r>
              <a:rPr lang="en-US"/>
              <a:t>: 300) for the ASL gesture recognition Random Forest Classifier model.</a:t>
            </a:r>
          </a:p>
        </p:txBody>
      </p:sp>
      <p:sp>
        <p:nvSpPr>
          <p:cNvPr id="11" name="Title 1">
            <a:extLst>
              <a:ext uri="{FF2B5EF4-FFF2-40B4-BE49-F238E27FC236}">
                <a16:creationId xmlns:a16="http://schemas.microsoft.com/office/drawing/2014/main" id="{D9AB54EA-2F4F-D05F-762F-744BA81485FB}"/>
              </a:ext>
            </a:extLst>
          </p:cNvPr>
          <p:cNvSpPr txBox="1">
            <a:spLocks/>
          </p:cNvSpPr>
          <p:nvPr/>
        </p:nvSpPr>
        <p:spPr>
          <a:xfrm>
            <a:off x="336137" y="1999050"/>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a:t>Test Prediction</a:t>
            </a:r>
          </a:p>
        </p:txBody>
      </p:sp>
      <p:sp>
        <p:nvSpPr>
          <p:cNvPr id="13" name="Subtitle 3">
            <a:extLst>
              <a:ext uri="{FF2B5EF4-FFF2-40B4-BE49-F238E27FC236}">
                <a16:creationId xmlns:a16="http://schemas.microsoft.com/office/drawing/2014/main" id="{4F63602A-BD4A-6E5C-257D-7FC13B41D842}"/>
              </a:ext>
            </a:extLst>
          </p:cNvPr>
          <p:cNvSpPr txBox="1">
            <a:spLocks/>
          </p:cNvSpPr>
          <p:nvPr/>
        </p:nvSpPr>
        <p:spPr>
          <a:xfrm>
            <a:off x="2203432" y="3092373"/>
            <a:ext cx="6876958" cy="1511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buFont typeface="Arial" panose="020B0604020202020204" pitchFamily="34" charset="0"/>
              <a:buChar char="•"/>
            </a:pPr>
            <a:r>
              <a:rPr lang="en-US"/>
              <a:t>Frame Processing: Each webcam frame undergoes conversion to RGB color space to meet </a:t>
            </a:r>
            <a:r>
              <a:rPr lang="en-US" err="1"/>
              <a:t>MediaPipe's</a:t>
            </a:r>
            <a:r>
              <a:rPr lang="en-US"/>
              <a:t> specifications.</a:t>
            </a:r>
          </a:p>
          <a:p>
            <a:pPr algn="l">
              <a:buFont typeface="Arial" panose="020B0604020202020204" pitchFamily="34" charset="0"/>
              <a:buChar char="•"/>
            </a:pPr>
            <a:r>
              <a:rPr lang="en-US"/>
              <a:t>Hand Landmark Detection: </a:t>
            </a:r>
            <a:r>
              <a:rPr lang="en-US" err="1"/>
              <a:t>MediaPipe</a:t>
            </a:r>
            <a:r>
              <a:rPr lang="en-US"/>
              <a:t> analyzes the frame to identify hand landmarks (results = </a:t>
            </a:r>
            <a:r>
              <a:rPr lang="en-US" err="1"/>
              <a:t>hands.process</a:t>
            </a:r>
            <a:r>
              <a:rPr lang="en-US"/>
              <a:t>(</a:t>
            </a:r>
            <a:r>
              <a:rPr lang="en-US" err="1"/>
              <a:t>frame_rgb</a:t>
            </a:r>
            <a:r>
              <a:rPr lang="en-US"/>
              <a:t>)).</a:t>
            </a:r>
          </a:p>
          <a:p>
            <a:pPr algn="l">
              <a:buFont typeface="Arial" panose="020B0604020202020204" pitchFamily="34" charset="0"/>
              <a:buChar char="•"/>
            </a:pPr>
            <a:r>
              <a:rPr lang="en-US"/>
              <a:t>Visualization: The detected hand landmarks are visually represented on the frame using </a:t>
            </a:r>
            <a:r>
              <a:rPr lang="en-US" err="1"/>
              <a:t>mp_drawing.draw_landmarks</a:t>
            </a:r>
            <a:r>
              <a:rPr lang="en-US"/>
              <a:t>.</a:t>
            </a:r>
          </a:p>
        </p:txBody>
      </p:sp>
      <p:sp>
        <p:nvSpPr>
          <p:cNvPr id="14" name="TextBox 13">
            <a:extLst>
              <a:ext uri="{FF2B5EF4-FFF2-40B4-BE49-F238E27FC236}">
                <a16:creationId xmlns:a16="http://schemas.microsoft.com/office/drawing/2014/main" id="{53FC1D18-BDE0-688E-A970-290231D839C8}"/>
              </a:ext>
            </a:extLst>
          </p:cNvPr>
          <p:cNvSpPr txBox="1"/>
          <p:nvPr/>
        </p:nvSpPr>
        <p:spPr>
          <a:xfrm>
            <a:off x="2297927" y="2570452"/>
            <a:ext cx="6368995" cy="523220"/>
          </a:xfrm>
          <a:prstGeom prst="rect">
            <a:avLst/>
          </a:prstGeom>
          <a:noFill/>
        </p:spPr>
        <p:txBody>
          <a:bodyPr wrap="square">
            <a:spAutoFit/>
          </a:bodyPr>
          <a:lstStyle/>
          <a:p>
            <a:r>
              <a:rPr lang="en-US">
                <a:latin typeface="Montserrat" pitchFamily="2" charset="77"/>
              </a:rPr>
              <a:t>In the prediction loop, the code continuously handles video frames from the webcam (cap) in an infinite loop.</a:t>
            </a:r>
          </a:p>
        </p:txBody>
      </p:sp>
      <p:pic>
        <p:nvPicPr>
          <p:cNvPr id="3" name="Picture 2" descr="A diagram of a grid with red dots and a green dot&#10;&#10;Description automatically generated">
            <a:extLst>
              <a:ext uri="{FF2B5EF4-FFF2-40B4-BE49-F238E27FC236}">
                <a16:creationId xmlns:a16="http://schemas.microsoft.com/office/drawing/2014/main" id="{49174549-336F-8994-2AE2-0402445C5E38}"/>
              </a:ext>
            </a:extLst>
          </p:cNvPr>
          <p:cNvPicPr>
            <a:picLocks noChangeAspect="1"/>
          </p:cNvPicPr>
          <p:nvPr/>
        </p:nvPicPr>
        <p:blipFill>
          <a:blip r:embed="rId2"/>
          <a:stretch>
            <a:fillRect/>
          </a:stretch>
        </p:blipFill>
        <p:spPr>
          <a:xfrm>
            <a:off x="114581" y="499255"/>
            <a:ext cx="2310407" cy="1742274"/>
          </a:xfrm>
          <a:prstGeom prst="rect">
            <a:avLst/>
          </a:prstGeom>
        </p:spPr>
      </p:pic>
    </p:spTree>
    <p:extLst>
      <p:ext uri="{BB962C8B-B14F-4D97-AF65-F5344CB8AC3E}">
        <p14:creationId xmlns:p14="http://schemas.microsoft.com/office/powerpoint/2010/main" val="357741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654847A-6044-6DF6-FA3B-5F09B66EA6DC}"/>
              </a:ext>
            </a:extLst>
          </p:cNvPr>
          <p:cNvSpPr>
            <a:spLocks noGrp="1"/>
          </p:cNvSpPr>
          <p:nvPr>
            <p:ph type="title"/>
          </p:nvPr>
        </p:nvSpPr>
        <p:spPr>
          <a:xfrm>
            <a:off x="336137" y="279809"/>
            <a:ext cx="8434152" cy="572700"/>
          </a:xfrm>
        </p:spPr>
        <p:txBody>
          <a:bodyPr/>
          <a:lstStyle/>
          <a:p>
            <a:r>
              <a:rPr lang="en-US"/>
              <a:t>Random Forest Classifier Result Analysis</a:t>
            </a:r>
          </a:p>
        </p:txBody>
      </p:sp>
      <p:sp>
        <p:nvSpPr>
          <p:cNvPr id="10" name="TextBox 9">
            <a:extLst>
              <a:ext uri="{FF2B5EF4-FFF2-40B4-BE49-F238E27FC236}">
                <a16:creationId xmlns:a16="http://schemas.microsoft.com/office/drawing/2014/main" id="{C661D17E-7FFC-D889-E0B5-AE4069B2DE8C}"/>
              </a:ext>
            </a:extLst>
          </p:cNvPr>
          <p:cNvSpPr txBox="1"/>
          <p:nvPr/>
        </p:nvSpPr>
        <p:spPr>
          <a:xfrm>
            <a:off x="596348" y="1043802"/>
            <a:ext cx="8173941" cy="954107"/>
          </a:xfrm>
          <a:prstGeom prst="rect">
            <a:avLst/>
          </a:prstGeom>
          <a:noFill/>
        </p:spPr>
        <p:txBody>
          <a:bodyPr wrap="square">
            <a:spAutoFit/>
          </a:bodyPr>
          <a:lstStyle/>
          <a:p>
            <a:r>
              <a:rPr lang="en-US">
                <a:latin typeface="Montserrat" pitchFamily="2" charset="77"/>
              </a:rPr>
              <a:t>The Random Forest model scored 99.795% accuracy, slightly better than the CNN's 93.168%. Both performed remarkably well. Metrics like precision, recall, and F1 scores were high and well-balanced. Despite slight differences, indicating some mislabeled categories, overall, the model demonstrated excellent performance.</a:t>
            </a:r>
          </a:p>
        </p:txBody>
      </p:sp>
      <p:sp>
        <p:nvSpPr>
          <p:cNvPr id="11" name="Subtitle 3">
            <a:extLst>
              <a:ext uri="{FF2B5EF4-FFF2-40B4-BE49-F238E27FC236}">
                <a16:creationId xmlns:a16="http://schemas.microsoft.com/office/drawing/2014/main" id="{ED15BD6F-70DC-CFD5-D79B-A6FF06B409F5}"/>
              </a:ext>
            </a:extLst>
          </p:cNvPr>
          <p:cNvSpPr txBox="1">
            <a:spLocks/>
          </p:cNvSpPr>
          <p:nvPr/>
        </p:nvSpPr>
        <p:spPr>
          <a:xfrm>
            <a:off x="5837178" y="2189202"/>
            <a:ext cx="2448082" cy="30268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114300" indent="0" algn="l"/>
            <a:r>
              <a:rPr lang="en-US"/>
              <a:t>Precision:</a:t>
            </a:r>
          </a:p>
          <a:p>
            <a:pPr marL="400050" indent="-285750" algn="l">
              <a:buFont typeface="Arial" panose="020B0604020202020204" pitchFamily="34" charset="0"/>
              <a:buChar char="•"/>
            </a:pPr>
            <a:r>
              <a:rPr lang="en-US"/>
              <a:t>Micro: 99.80%</a:t>
            </a:r>
          </a:p>
          <a:p>
            <a:pPr marL="400050" indent="-285750" algn="l">
              <a:buFont typeface="Arial" panose="020B0604020202020204" pitchFamily="34" charset="0"/>
              <a:buChar char="•"/>
            </a:pPr>
            <a:r>
              <a:rPr lang="en-US"/>
              <a:t>Macro: 99.80%</a:t>
            </a:r>
          </a:p>
          <a:p>
            <a:pPr marL="114300" indent="0" algn="l"/>
            <a:r>
              <a:rPr lang="en-US"/>
              <a:t>Recall:</a:t>
            </a:r>
          </a:p>
          <a:p>
            <a:pPr marL="400050" indent="-285750" algn="l">
              <a:buFont typeface="Arial" panose="020B0604020202020204" pitchFamily="34" charset="0"/>
              <a:buChar char="•"/>
            </a:pPr>
            <a:r>
              <a:rPr lang="en-US"/>
              <a:t>Micro: 99.80%</a:t>
            </a:r>
          </a:p>
          <a:p>
            <a:pPr marL="400050" indent="-285750" algn="l">
              <a:buFont typeface="Arial" panose="020B0604020202020204" pitchFamily="34" charset="0"/>
              <a:buChar char="•"/>
            </a:pPr>
            <a:r>
              <a:rPr lang="en-US"/>
              <a:t>Macro: 99.78%</a:t>
            </a:r>
          </a:p>
          <a:p>
            <a:pPr marL="114300" indent="0" algn="l"/>
            <a:r>
              <a:rPr lang="en-US"/>
              <a:t>F1 Score:</a:t>
            </a:r>
          </a:p>
          <a:p>
            <a:pPr marL="400050" indent="-285750" algn="l">
              <a:buFont typeface="Arial" panose="020B0604020202020204" pitchFamily="34" charset="0"/>
              <a:buChar char="•"/>
            </a:pPr>
            <a:r>
              <a:rPr lang="en-US"/>
              <a:t>Micro: 99.80%</a:t>
            </a:r>
          </a:p>
          <a:p>
            <a:pPr marL="400050" indent="-285750" algn="l">
              <a:buFont typeface="Arial" panose="020B0604020202020204" pitchFamily="34" charset="0"/>
              <a:buChar char="•"/>
            </a:pPr>
            <a:r>
              <a:rPr lang="en-US"/>
              <a:t>Macro: 99.79%</a:t>
            </a:r>
          </a:p>
        </p:txBody>
      </p:sp>
      <p:pic>
        <p:nvPicPr>
          <p:cNvPr id="13" name="Picture 12" descr="A diagram of a test sample input&#10;&#10;Description automatically generated">
            <a:extLst>
              <a:ext uri="{FF2B5EF4-FFF2-40B4-BE49-F238E27FC236}">
                <a16:creationId xmlns:a16="http://schemas.microsoft.com/office/drawing/2014/main" id="{C526C3D5-6663-17CD-EB23-2683A8F699DD}"/>
              </a:ext>
            </a:extLst>
          </p:cNvPr>
          <p:cNvPicPr>
            <a:picLocks noChangeAspect="1"/>
          </p:cNvPicPr>
          <p:nvPr/>
        </p:nvPicPr>
        <p:blipFill>
          <a:blip r:embed="rId2"/>
          <a:stretch>
            <a:fillRect/>
          </a:stretch>
        </p:blipFill>
        <p:spPr>
          <a:xfrm>
            <a:off x="787179" y="2189202"/>
            <a:ext cx="4460682" cy="2527267"/>
          </a:xfrm>
          <a:prstGeom prst="rect">
            <a:avLst/>
          </a:prstGeom>
        </p:spPr>
      </p:pic>
    </p:spTree>
    <p:extLst>
      <p:ext uri="{BB962C8B-B14F-4D97-AF65-F5344CB8AC3E}">
        <p14:creationId xmlns:p14="http://schemas.microsoft.com/office/powerpoint/2010/main" val="564204117"/>
      </p:ext>
    </p:extLst>
  </p:cSld>
  <p:clrMapOvr>
    <a:masterClrMapping/>
  </p:clrMapOvr>
  <mc:AlternateContent xmlns:mc="http://schemas.openxmlformats.org/markup-compatibility/2006" xmlns:p14="http://schemas.microsoft.com/office/powerpoint/2010/main">
    <mc:Choice Requires="p14">
      <p:transition spd="slow" p14:dur="2000" advTm="38998"/>
    </mc:Choice>
    <mc:Fallback xmlns="">
      <p:transition spd="slow" advTm="3899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0310-CC79-80A8-A24D-1291CBCE1700}"/>
              </a:ext>
            </a:extLst>
          </p:cNvPr>
          <p:cNvSpPr>
            <a:spLocks noGrp="1"/>
          </p:cNvSpPr>
          <p:nvPr>
            <p:ph type="title"/>
          </p:nvPr>
        </p:nvSpPr>
        <p:spPr/>
        <p:txBody>
          <a:bodyPr/>
          <a:lstStyle/>
          <a:p>
            <a:r>
              <a:rPr lang="en-US"/>
              <a:t>Confusion Matrix</a:t>
            </a:r>
          </a:p>
        </p:txBody>
      </p:sp>
      <p:sp>
        <p:nvSpPr>
          <p:cNvPr id="9" name="Subtitle 3">
            <a:extLst>
              <a:ext uri="{FF2B5EF4-FFF2-40B4-BE49-F238E27FC236}">
                <a16:creationId xmlns:a16="http://schemas.microsoft.com/office/drawing/2014/main" id="{5714B9B6-081B-B818-A86E-EDB8591EA0E8}"/>
              </a:ext>
            </a:extLst>
          </p:cNvPr>
          <p:cNvSpPr txBox="1">
            <a:spLocks/>
          </p:cNvSpPr>
          <p:nvPr/>
        </p:nvSpPr>
        <p:spPr>
          <a:xfrm>
            <a:off x="285371" y="909886"/>
            <a:ext cx="8573257" cy="383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The confusion matrix offers a detailed breakdown of correct and incorrect responses</a:t>
            </a:r>
          </a:p>
        </p:txBody>
      </p:sp>
      <p:pic>
        <p:nvPicPr>
          <p:cNvPr id="11" name="Picture 10" descr="A diagram of a confused matrix&#10;&#10;Description automatically generated">
            <a:extLst>
              <a:ext uri="{FF2B5EF4-FFF2-40B4-BE49-F238E27FC236}">
                <a16:creationId xmlns:a16="http://schemas.microsoft.com/office/drawing/2014/main" id="{3508FEA3-5559-C42C-1DB1-68FC8B4A63E5}"/>
              </a:ext>
            </a:extLst>
          </p:cNvPr>
          <p:cNvPicPr>
            <a:picLocks noChangeAspect="1"/>
          </p:cNvPicPr>
          <p:nvPr/>
        </p:nvPicPr>
        <p:blipFill>
          <a:blip r:embed="rId2"/>
          <a:stretch>
            <a:fillRect/>
          </a:stretch>
        </p:blipFill>
        <p:spPr>
          <a:xfrm>
            <a:off x="1574357" y="1191625"/>
            <a:ext cx="5979381" cy="3568700"/>
          </a:xfrm>
          <a:prstGeom prst="rect">
            <a:avLst/>
          </a:prstGeom>
        </p:spPr>
      </p:pic>
    </p:spTree>
    <p:extLst>
      <p:ext uri="{BB962C8B-B14F-4D97-AF65-F5344CB8AC3E}">
        <p14:creationId xmlns:p14="http://schemas.microsoft.com/office/powerpoint/2010/main" val="118447202"/>
      </p:ext>
    </p:extLst>
  </p:cSld>
  <p:clrMapOvr>
    <a:masterClrMapping/>
  </p:clrMapOvr>
  <mc:AlternateContent xmlns:mc="http://schemas.openxmlformats.org/markup-compatibility/2006" xmlns:p14="http://schemas.microsoft.com/office/powerpoint/2010/main">
    <mc:Choice Requires="p14">
      <p:transition spd="slow" p14:dur="2000" advTm="11828"/>
    </mc:Choice>
    <mc:Fallback xmlns="">
      <p:transition spd="slow" advTm="118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Index</a:t>
            </a:r>
            <a:endParaRPr/>
          </a:p>
        </p:txBody>
      </p:sp>
      <p:sp>
        <p:nvSpPr>
          <p:cNvPr id="192" name="Google Shape;192;p31"/>
          <p:cNvSpPr txBox="1">
            <a:spLocks noGrp="1"/>
          </p:cNvSpPr>
          <p:nvPr>
            <p:ph type="body" idx="1"/>
          </p:nvPr>
        </p:nvSpPr>
        <p:spPr>
          <a:xfrm>
            <a:off x="713225" y="1152475"/>
            <a:ext cx="7717500" cy="287883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Introduction</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Problem Statement</a:t>
            </a:r>
          </a:p>
          <a:p>
            <a:pPr marL="171450" indent="-171450">
              <a:buClr>
                <a:schemeClr val="dk1"/>
              </a:buClr>
              <a:buSzPts val="1100"/>
              <a:buFont typeface="Wingdings" panose="05000000000000000000" pitchFamily="2" charset="2"/>
              <a:buChar char="Ø"/>
            </a:pPr>
            <a:r>
              <a:rPr lang="en-US" sz="1400">
                <a:solidFill>
                  <a:schemeClr val="dk1"/>
                </a:solidFill>
              </a:rPr>
              <a:t>Project Overview</a:t>
            </a:r>
          </a:p>
          <a:p>
            <a:pPr marL="171450" indent="-171450">
              <a:buClr>
                <a:schemeClr val="dk1"/>
              </a:buClr>
              <a:buSzPts val="1100"/>
              <a:buFont typeface="Wingdings" panose="05000000000000000000" pitchFamily="2" charset="2"/>
              <a:buChar char="Ø"/>
            </a:pPr>
            <a:r>
              <a:rPr lang="en-US" sz="1400">
                <a:solidFill>
                  <a:schemeClr val="dk1"/>
                </a:solidFill>
              </a:rPr>
              <a:t>Methodology</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Image Acquisition And Pre-Processing</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Feature Extraction and Classification</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ASL With CNN</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ASL With Random Forest</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Challenges</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Future scope</a:t>
            </a:r>
          </a:p>
          <a:p>
            <a:pPr marL="171450" lvl="0" indent="-171450" algn="l" rtl="0">
              <a:spcBef>
                <a:spcPts val="0"/>
              </a:spcBef>
              <a:spcAft>
                <a:spcPts val="0"/>
              </a:spcAft>
              <a:buClr>
                <a:schemeClr val="dk1"/>
              </a:buClr>
              <a:buSzPts val="1100"/>
              <a:buFont typeface="Wingdings" panose="05000000000000000000" pitchFamily="2" charset="2"/>
              <a:buChar char="Ø"/>
            </a:pPr>
            <a:r>
              <a:rPr lang="en-US" sz="1400">
                <a:solidFill>
                  <a:schemeClr val="dk1"/>
                </a:solidFill>
              </a:rPr>
              <a:t>Conclusion</a:t>
            </a:r>
            <a:endParaRPr sz="14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390"/>
    </mc:Choice>
    <mc:Fallback xmlns="">
      <p:transition spd="slow" advTm="53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3E75-DB25-37BB-ED8B-58D38C8AD6D5}"/>
              </a:ext>
            </a:extLst>
          </p:cNvPr>
          <p:cNvSpPr>
            <a:spLocks noGrp="1"/>
          </p:cNvSpPr>
          <p:nvPr>
            <p:ph type="title"/>
          </p:nvPr>
        </p:nvSpPr>
        <p:spPr/>
        <p:txBody>
          <a:bodyPr/>
          <a:lstStyle/>
          <a:p>
            <a:r>
              <a:rPr lang="en-US"/>
              <a:t>Key Observations</a:t>
            </a:r>
          </a:p>
        </p:txBody>
      </p:sp>
      <p:sp>
        <p:nvSpPr>
          <p:cNvPr id="11" name="Subtitle 3">
            <a:extLst>
              <a:ext uri="{FF2B5EF4-FFF2-40B4-BE49-F238E27FC236}">
                <a16:creationId xmlns:a16="http://schemas.microsoft.com/office/drawing/2014/main" id="{8A4CA9A4-5B40-A038-AC05-945542BDB713}"/>
              </a:ext>
            </a:extLst>
          </p:cNvPr>
          <p:cNvSpPr txBox="1">
            <a:spLocks/>
          </p:cNvSpPr>
          <p:nvPr/>
        </p:nvSpPr>
        <p:spPr>
          <a:xfrm>
            <a:off x="1133521" y="1306809"/>
            <a:ext cx="6876958" cy="2716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buFont typeface="Arial" panose="020B0604020202020204" pitchFamily="34" charset="0"/>
              <a:buChar char="•"/>
            </a:pPr>
            <a:r>
              <a:rPr lang="en-US"/>
              <a:t>The model's most frequent misclassification was predicting the letter Q (15) as P (14) twice.</a:t>
            </a:r>
          </a:p>
          <a:p>
            <a:pPr algn="l">
              <a:buFont typeface="Arial" panose="020B0604020202020204" pitchFamily="34" charset="0"/>
              <a:buChar char="•"/>
            </a:pPr>
            <a:r>
              <a:rPr lang="en-US"/>
              <a:t>Other sporadic misclassifications included: X (22) as T (18), Y (23) as I (8), G (6) as T (18), I (8) as M (11), and K (9) as U (19).</a:t>
            </a:r>
          </a:p>
          <a:p>
            <a:pPr algn="l">
              <a:buFont typeface="Arial" panose="020B0604020202020204" pitchFamily="34" charset="0"/>
              <a:buChar char="•"/>
            </a:pPr>
            <a:r>
              <a:rPr lang="en-US"/>
              <a:t>These misclassifications show no clear trend, indicating minimal to no bias in the model.</a:t>
            </a:r>
          </a:p>
          <a:p>
            <a:pPr algn="l">
              <a:buFont typeface="Arial" panose="020B0604020202020204" pitchFamily="34" charset="0"/>
              <a:buChar char="•"/>
            </a:pPr>
            <a:r>
              <a:rPr lang="en-US"/>
              <a:t>While some categories had more misclassifications, 18 out of the 24 categories had no misclassifications, emphasizing the limited impact of these discrepancies.</a:t>
            </a:r>
          </a:p>
        </p:txBody>
      </p:sp>
    </p:spTree>
    <p:extLst>
      <p:ext uri="{BB962C8B-B14F-4D97-AF65-F5344CB8AC3E}">
        <p14:creationId xmlns:p14="http://schemas.microsoft.com/office/powerpoint/2010/main" val="2839504613"/>
      </p:ext>
    </p:extLst>
  </p:cSld>
  <p:clrMapOvr>
    <a:masterClrMapping/>
  </p:clrMapOvr>
  <mc:AlternateContent xmlns:mc="http://schemas.openxmlformats.org/markup-compatibility/2006" xmlns:p14="http://schemas.microsoft.com/office/powerpoint/2010/main">
    <mc:Choice Requires="p14">
      <p:transition spd="slow" p14:dur="2000" advTm="48424"/>
    </mc:Choice>
    <mc:Fallback xmlns="">
      <p:transition spd="slow" advTm="484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633579" y="221384"/>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Challenges</a:t>
            </a:r>
            <a:endParaRPr/>
          </a:p>
        </p:txBody>
      </p:sp>
      <p:sp>
        <p:nvSpPr>
          <p:cNvPr id="2" name="Subtitle 12">
            <a:extLst>
              <a:ext uri="{FF2B5EF4-FFF2-40B4-BE49-F238E27FC236}">
                <a16:creationId xmlns:a16="http://schemas.microsoft.com/office/drawing/2014/main" id="{7A66D9FF-6037-6B10-6ABA-4341C65CA426}"/>
              </a:ext>
            </a:extLst>
          </p:cNvPr>
          <p:cNvSpPr>
            <a:spLocks noGrp="1"/>
          </p:cNvSpPr>
          <p:nvPr/>
        </p:nvSpPr>
        <p:spPr>
          <a:xfrm>
            <a:off x="324854" y="794084"/>
            <a:ext cx="8016926" cy="3705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114300" indent="0" algn="l"/>
            <a:r>
              <a:rPr lang="en-US" b="1" i="0">
                <a:solidFill>
                  <a:srgbClr val="374151"/>
                </a:solidFill>
                <a:effectLst/>
                <a:latin typeface="Montserrat" panose="00000500000000000000" pitchFamily="2" charset="0"/>
              </a:rPr>
              <a:t> Web Cameras as Alternatives:</a:t>
            </a:r>
            <a:endParaRPr lang="en-US">
              <a:solidFill>
                <a:srgbClr val="374151"/>
              </a:solidFill>
              <a:latin typeface="Montserrat" panose="00000500000000000000" pitchFamily="2" charset="0"/>
            </a:endParaRPr>
          </a:p>
          <a:p>
            <a:pPr marL="400050" indent="-285750" algn="l">
              <a:buFont typeface="Arial" panose="020B0604020202020204" pitchFamily="34" charset="0"/>
              <a:buChar char="•"/>
            </a:pPr>
            <a:r>
              <a:rPr lang="en-US" b="0" i="0">
                <a:solidFill>
                  <a:srgbClr val="374151"/>
                </a:solidFill>
                <a:effectLst/>
                <a:latin typeface="Montserrat" panose="00000500000000000000" pitchFamily="2" charset="0"/>
              </a:rPr>
              <a:t>Web cameras can serve as viable alternatives to cameras with higher specifications.</a:t>
            </a:r>
          </a:p>
          <a:p>
            <a:pPr marL="400050" indent="-285750" algn="l">
              <a:buFont typeface="Arial" panose="020B0604020202020204" pitchFamily="34" charset="0"/>
              <a:buChar char="•"/>
            </a:pPr>
            <a:r>
              <a:rPr lang="en-US" b="0" i="0">
                <a:solidFill>
                  <a:srgbClr val="374151"/>
                </a:solidFill>
                <a:effectLst/>
                <a:latin typeface="Montserrat" panose="00000500000000000000" pitchFamily="2" charset="0"/>
              </a:rPr>
              <a:t>However, the quality of captured images may be compromised due to blurriness.</a:t>
            </a:r>
          </a:p>
          <a:p>
            <a:pPr marL="114300" indent="0" algn="l"/>
            <a:r>
              <a:rPr lang="en-US" b="1" i="0">
                <a:solidFill>
                  <a:srgbClr val="374151"/>
                </a:solidFill>
                <a:effectLst/>
                <a:latin typeface="Montserrat" panose="00000500000000000000" pitchFamily="2" charset="0"/>
              </a:rPr>
              <a:t>Challenges in Data Collection from Sensors:</a:t>
            </a:r>
            <a:endParaRPr lang="en-US">
              <a:solidFill>
                <a:srgbClr val="374151"/>
              </a:solidFill>
              <a:latin typeface="Montserrat" panose="00000500000000000000" pitchFamily="2" charset="0"/>
            </a:endParaRPr>
          </a:p>
          <a:p>
            <a:pPr marL="400050" indent="-285750" algn="l">
              <a:buFont typeface="Arial" panose="020B0604020202020204" pitchFamily="34" charset="0"/>
              <a:buChar char="•"/>
            </a:pPr>
            <a:r>
              <a:rPr lang="en-US" b="0" i="0">
                <a:solidFill>
                  <a:srgbClr val="374151"/>
                </a:solidFill>
                <a:effectLst/>
                <a:latin typeface="Montserrat" panose="00000500000000000000" pitchFamily="2" charset="0"/>
              </a:rPr>
              <a:t>Data collection from sensors faces several challenges, including:</a:t>
            </a:r>
          </a:p>
          <a:p>
            <a:pPr marL="114300" indent="0" algn="just"/>
            <a:r>
              <a:rPr lang="en-US">
                <a:solidFill>
                  <a:srgbClr val="374151"/>
                </a:solidFill>
                <a:latin typeface="Montserrat" panose="00000500000000000000" pitchFamily="2" charset="0"/>
              </a:rPr>
              <a:t>         1.</a:t>
            </a:r>
            <a:r>
              <a:rPr lang="en-US" b="0" i="0">
                <a:solidFill>
                  <a:srgbClr val="374151"/>
                </a:solidFill>
                <a:effectLst/>
                <a:latin typeface="Montserrat" panose="00000500000000000000" pitchFamily="2" charset="0"/>
              </a:rPr>
              <a:t>Noise interference</a:t>
            </a:r>
          </a:p>
          <a:p>
            <a:pPr marL="114300" indent="0" algn="just"/>
            <a:r>
              <a:rPr lang="en-US">
                <a:solidFill>
                  <a:srgbClr val="374151"/>
                </a:solidFill>
                <a:latin typeface="Montserrat" panose="00000500000000000000" pitchFamily="2" charset="0"/>
              </a:rPr>
              <a:t>         2.</a:t>
            </a:r>
            <a:r>
              <a:rPr lang="en-US" b="0" i="0">
                <a:solidFill>
                  <a:srgbClr val="374151"/>
                </a:solidFill>
                <a:effectLst/>
                <a:latin typeface="Montserrat" panose="00000500000000000000" pitchFamily="2" charset="0"/>
              </a:rPr>
              <a:t>Human handling errors</a:t>
            </a:r>
          </a:p>
          <a:p>
            <a:pPr marL="114300" indent="0" algn="just"/>
            <a:r>
              <a:rPr lang="en-US">
                <a:solidFill>
                  <a:srgbClr val="374151"/>
                </a:solidFill>
                <a:latin typeface="Montserrat" panose="00000500000000000000" pitchFamily="2" charset="0"/>
              </a:rPr>
              <a:t>         3.</a:t>
            </a:r>
            <a:r>
              <a:rPr lang="en-US" b="0" i="0">
                <a:solidFill>
                  <a:srgbClr val="374151"/>
                </a:solidFill>
                <a:effectLst/>
                <a:latin typeface="Montserrat" panose="00000500000000000000" pitchFamily="2" charset="0"/>
              </a:rPr>
              <a:t>Improper ground connection issues</a:t>
            </a:r>
          </a:p>
          <a:p>
            <a:pPr marL="114300" indent="0" algn="l"/>
            <a:r>
              <a:rPr lang="en-US" b="1" i="0">
                <a:solidFill>
                  <a:srgbClr val="374151"/>
                </a:solidFill>
                <a:effectLst/>
                <a:latin typeface="Montserrat" panose="00000500000000000000" pitchFamily="2" charset="0"/>
              </a:rPr>
              <a:t>Limited Datasets for SLR Systems:</a:t>
            </a:r>
            <a:endParaRPr lang="en-US">
              <a:solidFill>
                <a:srgbClr val="374151"/>
              </a:solidFill>
              <a:latin typeface="Montserrat" panose="00000500000000000000" pitchFamily="2" charset="0"/>
            </a:endParaRPr>
          </a:p>
          <a:p>
            <a:pPr marL="400050" indent="-285750" algn="l">
              <a:buFont typeface="Arial" panose="020B0604020202020204" pitchFamily="34" charset="0"/>
              <a:buChar char="•"/>
            </a:pPr>
            <a:r>
              <a:rPr lang="en-US" b="0" i="0">
                <a:solidFill>
                  <a:srgbClr val="374151"/>
                </a:solidFill>
                <a:effectLst/>
                <a:latin typeface="Montserrat" panose="00000500000000000000" pitchFamily="2" charset="0"/>
              </a:rPr>
              <a:t>The scarcity of readily available large datasets poses challenges for the training and assessment of SLR systems.</a:t>
            </a:r>
          </a:p>
          <a:p>
            <a:pPr marL="114300" indent="0" algn="l"/>
            <a:r>
              <a:rPr lang="en-US" b="1" i="0">
                <a:solidFill>
                  <a:srgbClr val="374151"/>
                </a:solidFill>
                <a:effectLst/>
                <a:latin typeface="Montserrat" panose="00000500000000000000" pitchFamily="2" charset="0"/>
              </a:rPr>
              <a:t>Time-Consuming Labeling for Isolated SLR Techniques:</a:t>
            </a:r>
            <a:endParaRPr lang="en-US">
              <a:solidFill>
                <a:srgbClr val="374151"/>
              </a:solidFill>
              <a:latin typeface="Montserrat" panose="00000500000000000000" pitchFamily="2" charset="0"/>
            </a:endParaRPr>
          </a:p>
          <a:p>
            <a:pPr marL="400050" indent="-285750" algn="l">
              <a:buFont typeface="Arial" panose="020B0604020202020204" pitchFamily="34" charset="0"/>
              <a:buChar char="•"/>
            </a:pPr>
            <a:r>
              <a:rPr lang="en-US" b="0" i="0">
                <a:solidFill>
                  <a:srgbClr val="374151"/>
                </a:solidFill>
                <a:effectLst/>
                <a:latin typeface="Montserrat" panose="00000500000000000000" pitchFamily="2" charset="0"/>
              </a:rPr>
              <a:t>Isolated SLR techniques require meticulous word-by-word labeling, leading to time-consuming processes.</a:t>
            </a:r>
          </a:p>
          <a:p>
            <a:pPr algn="l">
              <a:buFont typeface="Arial" panose="020B0604020202020204" pitchFamily="34" charset="0"/>
              <a:buChar char="•"/>
            </a:pPr>
            <a:endParaRPr lang="en-US">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4150"/>
    </mc:Choice>
    <mc:Fallback xmlns="">
      <p:transition spd="slow" advTm="4415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Conclusion</a:t>
            </a:r>
            <a:endParaRPr/>
          </a:p>
        </p:txBody>
      </p:sp>
      <p:sp>
        <p:nvSpPr>
          <p:cNvPr id="2" name="Subtitle 12">
            <a:extLst>
              <a:ext uri="{FF2B5EF4-FFF2-40B4-BE49-F238E27FC236}">
                <a16:creationId xmlns:a16="http://schemas.microsoft.com/office/drawing/2014/main" id="{E0112585-FCDF-A22E-3E66-398CCDC40F13}"/>
              </a:ext>
            </a:extLst>
          </p:cNvPr>
          <p:cNvSpPr>
            <a:spLocks noGrp="1"/>
          </p:cNvSpPr>
          <p:nvPr/>
        </p:nvSpPr>
        <p:spPr>
          <a:xfrm>
            <a:off x="312822" y="1275348"/>
            <a:ext cx="8016926" cy="2835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400050" indent="-285750" algn="l">
              <a:buFont typeface="Arial" panose="020B0604020202020204" pitchFamily="34" charset="0"/>
              <a:buChar char="•"/>
            </a:pPr>
            <a:r>
              <a:rPr lang="en-US">
                <a:latin typeface="Montserrat" panose="00000500000000000000" pitchFamily="2" charset="0"/>
              </a:rPr>
              <a:t>This American Sign Language (ASL) detection system successfully translates sign language gestures and highlights the impressive performance of both CNN and Random Forest Classifier models.</a:t>
            </a:r>
          </a:p>
          <a:p>
            <a:pPr marL="114300" indent="0" algn="l"/>
            <a:endParaRPr lang="en-US">
              <a:latin typeface="Montserrat" panose="00000500000000000000" pitchFamily="2" charset="0"/>
            </a:endParaRPr>
          </a:p>
          <a:p>
            <a:pPr marL="400050" indent="-285750" algn="l">
              <a:buFont typeface="Arial" panose="020B0604020202020204" pitchFamily="34" charset="0"/>
              <a:buChar char="•"/>
            </a:pPr>
            <a:r>
              <a:rPr lang="en-US" b="0" i="0">
                <a:solidFill>
                  <a:schemeClr val="tx1"/>
                </a:solidFill>
                <a:effectLst/>
                <a:latin typeface="Montserrat" panose="00000500000000000000" pitchFamily="2" charset="0"/>
              </a:rPr>
              <a:t>The Random Forest model outperformed the CNN, achieving an accuracy of 99.795% compared to CNN’s 93.168%.</a:t>
            </a:r>
            <a:r>
              <a:rPr lang="en-US" b="0" i="0">
                <a:solidFill>
                  <a:srgbClr val="374151"/>
                </a:solidFill>
                <a:effectLst/>
                <a:latin typeface="Söhne"/>
              </a:rPr>
              <a:t> </a:t>
            </a:r>
            <a:r>
              <a:rPr lang="en-US" b="0" i="0">
                <a:solidFill>
                  <a:schemeClr val="tx1"/>
                </a:solidFill>
                <a:effectLst/>
                <a:latin typeface="Montserrat" panose="00000500000000000000" pitchFamily="2" charset="0"/>
              </a:rPr>
              <a:t>Despite the Random Forest model's high accuracy, there is a caveat regarding its training on controlled data, suggesting a potential loss of accuracy with a more diverse dataset.</a:t>
            </a:r>
          </a:p>
          <a:p>
            <a:pPr marL="114300" indent="0" algn="l"/>
            <a:endParaRPr lang="en-US" b="0" i="0">
              <a:solidFill>
                <a:schemeClr val="tx1"/>
              </a:solidFill>
              <a:effectLst/>
              <a:latin typeface="Montserrat" panose="00000500000000000000" pitchFamily="2" charset="0"/>
            </a:endParaRPr>
          </a:p>
          <a:p>
            <a:pPr marL="400050" indent="-285750" algn="l">
              <a:buFont typeface="Arial" panose="020B0604020202020204" pitchFamily="34" charset="0"/>
              <a:buChar char="•"/>
            </a:pPr>
            <a:r>
              <a:rPr lang="en-US">
                <a:solidFill>
                  <a:schemeClr val="tx1"/>
                </a:solidFill>
                <a:latin typeface="Montserrat" panose="00000500000000000000" pitchFamily="2" charset="0"/>
              </a:rPr>
              <a:t>By continuing to advance the capabilities of SLR systems, we can foster inclusivity, empower individuals with disabilities, and enable effective communication across different sign languages.</a:t>
            </a:r>
          </a:p>
        </p:txBody>
      </p:sp>
    </p:spTree>
    <p:extLst>
      <p:ext uri="{BB962C8B-B14F-4D97-AF65-F5344CB8AC3E}">
        <p14:creationId xmlns:p14="http://schemas.microsoft.com/office/powerpoint/2010/main" val="1221271949"/>
      </p:ext>
    </p:extLst>
  </p:cSld>
  <p:clrMapOvr>
    <a:masterClrMapping/>
  </p:clrMapOvr>
  <mc:AlternateContent xmlns:mc="http://schemas.openxmlformats.org/markup-compatibility/2006" xmlns:p14="http://schemas.microsoft.com/office/powerpoint/2010/main">
    <mc:Choice Requires="p14">
      <p:transition spd="slow" p14:dur="2000" advTm="44546"/>
    </mc:Choice>
    <mc:Fallback xmlns="">
      <p:transition spd="slow" advTm="4454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2" name="Subtitle 12">
            <a:extLst>
              <a:ext uri="{FF2B5EF4-FFF2-40B4-BE49-F238E27FC236}">
                <a16:creationId xmlns:a16="http://schemas.microsoft.com/office/drawing/2014/main" id="{E0112585-FCDF-A22E-3E66-398CCDC40F13}"/>
              </a:ext>
            </a:extLst>
          </p:cNvPr>
          <p:cNvSpPr>
            <a:spLocks noGrp="1"/>
          </p:cNvSpPr>
          <p:nvPr/>
        </p:nvSpPr>
        <p:spPr>
          <a:xfrm>
            <a:off x="304871" y="1537740"/>
            <a:ext cx="8016926" cy="3461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400050" indent="-285750" algn="l">
              <a:buFont typeface="Arial" panose="020B0604020202020204" pitchFamily="34" charset="0"/>
              <a:buChar char="•"/>
            </a:pPr>
            <a:r>
              <a:rPr lang="en-US" b="1" i="0">
                <a:solidFill>
                  <a:srgbClr val="374151"/>
                </a:solidFill>
                <a:effectLst/>
                <a:latin typeface="Montserrat" panose="00000500000000000000" pitchFamily="2" charset="0"/>
              </a:rPr>
              <a:t>Voice-Integrated Sensor Gloves for Sign Language Recognition:</a:t>
            </a:r>
            <a:endParaRPr lang="en-US">
              <a:solidFill>
                <a:srgbClr val="374151"/>
              </a:solidFill>
              <a:latin typeface="Montserrat" panose="00000500000000000000" pitchFamily="2" charset="0"/>
            </a:endParaRPr>
          </a:p>
          <a:p>
            <a:pPr marL="114300" indent="0" algn="l"/>
            <a:r>
              <a:rPr lang="en-US" b="0" i="0">
                <a:solidFill>
                  <a:srgbClr val="374151"/>
                </a:solidFill>
                <a:effectLst/>
                <a:latin typeface="Montserrat" panose="00000500000000000000" pitchFamily="2" charset="0"/>
              </a:rPr>
              <a:t>     The focus is on recognizing sign language motions through the combination of hand gestures and voice commands.</a:t>
            </a:r>
          </a:p>
          <a:p>
            <a:pPr marL="114300" indent="0" algn="l"/>
            <a:endParaRPr lang="en-US" b="0" i="0">
              <a:solidFill>
                <a:srgbClr val="374151"/>
              </a:solidFill>
              <a:effectLst/>
              <a:latin typeface="Montserrat" panose="00000500000000000000" pitchFamily="2" charset="0"/>
            </a:endParaRPr>
          </a:p>
          <a:p>
            <a:pPr marL="400050" indent="-285750" algn="l">
              <a:buFont typeface="Arial" panose="020B0604020202020204" pitchFamily="34" charset="0"/>
              <a:buChar char="•"/>
            </a:pPr>
            <a:r>
              <a:rPr lang="en-US" b="1" i="0">
                <a:solidFill>
                  <a:srgbClr val="374151"/>
                </a:solidFill>
                <a:effectLst/>
                <a:latin typeface="Montserrat" panose="00000500000000000000" pitchFamily="2" charset="0"/>
              </a:rPr>
              <a:t>Smart Glasses Integrated with SLR Software:</a:t>
            </a:r>
            <a:r>
              <a:rPr lang="en-US">
                <a:solidFill>
                  <a:srgbClr val="374151"/>
                </a:solidFill>
                <a:latin typeface="Montserrat" panose="00000500000000000000" pitchFamily="2" charset="0"/>
              </a:rPr>
              <a:t> </a:t>
            </a:r>
          </a:p>
          <a:p>
            <a:pPr marL="114300" indent="0" algn="l"/>
            <a:r>
              <a:rPr lang="en-US" b="0" i="0">
                <a:solidFill>
                  <a:srgbClr val="374151"/>
                </a:solidFill>
                <a:effectLst/>
                <a:latin typeface="Montserrat" panose="00000500000000000000" pitchFamily="2" charset="0"/>
              </a:rPr>
              <a:t>     Investigate the integration of Speech-to-Text (SLR) software with smart glasses technology.</a:t>
            </a:r>
          </a:p>
          <a:p>
            <a:pPr marL="114300" indent="0" algn="l"/>
            <a:endParaRPr lang="en-US" b="0" i="0">
              <a:solidFill>
                <a:srgbClr val="374151"/>
              </a:solidFill>
              <a:effectLst/>
              <a:latin typeface="Montserrat" panose="00000500000000000000" pitchFamily="2" charset="0"/>
            </a:endParaRPr>
          </a:p>
          <a:p>
            <a:pPr marL="400050" indent="-285750" algn="l">
              <a:buFont typeface="Arial" panose="020B0604020202020204" pitchFamily="34" charset="0"/>
              <a:buChar char="•"/>
            </a:pPr>
            <a:r>
              <a:rPr lang="en-US" b="1" i="0">
                <a:solidFill>
                  <a:srgbClr val="374151"/>
                </a:solidFill>
                <a:effectLst/>
                <a:latin typeface="Montserrat" panose="00000500000000000000" pitchFamily="2" charset="0"/>
              </a:rPr>
              <a:t>SLR Mobile App</a:t>
            </a:r>
          </a:p>
          <a:p>
            <a:pPr marL="114300" indent="0" algn="l"/>
            <a:r>
              <a:rPr lang="en-US" b="0" i="0">
                <a:solidFill>
                  <a:srgbClr val="374151"/>
                </a:solidFill>
                <a:effectLst/>
                <a:latin typeface="Montserrat" panose="00000500000000000000" pitchFamily="2" charset="0"/>
              </a:rPr>
              <a:t>    The app aims to transcribe spoken words into text, catering to the needs of users who may benefit from visual representation of spoken language.</a:t>
            </a:r>
          </a:p>
          <a:p>
            <a:pPr marL="114300" indent="0" algn="l"/>
            <a:endParaRPr lang="en-US">
              <a:latin typeface="Montserrat" panose="00000500000000000000" pitchFamily="2" charset="0"/>
            </a:endParaRPr>
          </a:p>
        </p:txBody>
      </p:sp>
      <p:pic>
        <p:nvPicPr>
          <p:cNvPr id="4" name="Picture 3" descr="A finger with wires attached to a phone&#10;&#10;Description automatically generated">
            <a:extLst>
              <a:ext uri="{FF2B5EF4-FFF2-40B4-BE49-F238E27FC236}">
                <a16:creationId xmlns:a16="http://schemas.microsoft.com/office/drawing/2014/main" id="{66051D27-F28A-A024-C47E-C47A4808ED09}"/>
              </a:ext>
            </a:extLst>
          </p:cNvPr>
          <p:cNvPicPr>
            <a:picLocks noChangeAspect="1"/>
          </p:cNvPicPr>
          <p:nvPr/>
        </p:nvPicPr>
        <p:blipFill>
          <a:blip r:embed="rId3"/>
          <a:stretch>
            <a:fillRect/>
          </a:stretch>
        </p:blipFill>
        <p:spPr>
          <a:xfrm>
            <a:off x="5139493" y="144505"/>
            <a:ext cx="2411525" cy="13552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3116"/>
    </mc:Choice>
    <mc:Fallback xmlns="">
      <p:transition spd="slow" advTm="2311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hands with fingers pointing at each other&#10;&#10;Description automatically generated">
            <a:extLst>
              <a:ext uri="{FF2B5EF4-FFF2-40B4-BE49-F238E27FC236}">
                <a16:creationId xmlns:a16="http://schemas.microsoft.com/office/drawing/2014/main" id="{AD5A3180-B6FF-5CE3-251D-E132E1434008}"/>
              </a:ext>
            </a:extLst>
          </p:cNvPr>
          <p:cNvPicPr>
            <a:picLocks noChangeAspect="1"/>
          </p:cNvPicPr>
          <p:nvPr/>
        </p:nvPicPr>
        <p:blipFill>
          <a:blip r:embed="rId2"/>
          <a:stretch>
            <a:fillRect/>
          </a:stretch>
        </p:blipFill>
        <p:spPr>
          <a:xfrm>
            <a:off x="588397" y="1147378"/>
            <a:ext cx="7772400" cy="2848743"/>
          </a:xfrm>
          <a:prstGeom prst="rect">
            <a:avLst/>
          </a:prstGeom>
        </p:spPr>
      </p:pic>
    </p:spTree>
    <p:extLst>
      <p:ext uri="{BB962C8B-B14F-4D97-AF65-F5344CB8AC3E}">
        <p14:creationId xmlns:p14="http://schemas.microsoft.com/office/powerpoint/2010/main" val="160471360"/>
      </p:ext>
    </p:extLst>
  </p:cSld>
  <p:clrMapOvr>
    <a:masterClrMapping/>
  </p:clrMapOvr>
  <mc:AlternateContent xmlns:mc="http://schemas.openxmlformats.org/markup-compatibility/2006" xmlns:p14="http://schemas.microsoft.com/office/powerpoint/2010/main">
    <mc:Choice Requires="p14">
      <p:transition spd="slow" p14:dur="2000" advTm="6997"/>
    </mc:Choice>
    <mc:Fallback xmlns="">
      <p:transition spd="slow" advTm="69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Introduction</a:t>
            </a:r>
            <a:endParaRPr/>
          </a:p>
        </p:txBody>
      </p:sp>
      <p:sp>
        <p:nvSpPr>
          <p:cNvPr id="203" name="Google Shape;203;p32"/>
          <p:cNvSpPr txBox="1">
            <a:spLocks noGrp="1"/>
          </p:cNvSpPr>
          <p:nvPr>
            <p:ph type="subTitle" idx="6"/>
          </p:nvPr>
        </p:nvSpPr>
        <p:spPr>
          <a:xfrm>
            <a:off x="3644904" y="1144624"/>
            <a:ext cx="5293112" cy="286189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a:solidFill>
                  <a:srgbClr val="374151"/>
                </a:solidFill>
                <a:effectLst/>
                <a:latin typeface="Montserrat" panose="00000500000000000000" pitchFamily="2" charset="0"/>
              </a:rPr>
              <a:t>American Sign Language (ASL) is a vibrant and expressive visual language used by the Deaf and hard-of-hearing community in the United States.</a:t>
            </a:r>
          </a:p>
          <a:p>
            <a:pPr marL="285750" lvl="0" indent="-285750" algn="l" rtl="0">
              <a:spcBef>
                <a:spcPts val="0"/>
              </a:spcBef>
              <a:spcAft>
                <a:spcPts val="0"/>
              </a:spcAft>
              <a:buFont typeface="Arial" panose="020B0604020202020204" pitchFamily="34" charset="0"/>
              <a:buChar char="•"/>
            </a:pPr>
            <a:r>
              <a:rPr lang="en-US">
                <a:solidFill>
                  <a:srgbClr val="374151"/>
                </a:solidFill>
                <a:latin typeface="Montserrat" panose="00000500000000000000" pitchFamily="2" charset="0"/>
              </a:rPr>
              <a:t>It is based on hand movements and facial expressions. It is a rich and expressive communication style that employs emotions and body language to communicate messages.</a:t>
            </a:r>
          </a:p>
          <a:p>
            <a:pPr marL="285750" lvl="0" indent="-285750" algn="l" rtl="0">
              <a:spcBef>
                <a:spcPts val="0"/>
              </a:spcBef>
              <a:spcAft>
                <a:spcPts val="0"/>
              </a:spcAft>
              <a:buFont typeface="Arial" panose="020B0604020202020204" pitchFamily="34" charset="0"/>
              <a:buChar char="•"/>
            </a:pPr>
            <a:r>
              <a:rPr lang="en-US" b="0" i="0">
                <a:solidFill>
                  <a:srgbClr val="374151"/>
                </a:solidFill>
                <a:effectLst/>
                <a:latin typeface="Montserrat" panose="00000500000000000000" pitchFamily="2" charset="0"/>
              </a:rPr>
              <a:t>Our project is designed to harmonize with the diverse aspects of sign language communication. We aim to provide tools that enhance communication effectiveness through gestures, encompassing static hand signals, facial expressions, and potentially dynamic hand motions in the future.</a:t>
            </a:r>
            <a:endParaRPr lang="en-US">
              <a:solidFill>
                <a:srgbClr val="374151"/>
              </a:solidFill>
              <a:latin typeface="Montserrat" panose="00000500000000000000" pitchFamily="2" charset="0"/>
            </a:endParaRPr>
          </a:p>
          <a:p>
            <a:pPr marL="285750" lvl="0" indent="-285750" algn="l" rtl="0">
              <a:spcBef>
                <a:spcPts val="0"/>
              </a:spcBef>
              <a:spcAft>
                <a:spcPts val="0"/>
              </a:spcAft>
              <a:buFont typeface="Arial" panose="020B0604020202020204" pitchFamily="34" charset="0"/>
              <a:buChar char="•"/>
            </a:pPr>
            <a:endParaRPr>
              <a:latin typeface="Montserrat" panose="00000500000000000000" pitchFamily="2" charset="0"/>
            </a:endParaRPr>
          </a:p>
        </p:txBody>
      </p:sp>
      <p:pic>
        <p:nvPicPr>
          <p:cNvPr id="2" name="Picture 1" descr="Several hands pointing at each other">
            <a:extLst>
              <a:ext uri="{FF2B5EF4-FFF2-40B4-BE49-F238E27FC236}">
                <a16:creationId xmlns:a16="http://schemas.microsoft.com/office/drawing/2014/main" id="{2CB1E9A1-B104-3F3D-B276-1BC726BA8D53}"/>
              </a:ext>
            </a:extLst>
          </p:cNvPr>
          <p:cNvPicPr>
            <a:picLocks noChangeAspect="1"/>
          </p:cNvPicPr>
          <p:nvPr/>
        </p:nvPicPr>
        <p:blipFill>
          <a:blip r:embed="rId3"/>
          <a:stretch>
            <a:fillRect/>
          </a:stretch>
        </p:blipFill>
        <p:spPr>
          <a:xfrm>
            <a:off x="341481" y="1144624"/>
            <a:ext cx="3303423" cy="1768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8701"/>
    </mc:Choice>
    <mc:Fallback xmlns="">
      <p:transition spd="slow" advTm="287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6" name="Picture 5" descr="A collage of hands with different gestures&#10;&#10;Description automatically generated">
            <a:extLst>
              <a:ext uri="{FF2B5EF4-FFF2-40B4-BE49-F238E27FC236}">
                <a16:creationId xmlns:a16="http://schemas.microsoft.com/office/drawing/2014/main" id="{EAF702E2-6C87-8152-11F4-5CFD94FF0BF9}"/>
              </a:ext>
            </a:extLst>
          </p:cNvPr>
          <p:cNvPicPr>
            <a:picLocks noChangeAspect="1"/>
          </p:cNvPicPr>
          <p:nvPr/>
        </p:nvPicPr>
        <p:blipFill>
          <a:blip r:embed="rId3"/>
          <a:stretch>
            <a:fillRect/>
          </a:stretch>
        </p:blipFill>
        <p:spPr>
          <a:xfrm>
            <a:off x="1660357" y="776037"/>
            <a:ext cx="5823285" cy="4367463"/>
          </a:xfrm>
          <a:prstGeom prst="rect">
            <a:avLst/>
          </a:prstGeom>
        </p:spPr>
      </p:pic>
      <p:pic>
        <p:nvPicPr>
          <p:cNvPr id="8" name="Picture 7" descr="A green rectangular sign with white text&#10;&#10;Description automatically generated">
            <a:extLst>
              <a:ext uri="{FF2B5EF4-FFF2-40B4-BE49-F238E27FC236}">
                <a16:creationId xmlns:a16="http://schemas.microsoft.com/office/drawing/2014/main" id="{2457F13E-74B4-A618-37BF-48627E2E38E0}"/>
              </a:ext>
            </a:extLst>
          </p:cNvPr>
          <p:cNvPicPr>
            <a:picLocks noChangeAspect="1"/>
          </p:cNvPicPr>
          <p:nvPr/>
        </p:nvPicPr>
        <p:blipFill>
          <a:blip r:embed="rId4"/>
          <a:stretch>
            <a:fillRect/>
          </a:stretch>
        </p:blipFill>
        <p:spPr>
          <a:xfrm>
            <a:off x="3294396" y="0"/>
            <a:ext cx="2384510" cy="800998"/>
          </a:xfrm>
          <a:prstGeom prst="rect">
            <a:avLst/>
          </a:prstGeom>
        </p:spPr>
      </p:pic>
    </p:spTree>
    <p:extLst>
      <p:ext uri="{BB962C8B-B14F-4D97-AF65-F5344CB8AC3E}">
        <p14:creationId xmlns:p14="http://schemas.microsoft.com/office/powerpoint/2010/main" val="1161126101"/>
      </p:ext>
    </p:extLst>
  </p:cSld>
  <p:clrMapOvr>
    <a:masterClrMapping/>
  </p:clrMapOvr>
  <mc:AlternateContent xmlns:mc="http://schemas.openxmlformats.org/markup-compatibility/2006" xmlns:p14="http://schemas.microsoft.com/office/powerpoint/2010/main">
    <mc:Choice Requires="p14">
      <p:transition spd="slow" p14:dur="2000" advTm="17463"/>
    </mc:Choice>
    <mc:Fallback xmlns="">
      <p:transition spd="slow" advTm="174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601675" y="65775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Problem Statement</a:t>
            </a:r>
            <a:endParaRPr/>
          </a:p>
        </p:txBody>
      </p:sp>
      <p:sp>
        <p:nvSpPr>
          <p:cNvPr id="215" name="Google Shape;215;p33"/>
          <p:cNvSpPr txBox="1">
            <a:spLocks noGrp="1"/>
          </p:cNvSpPr>
          <p:nvPr>
            <p:ph type="body" idx="1"/>
          </p:nvPr>
        </p:nvSpPr>
        <p:spPr>
          <a:xfrm>
            <a:off x="646403" y="1413450"/>
            <a:ext cx="6142643" cy="341696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US" b="0" i="0">
                <a:solidFill>
                  <a:schemeClr val="tx1"/>
                </a:solidFill>
                <a:effectLst/>
                <a:latin typeface="Montserrat" panose="00000500000000000000" pitchFamily="2" charset="0"/>
              </a:rPr>
              <a:t>Existing ASL detection technologies lack precision and efficiency, hindering seamless communication for the Deaf and hard-of-hearing community.</a:t>
            </a:r>
          </a:p>
          <a:p>
            <a:pPr marL="285750" lvl="0" indent="-285750" algn="l" rtl="0">
              <a:spcBef>
                <a:spcPts val="0"/>
              </a:spcBef>
              <a:spcAft>
                <a:spcPts val="0"/>
              </a:spcAft>
              <a:buClr>
                <a:schemeClr val="dk1"/>
              </a:buClr>
              <a:buSzPts val="1100"/>
              <a:buFont typeface="Wingdings" panose="05000000000000000000" pitchFamily="2" charset="2"/>
              <a:buChar char="§"/>
            </a:pPr>
            <a:r>
              <a:rPr lang="en-US" b="0" i="0">
                <a:solidFill>
                  <a:schemeClr val="tx1"/>
                </a:solidFill>
                <a:effectLst/>
                <a:latin typeface="Montserrat" panose="00000500000000000000" pitchFamily="2" charset="0"/>
              </a:rPr>
              <a:t>Inaccuracies in ASL detection impede the quality of interactions, limiting the ability of individuals to express themselves effectively.</a:t>
            </a:r>
          </a:p>
          <a:p>
            <a:pPr marL="285750" lvl="0" indent="-285750" algn="l" rtl="0">
              <a:spcBef>
                <a:spcPts val="0"/>
              </a:spcBef>
              <a:spcAft>
                <a:spcPts val="0"/>
              </a:spcAft>
              <a:buClr>
                <a:schemeClr val="dk1"/>
              </a:buClr>
              <a:buSzPts val="1100"/>
              <a:buFont typeface="Wingdings" panose="05000000000000000000" pitchFamily="2" charset="2"/>
              <a:buChar char="§"/>
            </a:pPr>
            <a:r>
              <a:rPr lang="en-US" b="0" i="0">
                <a:solidFill>
                  <a:schemeClr val="tx1"/>
                </a:solidFill>
                <a:effectLst/>
                <a:latin typeface="Montserrat" panose="00000500000000000000" pitchFamily="2" charset="0"/>
              </a:rPr>
              <a:t>There is a pressing need for advancements in computer vision, image recognition, and gesture analysis to create a more accurate and responsive ASL detection solution.</a:t>
            </a:r>
            <a:endParaRPr lang="en-US">
              <a:latin typeface="Montserrat" panose="00000500000000000000" pitchFamily="2" charset="0"/>
            </a:endParaRPr>
          </a:p>
          <a:p>
            <a:pPr marL="285750" lvl="0" indent="-285750" algn="l" rtl="0">
              <a:spcBef>
                <a:spcPts val="0"/>
              </a:spcBef>
              <a:spcAft>
                <a:spcPts val="0"/>
              </a:spcAft>
              <a:buClr>
                <a:schemeClr val="dk1"/>
              </a:buClr>
              <a:buSzPts val="1100"/>
              <a:buFont typeface="Wingdings" panose="05000000000000000000" pitchFamily="2" charset="2"/>
              <a:buChar char="§"/>
            </a:pPr>
            <a:r>
              <a:rPr lang="en-US" b="0" i="0">
                <a:solidFill>
                  <a:schemeClr val="tx1"/>
                </a:solidFill>
                <a:effectLst/>
                <a:latin typeface="Montserrat" panose="00000500000000000000" pitchFamily="2" charset="0"/>
              </a:rPr>
              <a:t>Addressing this problem is crucial for fostering inclusivity and enhancing the overall communication experience for individuals using American Sign Language.</a:t>
            </a:r>
            <a:endParaRPr>
              <a:solidFill>
                <a:schemeClr val="tx1"/>
              </a:solidFill>
              <a:latin typeface="Montserrat" panose="00000500000000000000" pitchFamily="2" charset="0"/>
            </a:endParaRP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32348"/>
    </mc:Choice>
    <mc:Fallback xmlns="">
      <p:transition spd="slow" advTm="323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C059-A817-DE7C-DE6F-9DD80FF243C0}"/>
              </a:ext>
            </a:extLst>
          </p:cNvPr>
          <p:cNvSpPr>
            <a:spLocks noGrp="1"/>
          </p:cNvSpPr>
          <p:nvPr>
            <p:ph type="title"/>
          </p:nvPr>
        </p:nvSpPr>
        <p:spPr>
          <a:xfrm>
            <a:off x="2488699" y="430325"/>
            <a:ext cx="4166601" cy="723000"/>
          </a:xfrm>
        </p:spPr>
        <p:txBody>
          <a:bodyPr/>
          <a:lstStyle/>
          <a:p>
            <a:pPr algn="ctr"/>
            <a:r>
              <a:rPr lang="en-US"/>
              <a:t>Project Overview</a:t>
            </a:r>
          </a:p>
        </p:txBody>
      </p:sp>
      <p:sp>
        <p:nvSpPr>
          <p:cNvPr id="3" name="Subtitle 2">
            <a:extLst>
              <a:ext uri="{FF2B5EF4-FFF2-40B4-BE49-F238E27FC236}">
                <a16:creationId xmlns:a16="http://schemas.microsoft.com/office/drawing/2014/main" id="{575DB963-54EF-4C2D-EB94-507014675C29}"/>
              </a:ext>
            </a:extLst>
          </p:cNvPr>
          <p:cNvSpPr>
            <a:spLocks noGrp="1"/>
          </p:cNvSpPr>
          <p:nvPr>
            <p:ph type="subTitle" idx="1"/>
          </p:nvPr>
        </p:nvSpPr>
        <p:spPr>
          <a:xfrm>
            <a:off x="2369489" y="1129857"/>
            <a:ext cx="6496216" cy="3376480"/>
          </a:xfrm>
        </p:spPr>
        <p:txBody>
          <a:bodyPr/>
          <a:lstStyle/>
          <a:p>
            <a:pPr algn="l"/>
            <a:r>
              <a:rPr lang="en-US"/>
              <a:t>	Our goal is to develop technological solutions that enhance understanding and recognition of American Sign Language (ASL) gestures.</a:t>
            </a:r>
          </a:p>
          <a:p>
            <a:pPr algn="l"/>
            <a:endParaRPr lang="en-US"/>
          </a:p>
          <a:p>
            <a:pPr algn="l"/>
            <a:endParaRPr lang="en-US"/>
          </a:p>
          <a:p>
            <a:pPr algn="l">
              <a:buFont typeface="Arial" panose="020B0604020202020204" pitchFamily="34" charset="0"/>
              <a:buChar char="•"/>
            </a:pPr>
            <a:r>
              <a:rPr lang="en-US"/>
              <a:t>Utilize Convolutional Neural Networks (CNN) for analyzing static images.</a:t>
            </a:r>
          </a:p>
          <a:p>
            <a:pPr algn="l">
              <a:buFont typeface="Arial" panose="020B0604020202020204" pitchFamily="34" charset="0"/>
              <a:buChar char="•"/>
            </a:pPr>
            <a:r>
              <a:rPr lang="en-US"/>
              <a:t>Implemented ASL alphabet recognition using Random Forest Classifier</a:t>
            </a:r>
          </a:p>
          <a:p>
            <a:pPr algn="l">
              <a:buFont typeface="Arial" panose="020B0604020202020204" pitchFamily="34" charset="0"/>
              <a:buChar char="•"/>
            </a:pPr>
            <a:r>
              <a:rPr lang="en-US"/>
              <a:t>Sign language involves facial expressions, body movements, and hand gestures for meaning and context.</a:t>
            </a:r>
          </a:p>
          <a:p>
            <a:pPr algn="l">
              <a:buFont typeface="Arial" panose="020B0604020202020204" pitchFamily="34" charset="0"/>
              <a:buChar char="•"/>
            </a:pPr>
            <a:r>
              <a:rPr lang="en-US"/>
              <a:t>We recognize the importance of dynamic hand motions in communication but is beyond the scope of this project.</a:t>
            </a:r>
          </a:p>
        </p:txBody>
      </p:sp>
    </p:spTree>
    <p:extLst>
      <p:ext uri="{BB962C8B-B14F-4D97-AF65-F5344CB8AC3E}">
        <p14:creationId xmlns:p14="http://schemas.microsoft.com/office/powerpoint/2010/main" val="3220403131"/>
      </p:ext>
    </p:extLst>
  </p:cSld>
  <p:clrMapOvr>
    <a:masterClrMapping/>
  </p:clrMapOvr>
  <mc:AlternateContent xmlns:mc="http://schemas.openxmlformats.org/markup-compatibility/2006" xmlns:p14="http://schemas.microsoft.com/office/powerpoint/2010/main">
    <mc:Choice Requires="p14">
      <p:transition spd="slow" p14:dur="2000" advTm="36085"/>
    </mc:Choice>
    <mc:Fallback xmlns="">
      <p:transition spd="slow" advTm="360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Methodology</a:t>
            </a:r>
            <a:endParaRPr/>
          </a:p>
        </p:txBody>
      </p:sp>
      <p:pic>
        <p:nvPicPr>
          <p:cNvPr id="3" name="Picture 2" descr="A diagram of a sign language processing process&#10;&#10;Description automatically generated">
            <a:extLst>
              <a:ext uri="{FF2B5EF4-FFF2-40B4-BE49-F238E27FC236}">
                <a16:creationId xmlns:a16="http://schemas.microsoft.com/office/drawing/2014/main" id="{D25FA93C-49E8-C28E-9CA0-A93F54FF10C9}"/>
              </a:ext>
            </a:extLst>
          </p:cNvPr>
          <p:cNvPicPr>
            <a:picLocks noChangeAspect="1"/>
          </p:cNvPicPr>
          <p:nvPr/>
        </p:nvPicPr>
        <p:blipFill>
          <a:blip r:embed="rId3"/>
          <a:stretch>
            <a:fillRect/>
          </a:stretch>
        </p:blipFill>
        <p:spPr>
          <a:xfrm>
            <a:off x="1458689" y="955875"/>
            <a:ext cx="6083300" cy="37874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8509"/>
    </mc:Choice>
    <mc:Fallback xmlns="">
      <p:transition spd="slow" advTm="3850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A7D0-4EEA-796F-66D8-2A0C84AB7354}"/>
              </a:ext>
            </a:extLst>
          </p:cNvPr>
          <p:cNvSpPr>
            <a:spLocks noGrp="1"/>
          </p:cNvSpPr>
          <p:nvPr>
            <p:ph type="title"/>
          </p:nvPr>
        </p:nvSpPr>
        <p:spPr>
          <a:xfrm>
            <a:off x="415650" y="361943"/>
            <a:ext cx="7708200" cy="572700"/>
          </a:xfrm>
        </p:spPr>
        <p:txBody>
          <a:bodyPr/>
          <a:lstStyle/>
          <a:p>
            <a:r>
              <a:rPr lang="en-US"/>
              <a:t>Image Acquisition</a:t>
            </a:r>
          </a:p>
        </p:txBody>
      </p:sp>
      <p:sp>
        <p:nvSpPr>
          <p:cNvPr id="3" name="Subtitle 2">
            <a:extLst>
              <a:ext uri="{FF2B5EF4-FFF2-40B4-BE49-F238E27FC236}">
                <a16:creationId xmlns:a16="http://schemas.microsoft.com/office/drawing/2014/main" id="{38E95EF0-9D21-CA24-52E3-D38FED07F420}"/>
              </a:ext>
            </a:extLst>
          </p:cNvPr>
          <p:cNvSpPr>
            <a:spLocks noGrp="1"/>
          </p:cNvSpPr>
          <p:nvPr>
            <p:ph type="subTitle" idx="1"/>
          </p:nvPr>
        </p:nvSpPr>
        <p:spPr>
          <a:xfrm>
            <a:off x="2029764" y="1033395"/>
            <a:ext cx="7114236" cy="873151"/>
          </a:xfrm>
        </p:spPr>
        <p:txBody>
          <a:bodyPr/>
          <a:lstStyle/>
          <a:p>
            <a:pPr algn="l"/>
            <a:r>
              <a:rPr lang="en-US" sz="1400" b="0">
                <a:solidFill>
                  <a:schemeClr val="tx1"/>
                </a:solidFill>
              </a:rPr>
              <a:t>	Image acquisition is the process of sampling signals that measure real world physical phenomenon and converting them into a digital form that can be manipulated by a software</a:t>
            </a:r>
          </a:p>
        </p:txBody>
      </p:sp>
      <p:sp>
        <p:nvSpPr>
          <p:cNvPr id="4" name="Subtitle 3">
            <a:extLst>
              <a:ext uri="{FF2B5EF4-FFF2-40B4-BE49-F238E27FC236}">
                <a16:creationId xmlns:a16="http://schemas.microsoft.com/office/drawing/2014/main" id="{C098EC6D-3BCE-BCFE-A25D-0433CB2E91F7}"/>
              </a:ext>
            </a:extLst>
          </p:cNvPr>
          <p:cNvSpPr>
            <a:spLocks noGrp="1"/>
          </p:cNvSpPr>
          <p:nvPr>
            <p:ph type="subTitle" idx="2"/>
          </p:nvPr>
        </p:nvSpPr>
        <p:spPr>
          <a:xfrm>
            <a:off x="2029764" y="3101025"/>
            <a:ext cx="7114236" cy="723900"/>
          </a:xfrm>
        </p:spPr>
        <p:txBody>
          <a:bodyPr/>
          <a:lstStyle/>
          <a:p>
            <a:pPr algn="l"/>
            <a:r>
              <a:rPr lang="en-US"/>
              <a:t>	A preliminary processing of data to prepare it for primary processing or for further analysis. The term can be applied for any first or preparatory processing stage when there are several steps to prepare data for the user.</a:t>
            </a:r>
          </a:p>
        </p:txBody>
      </p:sp>
      <p:sp>
        <p:nvSpPr>
          <p:cNvPr id="11" name="Title 1">
            <a:extLst>
              <a:ext uri="{FF2B5EF4-FFF2-40B4-BE49-F238E27FC236}">
                <a16:creationId xmlns:a16="http://schemas.microsoft.com/office/drawing/2014/main" id="{27881B6A-6C01-B605-E5DC-21D1EDC0297E}"/>
              </a:ext>
            </a:extLst>
          </p:cNvPr>
          <p:cNvSpPr txBox="1">
            <a:spLocks/>
          </p:cNvSpPr>
          <p:nvPr/>
        </p:nvSpPr>
        <p:spPr>
          <a:xfrm>
            <a:off x="717900" y="2187428"/>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a:t>Image Pre Processing</a:t>
            </a:r>
          </a:p>
        </p:txBody>
      </p:sp>
      <p:pic>
        <p:nvPicPr>
          <p:cNvPr id="6" name="Picture 5" descr="A hand holding a small device&#10;&#10;Description automatically generated">
            <a:extLst>
              <a:ext uri="{FF2B5EF4-FFF2-40B4-BE49-F238E27FC236}">
                <a16:creationId xmlns:a16="http://schemas.microsoft.com/office/drawing/2014/main" id="{87E95AEE-652F-6FD0-DAB7-6D4D32553E30}"/>
              </a:ext>
            </a:extLst>
          </p:cNvPr>
          <p:cNvPicPr>
            <a:picLocks noChangeAspect="1"/>
          </p:cNvPicPr>
          <p:nvPr/>
        </p:nvPicPr>
        <p:blipFill>
          <a:blip r:embed="rId2"/>
          <a:stretch>
            <a:fillRect/>
          </a:stretch>
        </p:blipFill>
        <p:spPr>
          <a:xfrm>
            <a:off x="177689" y="412514"/>
            <a:ext cx="2069335" cy="1892808"/>
          </a:xfrm>
          <a:prstGeom prst="rect">
            <a:avLst/>
          </a:prstGeom>
        </p:spPr>
      </p:pic>
      <p:pic>
        <p:nvPicPr>
          <p:cNvPr id="10" name="Picture 9" descr="A hand making a number with fingers&#10;&#10;Description automatically generated with medium confidence">
            <a:extLst>
              <a:ext uri="{FF2B5EF4-FFF2-40B4-BE49-F238E27FC236}">
                <a16:creationId xmlns:a16="http://schemas.microsoft.com/office/drawing/2014/main" id="{C155132D-A959-1807-91CC-805D284C1B34}"/>
              </a:ext>
            </a:extLst>
          </p:cNvPr>
          <p:cNvPicPr>
            <a:picLocks noChangeAspect="1"/>
          </p:cNvPicPr>
          <p:nvPr/>
        </p:nvPicPr>
        <p:blipFill>
          <a:blip r:embed="rId3"/>
          <a:stretch>
            <a:fillRect/>
          </a:stretch>
        </p:blipFill>
        <p:spPr>
          <a:xfrm>
            <a:off x="373664" y="2404074"/>
            <a:ext cx="1873360" cy="2386069"/>
          </a:xfrm>
          <a:prstGeom prst="rect">
            <a:avLst/>
          </a:prstGeom>
        </p:spPr>
      </p:pic>
    </p:spTree>
    <p:extLst>
      <p:ext uri="{BB962C8B-B14F-4D97-AF65-F5344CB8AC3E}">
        <p14:creationId xmlns:p14="http://schemas.microsoft.com/office/powerpoint/2010/main" val="3880342499"/>
      </p:ext>
    </p:extLst>
  </p:cSld>
  <p:clrMapOvr>
    <a:masterClrMapping/>
  </p:clrMapOvr>
  <mc:AlternateContent xmlns:mc="http://schemas.openxmlformats.org/markup-compatibility/2006" xmlns:p14="http://schemas.microsoft.com/office/powerpoint/2010/main">
    <mc:Choice Requires="p14">
      <p:transition spd="slow" p14:dur="2000" advTm="14978"/>
    </mc:Choice>
    <mc:Fallback xmlns="">
      <p:transition spd="slow" advTm="149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E702-5E32-199F-2C7A-0DBABEABF4FC}"/>
              </a:ext>
            </a:extLst>
          </p:cNvPr>
          <p:cNvSpPr>
            <a:spLocks noGrp="1"/>
          </p:cNvSpPr>
          <p:nvPr>
            <p:ph type="title"/>
          </p:nvPr>
        </p:nvSpPr>
        <p:spPr/>
        <p:txBody>
          <a:bodyPr/>
          <a:lstStyle/>
          <a:p>
            <a:r>
              <a:rPr lang="en-US"/>
              <a:t>Feature Extraction</a:t>
            </a:r>
          </a:p>
        </p:txBody>
      </p:sp>
      <p:sp>
        <p:nvSpPr>
          <p:cNvPr id="4" name="Subtitle 3">
            <a:extLst>
              <a:ext uri="{FF2B5EF4-FFF2-40B4-BE49-F238E27FC236}">
                <a16:creationId xmlns:a16="http://schemas.microsoft.com/office/drawing/2014/main" id="{C10B6166-3B9B-529B-AD0C-6F76125145A0}"/>
              </a:ext>
            </a:extLst>
          </p:cNvPr>
          <p:cNvSpPr>
            <a:spLocks noGrp="1"/>
          </p:cNvSpPr>
          <p:nvPr>
            <p:ph type="subTitle" idx="2"/>
          </p:nvPr>
        </p:nvSpPr>
        <p:spPr>
          <a:xfrm>
            <a:off x="2203432" y="1156179"/>
            <a:ext cx="6940568" cy="723900"/>
          </a:xfrm>
        </p:spPr>
        <p:txBody>
          <a:bodyPr/>
          <a:lstStyle/>
          <a:p>
            <a:pPr algn="l"/>
            <a:r>
              <a:rPr lang="en-US"/>
              <a:t>	Feature extraction plays a crucial role in sign language recognition, enabling accurate interpretation of manual gestures and movements used in sign languages.</a:t>
            </a:r>
          </a:p>
        </p:txBody>
      </p:sp>
      <p:sp>
        <p:nvSpPr>
          <p:cNvPr id="9" name="Title 1">
            <a:extLst>
              <a:ext uri="{FF2B5EF4-FFF2-40B4-BE49-F238E27FC236}">
                <a16:creationId xmlns:a16="http://schemas.microsoft.com/office/drawing/2014/main" id="{5ACD80BA-5D85-1CA5-772B-1E56F5EA2908}"/>
              </a:ext>
            </a:extLst>
          </p:cNvPr>
          <p:cNvSpPr txBox="1">
            <a:spLocks/>
          </p:cNvSpPr>
          <p:nvPr/>
        </p:nvSpPr>
        <p:spPr>
          <a:xfrm>
            <a:off x="193014" y="2404131"/>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a:t>Classification</a:t>
            </a:r>
          </a:p>
        </p:txBody>
      </p:sp>
      <p:sp>
        <p:nvSpPr>
          <p:cNvPr id="11" name="Subtitle 3">
            <a:extLst>
              <a:ext uri="{FF2B5EF4-FFF2-40B4-BE49-F238E27FC236}">
                <a16:creationId xmlns:a16="http://schemas.microsoft.com/office/drawing/2014/main" id="{B12D2C82-8DBF-D470-CC3C-CA3021BACEB2}"/>
              </a:ext>
            </a:extLst>
          </p:cNvPr>
          <p:cNvSpPr txBox="1">
            <a:spLocks/>
          </p:cNvSpPr>
          <p:nvPr/>
        </p:nvSpPr>
        <p:spPr>
          <a:xfrm>
            <a:off x="2203432" y="3154835"/>
            <a:ext cx="6940568"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lgn="l"/>
            <a:r>
              <a:rPr lang="en-US"/>
              <a:t>	It involves the identification and categorization of different sign language gestures.</a:t>
            </a:r>
          </a:p>
        </p:txBody>
      </p:sp>
      <p:pic>
        <p:nvPicPr>
          <p:cNvPr id="5" name="Picture 4" descr="A collage of hands pointing&#10;&#10;Description automatically generated">
            <a:extLst>
              <a:ext uri="{FF2B5EF4-FFF2-40B4-BE49-F238E27FC236}">
                <a16:creationId xmlns:a16="http://schemas.microsoft.com/office/drawing/2014/main" id="{EF88B36F-151B-6EBE-35F9-7A95455FA7DD}"/>
              </a:ext>
            </a:extLst>
          </p:cNvPr>
          <p:cNvPicPr>
            <a:picLocks noChangeAspect="1"/>
          </p:cNvPicPr>
          <p:nvPr/>
        </p:nvPicPr>
        <p:blipFill>
          <a:blip r:embed="rId2"/>
          <a:stretch>
            <a:fillRect/>
          </a:stretch>
        </p:blipFill>
        <p:spPr>
          <a:xfrm>
            <a:off x="0" y="485594"/>
            <a:ext cx="2576223" cy="1988665"/>
          </a:xfrm>
          <a:prstGeom prst="rect">
            <a:avLst/>
          </a:prstGeom>
        </p:spPr>
      </p:pic>
      <p:pic>
        <p:nvPicPr>
          <p:cNvPr id="7" name="Picture 6" descr="A collage of hands with letters&#10;&#10;Description automatically generated">
            <a:extLst>
              <a:ext uri="{FF2B5EF4-FFF2-40B4-BE49-F238E27FC236}">
                <a16:creationId xmlns:a16="http://schemas.microsoft.com/office/drawing/2014/main" id="{11061DE3-86E1-6F70-619B-008FD03CFCC9}"/>
              </a:ext>
            </a:extLst>
          </p:cNvPr>
          <p:cNvPicPr>
            <a:picLocks noChangeAspect="1"/>
          </p:cNvPicPr>
          <p:nvPr/>
        </p:nvPicPr>
        <p:blipFill>
          <a:blip r:embed="rId3"/>
          <a:stretch>
            <a:fillRect/>
          </a:stretch>
        </p:blipFill>
        <p:spPr>
          <a:xfrm>
            <a:off x="3033" y="2730001"/>
            <a:ext cx="2573190" cy="1716832"/>
          </a:xfrm>
          <a:prstGeom prst="rect">
            <a:avLst/>
          </a:prstGeom>
        </p:spPr>
      </p:pic>
    </p:spTree>
    <p:extLst>
      <p:ext uri="{BB962C8B-B14F-4D97-AF65-F5344CB8AC3E}">
        <p14:creationId xmlns:p14="http://schemas.microsoft.com/office/powerpoint/2010/main" val="1965767997"/>
      </p:ext>
    </p:extLst>
  </p:cSld>
  <p:clrMapOvr>
    <a:masterClrMapping/>
  </p:clrMapOvr>
  <mc:AlternateContent xmlns:mc="http://schemas.openxmlformats.org/markup-compatibility/2006" xmlns:p14="http://schemas.microsoft.com/office/powerpoint/2010/main">
    <mc:Choice Requires="p14">
      <p:transition spd="slow" p14:dur="2000" advTm="8026"/>
    </mc:Choice>
    <mc:Fallback xmlns="">
      <p:transition spd="slow" advTm="8026"/>
    </mc:Fallback>
  </mc:AlternateContent>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B017B3"/>
      </a:dk2>
      <a:lt2>
        <a:srgbClr val="EFEFEF"/>
      </a:lt2>
      <a:accent1>
        <a:srgbClr val="6E2770"/>
      </a:accent1>
      <a:accent2>
        <a:srgbClr val="000000"/>
      </a:accent2>
      <a:accent3>
        <a:srgbClr val="B017B3"/>
      </a:accent3>
      <a:accent4>
        <a:srgbClr val="EFEFEF"/>
      </a:accent4>
      <a:accent5>
        <a:srgbClr val="6E2770"/>
      </a:accent5>
      <a:accent6>
        <a:srgbClr val="000000"/>
      </a:accent6>
      <a:hlink>
        <a:srgbClr val="6E27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1806</Words>
  <Application>Microsoft Office PowerPoint</Application>
  <PresentationFormat>On-screen Show (16:9)</PresentationFormat>
  <Paragraphs>142</Paragraphs>
  <Slides>24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Wingdings</vt:lpstr>
      <vt:lpstr>Californian FB</vt:lpstr>
      <vt:lpstr>Montserrat</vt:lpstr>
      <vt:lpstr>Barlow</vt:lpstr>
      <vt:lpstr>Arial</vt:lpstr>
      <vt:lpstr>Fira Sans Extra Condensed Medium</vt:lpstr>
      <vt:lpstr>Söhne</vt:lpstr>
      <vt:lpstr>Management Consulting Toolkit by Slidesgo</vt:lpstr>
      <vt:lpstr>American Sign Language Detection </vt:lpstr>
      <vt:lpstr>Index</vt:lpstr>
      <vt:lpstr>Introduction</vt:lpstr>
      <vt:lpstr>PowerPoint Presentation</vt:lpstr>
      <vt:lpstr>Problem Statement</vt:lpstr>
      <vt:lpstr>Project Overview</vt:lpstr>
      <vt:lpstr>Methodology</vt:lpstr>
      <vt:lpstr>Image Acquisition</vt:lpstr>
      <vt:lpstr>Feature Extraction</vt:lpstr>
      <vt:lpstr>ASL With CNN</vt:lpstr>
      <vt:lpstr>Model Training</vt:lpstr>
      <vt:lpstr>Activation Function </vt:lpstr>
      <vt:lpstr>CNN Confusion Matrix </vt:lpstr>
      <vt:lpstr>CNN RESULTS</vt:lpstr>
      <vt:lpstr>ASL With Random Forest</vt:lpstr>
      <vt:lpstr>Data Preparation</vt:lpstr>
      <vt:lpstr>Model Training</vt:lpstr>
      <vt:lpstr>Random Forest Classifier Result Analysis</vt:lpstr>
      <vt:lpstr>Confusion Matrix</vt:lpstr>
      <vt:lpstr>Key Observations</vt:lpstr>
      <vt:lpstr>Challenges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Sign Language Detection</dc:title>
  <dc:creator>Shubham Kokate</dc:creator>
  <cp:lastModifiedBy>Tejashree Rajagopalan</cp:lastModifiedBy>
  <cp:revision>2</cp:revision>
  <dcterms:modified xsi:type="dcterms:W3CDTF">2024-04-28T23:31:36Z</dcterms:modified>
</cp:coreProperties>
</file>