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3B8A4-459B-47A7-BD9C-62EF156C8E92}" v="2" dt="2025-03-10T06:32:02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187" autoAdjust="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ppalanikhitha0203@outlook.com" userId="3cfe9db9b4fc6588" providerId="LiveId" clId="{9DB3B8A4-459B-47A7-BD9C-62EF156C8E92}"/>
    <pc:docChg chg="custSel modSld">
      <pc:chgData name="uppalanikhitha0203@outlook.com" userId="3cfe9db9b4fc6588" providerId="LiveId" clId="{9DB3B8A4-459B-47A7-BD9C-62EF156C8E92}" dt="2025-03-10T06:31:40.482" v="108" actId="20577"/>
      <pc:docMkLst>
        <pc:docMk/>
      </pc:docMkLst>
      <pc:sldChg chg="modSp mod">
        <pc:chgData name="uppalanikhitha0203@outlook.com" userId="3cfe9db9b4fc6588" providerId="LiveId" clId="{9DB3B8A4-459B-47A7-BD9C-62EF156C8E92}" dt="2025-03-10T06:29:30.037" v="45" actId="20577"/>
        <pc:sldMkLst>
          <pc:docMk/>
          <pc:sldMk cId="3448362242" sldId="258"/>
        </pc:sldMkLst>
        <pc:spChg chg="mod">
          <ac:chgData name="uppalanikhitha0203@outlook.com" userId="3cfe9db9b4fc6588" providerId="LiveId" clId="{9DB3B8A4-459B-47A7-BD9C-62EF156C8E92}" dt="2025-03-10T06:29:30.037" v="45" actId="20577"/>
          <ac:spMkLst>
            <pc:docMk/>
            <pc:sldMk cId="3448362242" sldId="258"/>
            <ac:spMk id="8" creationId="{150A01BB-661B-0055-C898-9E401BEEE323}"/>
          </ac:spMkLst>
        </pc:spChg>
      </pc:sldChg>
      <pc:sldChg chg="modSp mod">
        <pc:chgData name="uppalanikhitha0203@outlook.com" userId="3cfe9db9b4fc6588" providerId="LiveId" clId="{9DB3B8A4-459B-47A7-BD9C-62EF156C8E92}" dt="2025-03-10T06:31:40.482" v="108" actId="20577"/>
        <pc:sldMkLst>
          <pc:docMk/>
          <pc:sldMk cId="1580119328" sldId="260"/>
        </pc:sldMkLst>
        <pc:spChg chg="mod">
          <ac:chgData name="uppalanikhitha0203@outlook.com" userId="3cfe9db9b4fc6588" providerId="LiveId" clId="{9DB3B8A4-459B-47A7-BD9C-62EF156C8E92}" dt="2025-03-10T06:31:40.482" v="108" actId="20577"/>
          <ac:spMkLst>
            <pc:docMk/>
            <pc:sldMk cId="1580119328" sldId="260"/>
            <ac:spMk id="10" creationId="{07C5DEA7-3E1E-68F2-1F3E-587A6E825B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ECEB3-A0C7-4615-85D7-0914EE050EB1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517CD-6F74-45DC-8A4A-8DFCB3F09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1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517CD-6F74-45DC-8A4A-8DFCB3F0921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5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1233-A01C-D1D2-3928-0BF81FCD2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3F134-4CD4-3DA9-7DD3-C51B233D9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587A1-7D68-F796-0CFC-CA96631F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513-A7F0-4E53-944C-AA8501164D1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5D114-F03A-2F09-2062-713F3311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1B32D-BEAB-8C87-C941-5ADB66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3D01-F3DF-4D99-9D69-811FED77F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07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B80D-4DA5-0C19-594A-B92E9D17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90545-4E8A-CF4B-976D-2F709625F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7E78-4A0A-E2BC-EAAD-E178AC62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513-A7F0-4E53-944C-AA8501164D1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413A-78C8-2528-E787-DDB34F80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6436-AF27-6E79-A02F-0710461A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3D01-F3DF-4D99-9D69-811FED77F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54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DC2E1-8AF2-811A-9B48-25EF2E42B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C8948-636B-C8CC-CFF7-0D1C9A3C7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C6BE0-B966-B06C-D1AF-B71B69D4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513-A7F0-4E53-944C-AA8501164D1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AAB5-A266-7DF4-C378-F3E97D39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396E-39D3-CD7F-6E5E-244571FB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3D01-F3DF-4D99-9D69-811FED77F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3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16FC-B048-99A7-F4C1-1D813CE3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37F0-829C-B398-17E7-EB8C2733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98F39-2887-A0F8-1FC4-3A6AA99F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513-A7F0-4E53-944C-AA8501164D1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E01A6-870A-BEB1-A90E-0BA0A6F3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5ACE-117F-2B9D-8C09-CEA406B6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3D01-F3DF-4D99-9D69-811FED77F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3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DD92-0F96-2897-81B6-839664A5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B0B0-0E60-DD92-F60C-FFDA86F0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0D34-A70E-5710-46A7-6699AACC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513-A7F0-4E53-944C-AA8501164D1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0D34A-5F8D-57C4-61A9-2E3751E8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E2AE2-3185-DC41-AF40-E633C04A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3D01-F3DF-4D99-9D69-811FED77F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01DA-D82A-9858-6DA6-6B0A19CA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3CA7-D2C4-4382-46AD-F8B7A6BF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C3CE8-F350-FF1D-0328-12AEA61CD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EEAB3-BB64-1033-90BD-2CB3A40B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513-A7F0-4E53-944C-AA8501164D1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DB665-324A-638C-10C0-77C38231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4460B-23F5-FF77-807F-36601582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3D01-F3DF-4D99-9D69-811FED77F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6A68-0536-555F-9C7F-61249590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93912-3EF4-22A5-3299-2E0A153AB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F552C-DF44-E67E-B142-9ED16FD37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BF22C-8DF7-0538-E5ED-0CBCF0D0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5677C-68FB-C8FE-AEEE-FCF77DE8A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587D4-0268-D3E5-3977-13BC9454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513-A7F0-4E53-944C-AA8501164D1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C353A-EC4E-DD26-0BF3-7EDD98CE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23F83-EFCD-52B8-4200-F1515D3B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3D01-F3DF-4D99-9D69-811FED77F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96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732F-E3BA-F9EF-4446-DB457DC9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7A255-9402-697C-4532-A1FE5FF7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513-A7F0-4E53-944C-AA8501164D1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0BDAB-4D0C-A15B-B051-A054F67C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CA031-A6BB-5EB2-DBD3-2650670A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3D01-F3DF-4D99-9D69-811FED77F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74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6A564-CE2F-6D72-E777-98E3844F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513-A7F0-4E53-944C-AA8501164D1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1FCCA-5FA6-4192-56AF-27211C15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CA9AF-3F5A-8107-A2E3-37D985EB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3D01-F3DF-4D99-9D69-811FED77F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80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2B9C-DE24-ABFF-C6E9-CF7B329B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B29B-060F-6CF6-7A43-49A23889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529D8-336C-AED8-5E5B-7546A4CEF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756C1-CF07-9C24-83F3-16EB872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513-A7F0-4E53-944C-AA8501164D1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B3D0A-70C2-0388-F755-D4C21D36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98DA2-F390-AFCD-3DCE-22423163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3D01-F3DF-4D99-9D69-811FED77F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7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B51D-F482-0760-06BA-628E0C78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8456B-DCA5-36D9-29B8-66D8D3735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7A293-593C-CE0F-4950-463344E84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2A3A6-B0E0-2F05-DFE7-E3271377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513-A7F0-4E53-944C-AA8501164D1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26F08-876A-E750-50F9-DB3FA0F1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52661-D489-1113-7ABC-4C5741D9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73D01-F3DF-4D99-9D69-811FED77F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7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4074C-473F-5904-337E-B52552F2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EBDE4-6CB5-3B96-9FE1-77F674F7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8FCB8-B48F-FDFD-EDD4-9CA724BAA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2513-A7F0-4E53-944C-AA8501164D1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8C467-0AF3-D2DD-CBB8-778DABE6F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CB7E2-F8EA-F5B4-9D27-3C6177343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73D01-F3DF-4D99-9D69-811FED77F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87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6E1F-10EA-36AA-498E-7F37593D4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6008" y="1122363"/>
            <a:ext cx="4851991" cy="2387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Personalized Email Generator: A Powerful AI Solution</a:t>
            </a:r>
            <a:br>
              <a:rPr lang="en-US" sz="3600" b="1" dirty="0"/>
            </a:b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4B48B-9B4B-13F2-CBE8-12654EE9A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1825" y="3140220"/>
            <a:ext cx="6164826" cy="16557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This presentation outlines the design and development of a personalized email generator, leveraging AI to streamline email creation and boost engagement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57EF243B-2110-A0DB-4CDE-FBC7E915D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3434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131C19-7F4A-FD45-1C15-D28DF3419D2F}"/>
              </a:ext>
            </a:extLst>
          </p:cNvPr>
          <p:cNvSpPr txBox="1"/>
          <p:nvPr/>
        </p:nvSpPr>
        <p:spPr>
          <a:xfrm>
            <a:off x="5541818" y="492765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		  	by	</a:t>
            </a:r>
          </a:p>
          <a:p>
            <a:r>
              <a:rPr lang="en-US" b="1" dirty="0"/>
              <a:t>				-G Tejashwini</a:t>
            </a:r>
          </a:p>
          <a:p>
            <a:r>
              <a:rPr lang="en-US" b="1" dirty="0"/>
              <a:t>				-T chidwila</a:t>
            </a:r>
          </a:p>
          <a:p>
            <a:r>
              <a:rPr lang="en-US" b="1" dirty="0"/>
              <a:t>				-U Nikhitha</a:t>
            </a:r>
          </a:p>
          <a:p>
            <a:r>
              <a:rPr lang="en-US" b="1" dirty="0"/>
              <a:t>				-G Rochisna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2460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FE45E-7BC0-6B76-D539-CA3874316F58}"/>
              </a:ext>
            </a:extLst>
          </p:cNvPr>
          <p:cNvSpPr txBox="1"/>
          <p:nvPr/>
        </p:nvSpPr>
        <p:spPr>
          <a:xfrm>
            <a:off x="1921164" y="3429000"/>
            <a:ext cx="8953142" cy="659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409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4C1FDD-3B54-3F1F-1044-89AE8FBCDFDF}"/>
              </a:ext>
            </a:extLst>
          </p:cNvPr>
          <p:cNvSpPr txBox="1"/>
          <p:nvPr/>
        </p:nvSpPr>
        <p:spPr>
          <a:xfrm>
            <a:off x="1087349" y="221593"/>
            <a:ext cx="8632723" cy="736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030303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Architecture</a:t>
            </a:r>
            <a:r>
              <a:rPr lang="en-US" sz="3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: Frontend (Streamlit &amp; Python) 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02A22-2E6C-D828-D6EA-239C5B7483A0}"/>
              </a:ext>
            </a:extLst>
          </p:cNvPr>
          <p:cNvSpPr txBox="1"/>
          <p:nvPr/>
        </p:nvSpPr>
        <p:spPr>
          <a:xfrm>
            <a:off x="1087349" y="1158155"/>
            <a:ext cx="6096000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Intuitive Interface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7B273-5DDC-4DF5-8E5A-2349B952957C}"/>
              </a:ext>
            </a:extLst>
          </p:cNvPr>
          <p:cNvSpPr txBox="1"/>
          <p:nvPr/>
        </p:nvSpPr>
        <p:spPr>
          <a:xfrm>
            <a:off x="1087349" y="1832466"/>
            <a:ext cx="5395747" cy="1541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A user-friendly Streamlit interface allows for easy input of recipient data, tone, purpose, and relevant keywords.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Sreamlit is used for the first code block,allowing users to input data and view the AI-generator email.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52482-C1A7-2B3B-04BD-E0D7B913064E}"/>
              </a:ext>
            </a:extLst>
          </p:cNvPr>
          <p:cNvSpPr txBox="1"/>
          <p:nvPr/>
        </p:nvSpPr>
        <p:spPr>
          <a:xfrm>
            <a:off x="1087349" y="3596434"/>
            <a:ext cx="6096000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Real-Time Preview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795C8-00BA-CA9E-B718-F135FDBEA5DA}"/>
              </a:ext>
            </a:extLst>
          </p:cNvPr>
          <p:cNvSpPr txBox="1"/>
          <p:nvPr/>
        </p:nvSpPr>
        <p:spPr>
          <a:xfrm>
            <a:off x="1087348" y="4140722"/>
            <a:ext cx="5395747" cy="797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The UI provides a real-time preview of the generated email, enabling instant feedback and adjustments.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C611B-8E77-FC10-B317-45F405BAB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952" y="1188298"/>
            <a:ext cx="4781550" cy="46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1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1565DA-EAEA-9E9A-3F51-4E872DD7A236}"/>
              </a:ext>
            </a:extLst>
          </p:cNvPr>
          <p:cNvSpPr txBox="1"/>
          <p:nvPr/>
        </p:nvSpPr>
        <p:spPr>
          <a:xfrm>
            <a:off x="686096" y="61738"/>
            <a:ext cx="8855068" cy="72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3200" b="1" dirty="0">
                <a:solidFill>
                  <a:srgbClr val="030303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Architecture: Backend (Python &amp; Hugging Face)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A9E2B-A923-6C8B-73B5-97780C0DE631}"/>
              </a:ext>
            </a:extLst>
          </p:cNvPr>
          <p:cNvSpPr txBox="1"/>
          <p:nvPr/>
        </p:nvSpPr>
        <p:spPr>
          <a:xfrm>
            <a:off x="686096" y="874430"/>
            <a:ext cx="6096000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Model Selection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A01BB-661B-0055-C898-9E401BEEE323}"/>
              </a:ext>
            </a:extLst>
          </p:cNvPr>
          <p:cNvSpPr txBox="1"/>
          <p:nvPr/>
        </p:nvSpPr>
        <p:spPr>
          <a:xfrm>
            <a:off x="686096" y="1237707"/>
            <a:ext cx="10451296" cy="797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The backend leverages pre-trained language models from Hugging Face, like BigScience </a:t>
            </a:r>
            <a:r>
              <a:rPr lang="en-US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Bloom</a:t>
            </a: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 and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Falcon – 7B , for email generation.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81DC4-5970-43C9-53DE-4F3766745951}"/>
              </a:ext>
            </a:extLst>
          </p:cNvPr>
          <p:cNvSpPr txBox="1"/>
          <p:nvPr/>
        </p:nvSpPr>
        <p:spPr>
          <a:xfrm>
            <a:off x="686096" y="2069117"/>
            <a:ext cx="6096000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Model Fine-Tuning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48CA0-1AF8-DA13-1B6F-D8C3124C3809}"/>
              </a:ext>
            </a:extLst>
          </p:cNvPr>
          <p:cNvSpPr txBox="1"/>
          <p:nvPr/>
        </p:nvSpPr>
        <p:spPr>
          <a:xfrm>
            <a:off x="686096" y="2415221"/>
            <a:ext cx="10332424" cy="802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These models can be fine-tuned on industry-specific data to ensure tailored and relevant content for each email.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DD3C1-153A-A039-4436-24C47B117BD8}"/>
              </a:ext>
            </a:extLst>
          </p:cNvPr>
          <p:cNvSpPr txBox="1"/>
          <p:nvPr/>
        </p:nvSpPr>
        <p:spPr>
          <a:xfrm>
            <a:off x="686096" y="3203297"/>
            <a:ext cx="6096000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API Integration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1A7E3-FE82-B758-24B3-EC638020AF5B}"/>
              </a:ext>
            </a:extLst>
          </p:cNvPr>
          <p:cNvSpPr txBox="1"/>
          <p:nvPr/>
        </p:nvSpPr>
        <p:spPr>
          <a:xfrm>
            <a:off x="686096" y="3691653"/>
            <a:ext cx="10122112" cy="802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A seamless API connects the frontend with the backend, enabling real-time data transfer and email generation</a:t>
            </a:r>
            <a:r>
              <a:rPr lang="en-US" sz="18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.</a:t>
            </a:r>
            <a:endParaRPr lang="en-US" sz="1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C515060-62E2-7A7B-5AB0-5C972292F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25733"/>
              </p:ext>
            </p:extLst>
          </p:nvPr>
        </p:nvGraphicFramePr>
        <p:xfrm>
          <a:off x="805226" y="4493924"/>
          <a:ext cx="10002982" cy="214529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683488">
                  <a:extLst>
                    <a:ext uri="{9D8B030D-6E8A-4147-A177-3AD203B41FA5}">
                      <a16:colId xmlns:a16="http://schemas.microsoft.com/office/drawing/2014/main" val="1543497366"/>
                    </a:ext>
                  </a:extLst>
                </a:gridCol>
                <a:gridCol w="2546162">
                  <a:extLst>
                    <a:ext uri="{9D8B030D-6E8A-4147-A177-3AD203B41FA5}">
                      <a16:colId xmlns:a16="http://schemas.microsoft.com/office/drawing/2014/main" val="2763323876"/>
                    </a:ext>
                  </a:extLst>
                </a:gridCol>
                <a:gridCol w="4773332">
                  <a:extLst>
                    <a:ext uri="{9D8B030D-6E8A-4147-A177-3AD203B41FA5}">
                      <a16:colId xmlns:a16="http://schemas.microsoft.com/office/drawing/2014/main" val="763693957"/>
                    </a:ext>
                  </a:extLst>
                </a:gridCol>
              </a:tblGrid>
              <a:tr h="581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84603"/>
                  </a:ext>
                </a:extLst>
              </a:tr>
              <a:tr h="654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Falcon-7B instruct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Transformer-based LLM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for instruction-based tasks.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1700"/>
                  </a:ext>
                </a:extLst>
              </a:tr>
              <a:tr h="850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BigScience BLOOM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Transformer-based LLM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multilingual , open-weight model  capable of generating coherent text in different languages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4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36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8591D4C-6B84-FED4-8109-7F058AA3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9125B7-BDE7-94E2-7223-FE09F73898EF}"/>
              </a:ext>
            </a:extLst>
          </p:cNvPr>
          <p:cNvSpPr txBox="1"/>
          <p:nvPr/>
        </p:nvSpPr>
        <p:spPr>
          <a:xfrm>
            <a:off x="5860026" y="126918"/>
            <a:ext cx="6096000" cy="739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Personalization Techniques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B3F95906-50DC-01DA-4221-93873C452C21}"/>
              </a:ext>
            </a:extLst>
          </p:cNvPr>
          <p:cNvSpPr/>
          <p:nvPr/>
        </p:nvSpPr>
        <p:spPr>
          <a:xfrm>
            <a:off x="5860026" y="988530"/>
            <a:ext cx="2803207" cy="2749987"/>
          </a:xfrm>
          <a:prstGeom prst="roundRect">
            <a:avLst>
              <a:gd name="adj" fmla="val 1237"/>
            </a:avLst>
          </a:prstGeom>
          <a:solidFill>
            <a:srgbClr val="F2EEEE"/>
          </a:solidFill>
          <a:ln/>
        </p:spPr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FF0E2E31-5BE1-F880-E92C-FEC34D42B541}"/>
              </a:ext>
            </a:extLst>
          </p:cNvPr>
          <p:cNvSpPr/>
          <p:nvPr/>
        </p:nvSpPr>
        <p:spPr>
          <a:xfrm>
            <a:off x="9106293" y="988530"/>
            <a:ext cx="2849733" cy="2749987"/>
          </a:xfrm>
          <a:prstGeom prst="roundRect">
            <a:avLst>
              <a:gd name="adj" fmla="val 1237"/>
            </a:avLst>
          </a:prstGeom>
          <a:solidFill>
            <a:srgbClr val="F2EEEE"/>
          </a:solidFill>
          <a:ln/>
        </p:spPr>
      </p:sp>
      <p:sp>
        <p:nvSpPr>
          <p:cNvPr id="8" name="Shape 7">
            <a:extLst>
              <a:ext uri="{FF2B5EF4-FFF2-40B4-BE49-F238E27FC236}">
                <a16:creationId xmlns:a16="http://schemas.microsoft.com/office/drawing/2014/main" id="{298342A6-DF3E-62BD-9EE8-76E592D7AB2E}"/>
              </a:ext>
            </a:extLst>
          </p:cNvPr>
          <p:cNvSpPr/>
          <p:nvPr/>
        </p:nvSpPr>
        <p:spPr>
          <a:xfrm>
            <a:off x="5797028" y="4033259"/>
            <a:ext cx="5675836" cy="16698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72975-4C05-2EEB-27F0-EFE999005296}"/>
              </a:ext>
            </a:extLst>
          </p:cNvPr>
          <p:cNvSpPr txBox="1"/>
          <p:nvPr/>
        </p:nvSpPr>
        <p:spPr>
          <a:xfrm>
            <a:off x="5797028" y="1026564"/>
            <a:ext cx="6094428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600" b="1" dirty="0">
                <a:solidFill>
                  <a:srgbClr val="464646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Data-Driven Customization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6F631E-920A-3877-8085-E4E6D3AB19EF}"/>
              </a:ext>
            </a:extLst>
          </p:cNvPr>
          <p:cNvSpPr txBox="1"/>
          <p:nvPr/>
        </p:nvSpPr>
        <p:spPr>
          <a:xfrm>
            <a:off x="5860026" y="1511039"/>
            <a:ext cx="2369751" cy="1917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The system uses recipient data like name, company, and role to personalize email content.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4E74D-FD93-0B81-4271-02219564CAFA}"/>
              </a:ext>
            </a:extLst>
          </p:cNvPr>
          <p:cNvSpPr txBox="1"/>
          <p:nvPr/>
        </p:nvSpPr>
        <p:spPr>
          <a:xfrm>
            <a:off x="9106293" y="1058424"/>
            <a:ext cx="2882245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600" b="1" dirty="0">
                <a:solidFill>
                  <a:srgbClr val="464646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Contextual Relevance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DB8D5-94B0-63EB-03B9-2F8D2D27D26F}"/>
              </a:ext>
            </a:extLst>
          </p:cNvPr>
          <p:cNvSpPr txBox="1"/>
          <p:nvPr/>
        </p:nvSpPr>
        <p:spPr>
          <a:xfrm>
            <a:off x="9206213" y="1479180"/>
            <a:ext cx="2749813" cy="1546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Content adapts to the email's purpose, ensuring relevance and value for the recipient.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AA70AB-0719-2485-C3B2-16052C362368}"/>
              </a:ext>
            </a:extLst>
          </p:cNvPr>
          <p:cNvSpPr txBox="1"/>
          <p:nvPr/>
        </p:nvSpPr>
        <p:spPr>
          <a:xfrm>
            <a:off x="5860026" y="4233630"/>
            <a:ext cx="3146195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b="1" dirty="0">
                <a:solidFill>
                  <a:srgbClr val="464646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Tone Adjustment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0D1A35-0574-BCF5-5A58-77E3D50C1F3E}"/>
              </a:ext>
            </a:extLst>
          </p:cNvPr>
          <p:cNvSpPr txBox="1"/>
          <p:nvPr/>
        </p:nvSpPr>
        <p:spPr>
          <a:xfrm>
            <a:off x="5924857" y="4654386"/>
            <a:ext cx="4881688" cy="797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The email's tone is tailored to the audience, whether it's formal, informal, or persuasive.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5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85DF1DB3-266C-9335-FDA0-0D5DAE0C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0"/>
            <a:ext cx="44577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A905A4-07AC-55D5-9386-B74368A7F03D}"/>
              </a:ext>
            </a:extLst>
          </p:cNvPr>
          <p:cNvSpPr txBox="1"/>
          <p:nvPr/>
        </p:nvSpPr>
        <p:spPr>
          <a:xfrm>
            <a:off x="581025" y="246083"/>
            <a:ext cx="6096000" cy="76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4000" b="1" dirty="0">
                <a:solidFill>
                  <a:srgbClr val="030303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Implementation Details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59439CE5-F3D2-42CD-3A93-B71C03759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89" y="1361956"/>
            <a:ext cx="463511" cy="566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979C1F-8E5E-35A5-C59B-3AAE010E070C}"/>
              </a:ext>
            </a:extLst>
          </p:cNvPr>
          <p:cNvSpPr txBox="1"/>
          <p:nvPr/>
        </p:nvSpPr>
        <p:spPr>
          <a:xfrm>
            <a:off x="581025" y="2090496"/>
            <a:ext cx="2266950" cy="2656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Python libraries such as Transformers, Streamlit, Pandas, and Scikit-learn are used for data processing, model interaction, and UI development.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5ACB513A-F3C9-2D96-8434-5B5851F8F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804" y="1361956"/>
            <a:ext cx="566976" cy="566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C5DEA7-3E1E-68F2-1F3E-587A6E825B61}"/>
              </a:ext>
            </a:extLst>
          </p:cNvPr>
          <p:cNvSpPr txBox="1"/>
          <p:nvPr/>
        </p:nvSpPr>
        <p:spPr>
          <a:xfrm>
            <a:off x="2868930" y="2090496"/>
            <a:ext cx="2171700" cy="3028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The backend utilizes Hugging Face models like Falcon – 7B, BigScience BLOOM to generate personalized email content and store in </a:t>
            </a:r>
            <a:r>
              <a:rPr lang="en-US" sz="1800" dirty="0" err="1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Mongodb</a:t>
            </a: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FB3422F6-8846-85F5-1FD3-81D9EA8A6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489" y="1361956"/>
            <a:ext cx="566976" cy="5669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DA239F-1789-EEBF-6A31-C408EF5A2EAD}"/>
              </a:ext>
            </a:extLst>
          </p:cNvPr>
          <p:cNvSpPr txBox="1"/>
          <p:nvPr/>
        </p:nvSpPr>
        <p:spPr>
          <a:xfrm>
            <a:off x="5253990" y="2090496"/>
            <a:ext cx="2266950" cy="2284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API endpoints define the input/output data formats for seamless communication between the frontend and backend.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1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C11BBF-5955-FCD2-6F1A-A037EC3C7CAB}"/>
              </a:ext>
            </a:extLst>
          </p:cNvPr>
          <p:cNvSpPr txBox="1"/>
          <p:nvPr/>
        </p:nvSpPr>
        <p:spPr>
          <a:xfrm>
            <a:off x="962406" y="377346"/>
            <a:ext cx="6094476" cy="736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030303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Results and Demo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7C584E7-DBDD-EADF-57FF-85573063F52B}"/>
              </a:ext>
            </a:extLst>
          </p:cNvPr>
          <p:cNvSpPr/>
          <p:nvPr/>
        </p:nvSpPr>
        <p:spPr>
          <a:xfrm>
            <a:off x="1560124" y="176260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CE79A48F-B3CD-F43E-D927-20BCB20E54F0}"/>
              </a:ext>
            </a:extLst>
          </p:cNvPr>
          <p:cNvSpPr/>
          <p:nvPr/>
        </p:nvSpPr>
        <p:spPr>
          <a:xfrm>
            <a:off x="1304973" y="1067407"/>
            <a:ext cx="30480" cy="5463183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7" name="Shape 8">
            <a:extLst>
              <a:ext uri="{FF2B5EF4-FFF2-40B4-BE49-F238E27FC236}">
                <a16:creationId xmlns:a16="http://schemas.microsoft.com/office/drawing/2014/main" id="{FEBC8CFF-4FB7-8D2F-3322-2439375FB3AC}"/>
              </a:ext>
            </a:extLst>
          </p:cNvPr>
          <p:cNvSpPr/>
          <p:nvPr/>
        </p:nvSpPr>
        <p:spPr>
          <a:xfrm>
            <a:off x="1080302" y="305343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en-US" dirty="0"/>
              <a:t> 2</a:t>
            </a:r>
            <a:endParaRPr lang="en-IN" dirty="0"/>
          </a:p>
        </p:txBody>
      </p:sp>
      <p:sp>
        <p:nvSpPr>
          <p:cNvPr id="8" name="Shape 8">
            <a:extLst>
              <a:ext uri="{FF2B5EF4-FFF2-40B4-BE49-F238E27FC236}">
                <a16:creationId xmlns:a16="http://schemas.microsoft.com/office/drawing/2014/main" id="{7989B530-76E4-F215-DA9B-179091627D2C}"/>
              </a:ext>
            </a:extLst>
          </p:cNvPr>
          <p:cNvSpPr/>
          <p:nvPr/>
        </p:nvSpPr>
        <p:spPr>
          <a:xfrm>
            <a:off x="1065062" y="477223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en-US" dirty="0"/>
              <a:t>  3</a:t>
            </a:r>
          </a:p>
          <a:p>
            <a:endParaRPr lang="en-IN" dirty="0"/>
          </a:p>
        </p:txBody>
      </p:sp>
      <p:sp>
        <p:nvSpPr>
          <p:cNvPr id="9" name="Shape 2">
            <a:extLst>
              <a:ext uri="{FF2B5EF4-FFF2-40B4-BE49-F238E27FC236}">
                <a16:creationId xmlns:a16="http://schemas.microsoft.com/office/drawing/2014/main" id="{B42343CE-9F8D-74BB-7F58-709873EFF7A8}"/>
              </a:ext>
            </a:extLst>
          </p:cNvPr>
          <p:cNvSpPr/>
          <p:nvPr/>
        </p:nvSpPr>
        <p:spPr>
          <a:xfrm>
            <a:off x="1560124" y="3267420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0" name="Shape 2">
            <a:extLst>
              <a:ext uri="{FF2B5EF4-FFF2-40B4-BE49-F238E27FC236}">
                <a16:creationId xmlns:a16="http://schemas.microsoft.com/office/drawing/2014/main" id="{8C2532C4-448A-D135-9D0E-35EF5BCE5561}"/>
              </a:ext>
            </a:extLst>
          </p:cNvPr>
          <p:cNvSpPr/>
          <p:nvPr/>
        </p:nvSpPr>
        <p:spPr>
          <a:xfrm>
            <a:off x="1590604" y="4996910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222E6-7ED3-638A-33B3-2FBD3DB43B3B}"/>
              </a:ext>
            </a:extLst>
          </p:cNvPr>
          <p:cNvSpPr txBox="1"/>
          <p:nvPr/>
        </p:nvSpPr>
        <p:spPr>
          <a:xfrm>
            <a:off x="2465237" y="1372325"/>
            <a:ext cx="6094476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b="1" dirty="0">
                <a:solidFill>
                  <a:srgbClr val="464646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Increased Open Rates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C1267-8F98-10F0-2BB7-ECB14C64F4DA}"/>
              </a:ext>
            </a:extLst>
          </p:cNvPr>
          <p:cNvSpPr txBox="1"/>
          <p:nvPr/>
        </p:nvSpPr>
        <p:spPr>
          <a:xfrm>
            <a:off x="2465237" y="1780228"/>
            <a:ext cx="6094476" cy="802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Personalized emails result in significantly higher open rates, demonstrating improved recipient engagement.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7AAA50-5A9A-6F1E-439E-A36E5425DC37}"/>
              </a:ext>
            </a:extLst>
          </p:cNvPr>
          <p:cNvSpPr txBox="1"/>
          <p:nvPr/>
        </p:nvSpPr>
        <p:spPr>
          <a:xfrm>
            <a:off x="2465237" y="2907588"/>
            <a:ext cx="6094476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b="1" dirty="0">
                <a:solidFill>
                  <a:srgbClr val="464646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Higher Click-Through Rates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B293CF-A926-D5C1-C867-A22B6364ACAD}"/>
              </a:ext>
            </a:extLst>
          </p:cNvPr>
          <p:cNvSpPr txBox="1"/>
          <p:nvPr/>
        </p:nvSpPr>
        <p:spPr>
          <a:xfrm>
            <a:off x="2465237" y="3252297"/>
            <a:ext cx="6094476" cy="802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Personalized content drives users to click on links within the email, increasing website traffic and engagement.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9CED9-A738-E611-392A-6298187C2241}"/>
              </a:ext>
            </a:extLst>
          </p:cNvPr>
          <p:cNvSpPr txBox="1"/>
          <p:nvPr/>
        </p:nvSpPr>
        <p:spPr>
          <a:xfrm>
            <a:off x="2465237" y="4414598"/>
            <a:ext cx="6094476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b="1" dirty="0">
                <a:solidFill>
                  <a:srgbClr val="464646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Improved Conversion Rates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B4E84B-FF8C-CA3D-6097-186FDB7FA0CB}"/>
              </a:ext>
            </a:extLst>
          </p:cNvPr>
          <p:cNvSpPr txBox="1"/>
          <p:nvPr/>
        </p:nvSpPr>
        <p:spPr>
          <a:xfrm>
            <a:off x="2465237" y="4835354"/>
            <a:ext cx="6094476" cy="802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Personalized emails effectively convert recipients into customers, boosting sales and business outcomes.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E60A565D-4B18-65DA-9BFF-B2CFE0C9CDC0}"/>
              </a:ext>
            </a:extLst>
          </p:cNvPr>
          <p:cNvSpPr/>
          <p:nvPr/>
        </p:nvSpPr>
        <p:spPr>
          <a:xfrm>
            <a:off x="1065062" y="15508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en-US" dirty="0"/>
              <a:t>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5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139BC3-357B-7FC7-FD2F-C465C38198AE}"/>
              </a:ext>
            </a:extLst>
          </p:cNvPr>
          <p:cNvSpPr txBox="1"/>
          <p:nvPr/>
        </p:nvSpPr>
        <p:spPr>
          <a:xfrm>
            <a:off x="1255014" y="318147"/>
            <a:ext cx="7427168" cy="770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450"/>
              </a:lnSpc>
              <a:buNone/>
            </a:pPr>
            <a:r>
              <a:rPr lang="en-US" sz="4400" b="1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Challenges and Solutions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19F226A4-1494-966F-CE81-27E69A2F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14" y="1509525"/>
            <a:ext cx="1111448" cy="1466940"/>
          </a:xfrm>
          <a:prstGeom prst="rect">
            <a:avLst/>
          </a:prstGeom>
        </p:spPr>
      </p:pic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F512D58F-56FB-D284-FB75-0959D20B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14" y="3103965"/>
            <a:ext cx="1111448" cy="1727346"/>
          </a:xfrm>
          <a:prstGeom prst="rect">
            <a:avLst/>
          </a:prstGeom>
        </p:spPr>
      </p:pic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0DD44DFE-E03D-785C-D1DE-6A0ACF006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014" y="4956012"/>
            <a:ext cx="1111448" cy="16072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A7BAA5-460E-58C8-4C05-2A7A0426DD2B}"/>
              </a:ext>
            </a:extLst>
          </p:cNvPr>
          <p:cNvSpPr txBox="1"/>
          <p:nvPr/>
        </p:nvSpPr>
        <p:spPr>
          <a:xfrm>
            <a:off x="2841498" y="1503564"/>
            <a:ext cx="6094476" cy="411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b="1" dirty="0">
                <a:solidFill>
                  <a:srgbClr val="464646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Data Privacy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B8D7FE-C120-4F12-460C-767B50EABE66}"/>
              </a:ext>
            </a:extLst>
          </p:cNvPr>
          <p:cNvSpPr txBox="1"/>
          <p:nvPr/>
        </p:nvSpPr>
        <p:spPr>
          <a:xfrm>
            <a:off x="2841498" y="1962559"/>
            <a:ext cx="8063484" cy="779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Ensuring GDPR compliance and data security is paramount. We implement data anonymization techniques and secure data storage practices.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E18D0-EF99-B7ED-D245-2E1826265C02}"/>
              </a:ext>
            </a:extLst>
          </p:cNvPr>
          <p:cNvSpPr txBox="1"/>
          <p:nvPr/>
        </p:nvSpPr>
        <p:spPr>
          <a:xfrm>
            <a:off x="2841498" y="3310772"/>
            <a:ext cx="6094476" cy="411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b="1" dirty="0">
                <a:solidFill>
                  <a:srgbClr val="464646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Model Accuracy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EFC0FE-EB4B-2A65-3A69-E7008E52C858}"/>
              </a:ext>
            </a:extLst>
          </p:cNvPr>
          <p:cNvSpPr txBox="1"/>
          <p:nvPr/>
        </p:nvSpPr>
        <p:spPr>
          <a:xfrm>
            <a:off x="2841498" y="3721910"/>
            <a:ext cx="7660386" cy="779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To mitigate bias and ensure high-quality emails, we utilize bias detection techniques and continuous model evaluation</a:t>
            </a:r>
            <a:r>
              <a:rPr lang="en-US" sz="18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.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5694CD-E4C9-A01F-7D21-8177E5ED3B94}"/>
              </a:ext>
            </a:extLst>
          </p:cNvPr>
          <p:cNvSpPr txBox="1"/>
          <p:nvPr/>
        </p:nvSpPr>
        <p:spPr>
          <a:xfrm>
            <a:off x="2910447" y="4943298"/>
            <a:ext cx="6094476" cy="411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b="1" dirty="0">
                <a:solidFill>
                  <a:srgbClr val="464646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Scalability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F00F0-BCBB-86DA-DA0A-30DB59C9B07F}"/>
              </a:ext>
            </a:extLst>
          </p:cNvPr>
          <p:cNvSpPr txBox="1"/>
          <p:nvPr/>
        </p:nvSpPr>
        <p:spPr>
          <a:xfrm>
            <a:off x="2910447" y="5377283"/>
            <a:ext cx="8127492" cy="779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We employ infrastructure optimization techniques to handle a large volume of requests while maintaining email generation speed.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1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ECB850-1EBC-EE44-A107-51A8953037C4}"/>
              </a:ext>
            </a:extLst>
          </p:cNvPr>
          <p:cNvSpPr txBox="1"/>
          <p:nvPr/>
        </p:nvSpPr>
        <p:spPr>
          <a:xfrm>
            <a:off x="932872" y="623586"/>
            <a:ext cx="6096000" cy="460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AC684-3133-47C2-4163-8B29E4D40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561975"/>
            <a:ext cx="49339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4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4C81E-93C7-C0C7-D98E-D148C3B79A4F}"/>
              </a:ext>
            </a:extLst>
          </p:cNvPr>
          <p:cNvSpPr txBox="1"/>
          <p:nvPr/>
        </p:nvSpPr>
        <p:spPr>
          <a:xfrm>
            <a:off x="870966" y="468786"/>
            <a:ext cx="9050274" cy="76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4000" b="1" dirty="0">
                <a:solidFill>
                  <a:srgbClr val="030303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Conclusion and Future Directions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51CF28A9-3B57-EB37-D575-3BFE93298954}"/>
              </a:ext>
            </a:extLst>
          </p:cNvPr>
          <p:cNvSpPr/>
          <p:nvPr/>
        </p:nvSpPr>
        <p:spPr>
          <a:xfrm>
            <a:off x="967526" y="1385721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C4C1A761-6150-880D-55AA-3430CA30E999}"/>
              </a:ext>
            </a:extLst>
          </p:cNvPr>
          <p:cNvSpPr/>
          <p:nvPr/>
        </p:nvSpPr>
        <p:spPr>
          <a:xfrm>
            <a:off x="967526" y="2926449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17F3EFC5-283F-F0FE-D497-C75B20E186A5}"/>
              </a:ext>
            </a:extLst>
          </p:cNvPr>
          <p:cNvSpPr/>
          <p:nvPr/>
        </p:nvSpPr>
        <p:spPr>
          <a:xfrm>
            <a:off x="977646" y="4470498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667C0-6983-4636-A67E-4B2B7B64C98F}"/>
              </a:ext>
            </a:extLst>
          </p:cNvPr>
          <p:cNvSpPr txBox="1"/>
          <p:nvPr/>
        </p:nvSpPr>
        <p:spPr>
          <a:xfrm>
            <a:off x="1465326" y="1307526"/>
            <a:ext cx="6094476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b="1" dirty="0">
                <a:solidFill>
                  <a:srgbClr val="464646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Project Achievements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BEC53-8E14-963E-91D8-EFBE70268A93}"/>
              </a:ext>
            </a:extLst>
          </p:cNvPr>
          <p:cNvSpPr txBox="1"/>
          <p:nvPr/>
        </p:nvSpPr>
        <p:spPr>
          <a:xfrm>
            <a:off x="1465326" y="1728282"/>
            <a:ext cx="8017002" cy="802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The personalized email generator successfully automates email creation, increases engagement, and improves conversion rates.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959645-816A-32F8-DDF0-76FF4C6A1A07}"/>
              </a:ext>
            </a:extLst>
          </p:cNvPr>
          <p:cNvSpPr txBox="1"/>
          <p:nvPr/>
        </p:nvSpPr>
        <p:spPr>
          <a:xfrm>
            <a:off x="1465326" y="2926449"/>
            <a:ext cx="6094476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b="1" dirty="0">
                <a:solidFill>
                  <a:srgbClr val="464646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Future Enhancements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6EB76C-569F-1C41-3B89-6CBD30A54AAA}"/>
              </a:ext>
            </a:extLst>
          </p:cNvPr>
          <p:cNvSpPr txBox="1"/>
          <p:nvPr/>
        </p:nvSpPr>
        <p:spPr>
          <a:xfrm>
            <a:off x="1465326" y="337649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We plan to incorporate multilingual support, A/B testing capabilities, and sentiment analysis 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250098-88C8-45AE-6CEC-555D42D10C2C}"/>
              </a:ext>
            </a:extLst>
          </p:cNvPr>
          <p:cNvSpPr txBox="1"/>
          <p:nvPr/>
        </p:nvSpPr>
        <p:spPr>
          <a:xfrm>
            <a:off x="1465326" y="4327448"/>
            <a:ext cx="6094476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b="1" dirty="0">
                <a:solidFill>
                  <a:srgbClr val="464646"/>
                </a:solidFill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Call to Action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C4B9C-E798-0D24-5358-18AF1003D6D0}"/>
              </a:ext>
            </a:extLst>
          </p:cNvPr>
          <p:cNvSpPr txBox="1"/>
          <p:nvPr/>
        </p:nvSpPr>
        <p:spPr>
          <a:xfrm>
            <a:off x="1465326" y="4748204"/>
            <a:ext cx="7696962" cy="802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We encourage adoption of this powerful solution and invite collaboration to further advance email personalization.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4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558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DM Sans Semi Bold</vt:lpstr>
      <vt:lpstr>Inter Medium</vt:lpstr>
      <vt:lpstr>Times New Roman</vt:lpstr>
      <vt:lpstr>Office Theme</vt:lpstr>
      <vt:lpstr>Personalized Email Generator: A Powerful AI Solution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uppalanikhitha0203@outlook.com</dc:creator>
  <cp:lastModifiedBy>uppalanikhitha0203@outlook.com</cp:lastModifiedBy>
  <cp:revision>2</cp:revision>
  <dcterms:created xsi:type="dcterms:W3CDTF">2025-03-09T17:06:22Z</dcterms:created>
  <dcterms:modified xsi:type="dcterms:W3CDTF">2025-03-10T06:32:12Z</dcterms:modified>
</cp:coreProperties>
</file>