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ED690-8FA7-4011-ABF3-71ACB80536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2C0484-15E9-4FAF-92AC-930B25627AF3}">
      <dgm:prSet/>
      <dgm:spPr/>
      <dgm:t>
        <a:bodyPr/>
        <a:lstStyle/>
        <a:p>
          <a:r>
            <a:rPr lang="en-US" dirty="0"/>
            <a:t>Purpose : </a:t>
          </a:r>
          <a:r>
            <a:rPr lang="en-US" dirty="0" err="1"/>
            <a:t>dept_consolidation</a:t>
          </a:r>
          <a:r>
            <a:rPr lang="en-US" dirty="0"/>
            <a:t> is the maximum case when the customer has charged off</a:t>
          </a:r>
        </a:p>
      </dgm:t>
    </dgm:pt>
    <dgm:pt modelId="{74C8DC89-D8F3-46A2-BABC-38BA8A4729E0}" type="parTrans" cxnId="{8FE67603-FFBE-4CAA-A415-D943B1BF44EE}">
      <dgm:prSet/>
      <dgm:spPr/>
      <dgm:t>
        <a:bodyPr/>
        <a:lstStyle/>
        <a:p>
          <a:endParaRPr lang="en-US"/>
        </a:p>
      </dgm:t>
    </dgm:pt>
    <dgm:pt modelId="{56E33964-8E97-4088-9D7B-872AFEB4FC0E}" type="sibTrans" cxnId="{8FE67603-FFBE-4CAA-A415-D943B1BF44EE}">
      <dgm:prSet/>
      <dgm:spPr/>
      <dgm:t>
        <a:bodyPr/>
        <a:lstStyle/>
        <a:p>
          <a:endParaRPr lang="en-US"/>
        </a:p>
      </dgm:t>
    </dgm:pt>
    <dgm:pt modelId="{10BC1B96-4D82-41C3-900D-7502A96C9BF8}">
      <dgm:prSet/>
      <dgm:spPr/>
      <dgm:t>
        <a:bodyPr/>
        <a:lstStyle/>
        <a:p>
          <a:r>
            <a:rPr lang="en-US" dirty="0"/>
            <a:t> Home ownership : Most of the charged off customers are in 'RENT' and 'MORTGAGE’</a:t>
          </a:r>
        </a:p>
      </dgm:t>
    </dgm:pt>
    <dgm:pt modelId="{B0D37C75-B98A-43B5-93E0-C1465F358934}" type="parTrans" cxnId="{1D3AB224-7F40-4E8C-84D2-5A895E219AB2}">
      <dgm:prSet/>
      <dgm:spPr/>
      <dgm:t>
        <a:bodyPr/>
        <a:lstStyle/>
        <a:p>
          <a:endParaRPr lang="en-US"/>
        </a:p>
      </dgm:t>
    </dgm:pt>
    <dgm:pt modelId="{4C360FDC-355F-4AC0-805E-AEDF08C128BF}" type="sibTrans" cxnId="{1D3AB224-7F40-4E8C-84D2-5A895E219AB2}">
      <dgm:prSet/>
      <dgm:spPr/>
      <dgm:t>
        <a:bodyPr/>
        <a:lstStyle/>
        <a:p>
          <a:endParaRPr lang="en-US"/>
        </a:p>
      </dgm:t>
    </dgm:pt>
    <dgm:pt modelId="{D49F99FE-B9B4-45A2-B44D-6B59A68619E3}">
      <dgm:prSet/>
      <dgm:spPr/>
      <dgm:t>
        <a:bodyPr/>
        <a:lstStyle/>
        <a:p>
          <a:r>
            <a:rPr lang="en-US" dirty="0"/>
            <a:t>Loan marked as 'Charged Off' are in lower to mid range [5000 to  10000] of loan amounts compared to over all distribution</a:t>
          </a:r>
        </a:p>
      </dgm:t>
    </dgm:pt>
    <dgm:pt modelId="{5B51B50F-CA71-42F8-8BF7-5444CF043568}" type="parTrans" cxnId="{2AD2EBD0-AD7C-4F19-942A-3C5A167CD6E8}">
      <dgm:prSet/>
      <dgm:spPr/>
      <dgm:t>
        <a:bodyPr/>
        <a:lstStyle/>
        <a:p>
          <a:endParaRPr lang="en-US"/>
        </a:p>
      </dgm:t>
    </dgm:pt>
    <dgm:pt modelId="{DCB895F2-F3B6-493A-B156-25795B28599F}" type="sibTrans" cxnId="{2AD2EBD0-AD7C-4F19-942A-3C5A167CD6E8}">
      <dgm:prSet/>
      <dgm:spPr/>
      <dgm:t>
        <a:bodyPr/>
        <a:lstStyle/>
        <a:p>
          <a:endParaRPr lang="en-US"/>
        </a:p>
      </dgm:t>
    </dgm:pt>
    <dgm:pt modelId="{C1D95B50-B4C9-42A8-83D9-78A4AE282027}">
      <dgm:prSet/>
      <dgm:spPr/>
      <dgm:t>
        <a:bodyPr/>
        <a:lstStyle/>
        <a:p>
          <a:r>
            <a:rPr lang="en-US" dirty="0"/>
            <a:t> Interest Rate: Defaults are more among the loans with higher interest rates.</a:t>
          </a:r>
        </a:p>
      </dgm:t>
    </dgm:pt>
    <dgm:pt modelId="{91371134-28AB-4A52-92DB-DE9889EAF217}" type="parTrans" cxnId="{B6A0B328-97A8-4D7D-BADB-1B3A7C3DC163}">
      <dgm:prSet/>
      <dgm:spPr/>
      <dgm:t>
        <a:bodyPr/>
        <a:lstStyle/>
        <a:p>
          <a:endParaRPr lang="en-US"/>
        </a:p>
      </dgm:t>
    </dgm:pt>
    <dgm:pt modelId="{7E37C677-5F97-4196-B72E-F8C1ED6D189A}" type="sibTrans" cxnId="{B6A0B328-97A8-4D7D-BADB-1B3A7C3DC163}">
      <dgm:prSet/>
      <dgm:spPr/>
      <dgm:t>
        <a:bodyPr/>
        <a:lstStyle/>
        <a:p>
          <a:endParaRPr lang="en-US"/>
        </a:p>
      </dgm:t>
    </dgm:pt>
    <dgm:pt modelId="{377279E4-C072-4B91-8A97-6EFCD6B87E6B}">
      <dgm:prSet/>
      <dgm:spPr/>
      <dgm:t>
        <a:bodyPr/>
        <a:lstStyle/>
        <a:p>
          <a:r>
            <a:rPr lang="en-US" dirty="0"/>
            <a:t> Loan grades : Grades B,C, D  are common among defaults, Lower grade higher risk of defaults.</a:t>
          </a:r>
        </a:p>
      </dgm:t>
    </dgm:pt>
    <dgm:pt modelId="{4A930C3E-FEFB-43CC-BE83-00FDC5021397}" type="parTrans" cxnId="{FAE173C6-2393-4358-832D-0B4C77698B01}">
      <dgm:prSet/>
      <dgm:spPr/>
      <dgm:t>
        <a:bodyPr/>
        <a:lstStyle/>
        <a:p>
          <a:endParaRPr lang="en-US"/>
        </a:p>
      </dgm:t>
    </dgm:pt>
    <dgm:pt modelId="{545C1FB0-DD71-4B50-8E14-94B43861653D}" type="sibTrans" cxnId="{FAE173C6-2393-4358-832D-0B4C77698B01}">
      <dgm:prSet/>
      <dgm:spPr/>
      <dgm:t>
        <a:bodyPr/>
        <a:lstStyle/>
        <a:p>
          <a:endParaRPr lang="en-US"/>
        </a:p>
      </dgm:t>
    </dgm:pt>
    <dgm:pt modelId="{38049B3C-EC9C-45AF-86F6-C32478911463}" type="pres">
      <dgm:prSet presAssocID="{A67ED690-8FA7-4011-ABF3-71ACB805361E}" presName="root" presStyleCnt="0">
        <dgm:presLayoutVars>
          <dgm:dir/>
          <dgm:resizeHandles val="exact"/>
        </dgm:presLayoutVars>
      </dgm:prSet>
      <dgm:spPr/>
    </dgm:pt>
    <dgm:pt modelId="{F0748185-8414-4A05-B354-F15C62D9971D}" type="pres">
      <dgm:prSet presAssocID="{402C0484-15E9-4FAF-92AC-930B25627AF3}" presName="compNode" presStyleCnt="0"/>
      <dgm:spPr/>
    </dgm:pt>
    <dgm:pt modelId="{E9C391D9-F72F-458F-8853-7834346A2788}" type="pres">
      <dgm:prSet presAssocID="{402C0484-15E9-4FAF-92AC-930B25627AF3}" presName="bgRect" presStyleLbl="bgShp" presStyleIdx="0" presStyleCnt="5"/>
      <dgm:spPr/>
    </dgm:pt>
    <dgm:pt modelId="{C33CD682-25A8-4EE3-9C3F-17D6DBBF6291}" type="pres">
      <dgm:prSet presAssocID="{402C0484-15E9-4FAF-92AC-930B25627A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24DBA0E-84F9-48A8-99CA-65C33B2011BF}" type="pres">
      <dgm:prSet presAssocID="{402C0484-15E9-4FAF-92AC-930B25627AF3}" presName="spaceRect" presStyleCnt="0"/>
      <dgm:spPr/>
    </dgm:pt>
    <dgm:pt modelId="{7E68ED12-28CE-489F-BDB9-D154E67A08C8}" type="pres">
      <dgm:prSet presAssocID="{402C0484-15E9-4FAF-92AC-930B25627AF3}" presName="parTx" presStyleLbl="revTx" presStyleIdx="0" presStyleCnt="5">
        <dgm:presLayoutVars>
          <dgm:chMax val="0"/>
          <dgm:chPref val="0"/>
        </dgm:presLayoutVars>
      </dgm:prSet>
      <dgm:spPr/>
    </dgm:pt>
    <dgm:pt modelId="{F3582353-40B0-4AC6-9D72-44F7BE209092}" type="pres">
      <dgm:prSet presAssocID="{56E33964-8E97-4088-9D7B-872AFEB4FC0E}" presName="sibTrans" presStyleCnt="0"/>
      <dgm:spPr/>
    </dgm:pt>
    <dgm:pt modelId="{FC03FC47-9FC4-490D-BD1C-0CF79C04BC20}" type="pres">
      <dgm:prSet presAssocID="{10BC1B96-4D82-41C3-900D-7502A96C9BF8}" presName="compNode" presStyleCnt="0"/>
      <dgm:spPr/>
    </dgm:pt>
    <dgm:pt modelId="{7C22F304-11D5-48D9-8197-E658F6D01063}" type="pres">
      <dgm:prSet presAssocID="{10BC1B96-4D82-41C3-900D-7502A96C9BF8}" presName="bgRect" presStyleLbl="bgShp" presStyleIdx="1" presStyleCnt="5"/>
      <dgm:spPr/>
    </dgm:pt>
    <dgm:pt modelId="{94B5E929-F396-4A0F-AB94-9A7290725A3C}" type="pres">
      <dgm:prSet presAssocID="{10BC1B96-4D82-41C3-900D-7502A96C9B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5466150-8A0C-482C-A9F2-1311A8D75F2E}" type="pres">
      <dgm:prSet presAssocID="{10BC1B96-4D82-41C3-900D-7502A96C9BF8}" presName="spaceRect" presStyleCnt="0"/>
      <dgm:spPr/>
    </dgm:pt>
    <dgm:pt modelId="{442794A8-2D2C-497A-A55D-194A2B3C11E7}" type="pres">
      <dgm:prSet presAssocID="{10BC1B96-4D82-41C3-900D-7502A96C9BF8}" presName="parTx" presStyleLbl="revTx" presStyleIdx="1" presStyleCnt="5">
        <dgm:presLayoutVars>
          <dgm:chMax val="0"/>
          <dgm:chPref val="0"/>
        </dgm:presLayoutVars>
      </dgm:prSet>
      <dgm:spPr/>
    </dgm:pt>
    <dgm:pt modelId="{06DC8D45-86D1-4596-94F8-B8EDE000CE8C}" type="pres">
      <dgm:prSet presAssocID="{4C360FDC-355F-4AC0-805E-AEDF08C128BF}" presName="sibTrans" presStyleCnt="0"/>
      <dgm:spPr/>
    </dgm:pt>
    <dgm:pt modelId="{B3A9627A-4103-430B-9706-3F4CC3771B75}" type="pres">
      <dgm:prSet presAssocID="{D49F99FE-B9B4-45A2-B44D-6B59A68619E3}" presName="compNode" presStyleCnt="0"/>
      <dgm:spPr/>
    </dgm:pt>
    <dgm:pt modelId="{9881A7E4-CDFB-4864-8AB2-95E9B239EABE}" type="pres">
      <dgm:prSet presAssocID="{D49F99FE-B9B4-45A2-B44D-6B59A68619E3}" presName="bgRect" presStyleLbl="bgShp" presStyleIdx="2" presStyleCnt="5"/>
      <dgm:spPr/>
    </dgm:pt>
    <dgm:pt modelId="{AE7B3A27-6FA4-43AB-8ED2-6DCC8D730747}" type="pres">
      <dgm:prSet presAssocID="{D49F99FE-B9B4-45A2-B44D-6B59A68619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1A356DA-5853-483E-916A-E3CAA80D04E3}" type="pres">
      <dgm:prSet presAssocID="{D49F99FE-B9B4-45A2-B44D-6B59A68619E3}" presName="spaceRect" presStyleCnt="0"/>
      <dgm:spPr/>
    </dgm:pt>
    <dgm:pt modelId="{0EA8BC74-5322-4B6D-B111-27CB5A462A23}" type="pres">
      <dgm:prSet presAssocID="{D49F99FE-B9B4-45A2-B44D-6B59A68619E3}" presName="parTx" presStyleLbl="revTx" presStyleIdx="2" presStyleCnt="5">
        <dgm:presLayoutVars>
          <dgm:chMax val="0"/>
          <dgm:chPref val="0"/>
        </dgm:presLayoutVars>
      </dgm:prSet>
      <dgm:spPr/>
    </dgm:pt>
    <dgm:pt modelId="{5E5887F5-5DD2-4B1E-928C-3FC031BC0738}" type="pres">
      <dgm:prSet presAssocID="{DCB895F2-F3B6-493A-B156-25795B28599F}" presName="sibTrans" presStyleCnt="0"/>
      <dgm:spPr/>
    </dgm:pt>
    <dgm:pt modelId="{0FD4820E-3916-47BA-9306-49A04DBAE5BC}" type="pres">
      <dgm:prSet presAssocID="{C1D95B50-B4C9-42A8-83D9-78A4AE282027}" presName="compNode" presStyleCnt="0"/>
      <dgm:spPr/>
    </dgm:pt>
    <dgm:pt modelId="{E62900F2-A021-480C-A18D-8D3438860A68}" type="pres">
      <dgm:prSet presAssocID="{C1D95B50-B4C9-42A8-83D9-78A4AE282027}" presName="bgRect" presStyleLbl="bgShp" presStyleIdx="3" presStyleCnt="5"/>
      <dgm:spPr/>
    </dgm:pt>
    <dgm:pt modelId="{2F79BD11-59FF-44C4-BD56-75C70421409D}" type="pres">
      <dgm:prSet presAssocID="{C1D95B50-B4C9-42A8-83D9-78A4AE2820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3CAD89-8763-4C5E-B476-D9629772FFB0}" type="pres">
      <dgm:prSet presAssocID="{C1D95B50-B4C9-42A8-83D9-78A4AE282027}" presName="spaceRect" presStyleCnt="0"/>
      <dgm:spPr/>
    </dgm:pt>
    <dgm:pt modelId="{F5281E18-B8D1-4C3D-B471-F598AFFAFE2E}" type="pres">
      <dgm:prSet presAssocID="{C1D95B50-B4C9-42A8-83D9-78A4AE282027}" presName="parTx" presStyleLbl="revTx" presStyleIdx="3" presStyleCnt="5">
        <dgm:presLayoutVars>
          <dgm:chMax val="0"/>
          <dgm:chPref val="0"/>
        </dgm:presLayoutVars>
      </dgm:prSet>
      <dgm:spPr/>
    </dgm:pt>
    <dgm:pt modelId="{66A8C66D-3046-4F11-9A73-B297939EC491}" type="pres">
      <dgm:prSet presAssocID="{7E37C677-5F97-4196-B72E-F8C1ED6D189A}" presName="sibTrans" presStyleCnt="0"/>
      <dgm:spPr/>
    </dgm:pt>
    <dgm:pt modelId="{19060328-70A3-4C09-B137-F80D1EA92EDF}" type="pres">
      <dgm:prSet presAssocID="{377279E4-C072-4B91-8A97-6EFCD6B87E6B}" presName="compNode" presStyleCnt="0"/>
      <dgm:spPr/>
    </dgm:pt>
    <dgm:pt modelId="{D5E60EE1-ADF4-41E1-9AD3-CEF150F0DF98}" type="pres">
      <dgm:prSet presAssocID="{377279E4-C072-4B91-8A97-6EFCD6B87E6B}" presName="bgRect" presStyleLbl="bgShp" presStyleIdx="4" presStyleCnt="5"/>
      <dgm:spPr/>
    </dgm:pt>
    <dgm:pt modelId="{18258924-91DE-4BD9-99E6-E9D97BB84107}" type="pres">
      <dgm:prSet presAssocID="{377279E4-C072-4B91-8A97-6EFCD6B87E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5607351-A9C5-4571-9E1E-1006AF63C2F5}" type="pres">
      <dgm:prSet presAssocID="{377279E4-C072-4B91-8A97-6EFCD6B87E6B}" presName="spaceRect" presStyleCnt="0"/>
      <dgm:spPr/>
    </dgm:pt>
    <dgm:pt modelId="{5A6538E0-E08F-4A01-A960-1E3B30F3F022}" type="pres">
      <dgm:prSet presAssocID="{377279E4-C072-4B91-8A97-6EFCD6B87E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E67603-FFBE-4CAA-A415-D943B1BF44EE}" srcId="{A67ED690-8FA7-4011-ABF3-71ACB805361E}" destId="{402C0484-15E9-4FAF-92AC-930B25627AF3}" srcOrd="0" destOrd="0" parTransId="{74C8DC89-D8F3-46A2-BABC-38BA8A4729E0}" sibTransId="{56E33964-8E97-4088-9D7B-872AFEB4FC0E}"/>
    <dgm:cxn modelId="{A3DDA817-E9A4-422A-8DF7-D7A27039B1CF}" type="presOf" srcId="{A67ED690-8FA7-4011-ABF3-71ACB805361E}" destId="{38049B3C-EC9C-45AF-86F6-C32478911463}" srcOrd="0" destOrd="0" presId="urn:microsoft.com/office/officeart/2018/2/layout/IconVerticalSolidList"/>
    <dgm:cxn modelId="{EA061C18-1AC3-447E-9B43-C084B1791BCB}" type="presOf" srcId="{D49F99FE-B9B4-45A2-B44D-6B59A68619E3}" destId="{0EA8BC74-5322-4B6D-B111-27CB5A462A23}" srcOrd="0" destOrd="0" presId="urn:microsoft.com/office/officeart/2018/2/layout/IconVerticalSolidList"/>
    <dgm:cxn modelId="{1D3AB224-7F40-4E8C-84D2-5A895E219AB2}" srcId="{A67ED690-8FA7-4011-ABF3-71ACB805361E}" destId="{10BC1B96-4D82-41C3-900D-7502A96C9BF8}" srcOrd="1" destOrd="0" parTransId="{B0D37C75-B98A-43B5-93E0-C1465F358934}" sibTransId="{4C360FDC-355F-4AC0-805E-AEDF08C128BF}"/>
    <dgm:cxn modelId="{B6A0B328-97A8-4D7D-BADB-1B3A7C3DC163}" srcId="{A67ED690-8FA7-4011-ABF3-71ACB805361E}" destId="{C1D95B50-B4C9-42A8-83D9-78A4AE282027}" srcOrd="3" destOrd="0" parTransId="{91371134-28AB-4A52-92DB-DE9889EAF217}" sibTransId="{7E37C677-5F97-4196-B72E-F8C1ED6D189A}"/>
    <dgm:cxn modelId="{4556056C-455F-4946-8148-BA1E5C3EA54A}" type="presOf" srcId="{C1D95B50-B4C9-42A8-83D9-78A4AE282027}" destId="{F5281E18-B8D1-4C3D-B471-F598AFFAFE2E}" srcOrd="0" destOrd="0" presId="urn:microsoft.com/office/officeart/2018/2/layout/IconVerticalSolidList"/>
    <dgm:cxn modelId="{7687F37C-7C9B-49B2-AB0A-379021E6D79F}" type="presOf" srcId="{377279E4-C072-4B91-8A97-6EFCD6B87E6B}" destId="{5A6538E0-E08F-4A01-A960-1E3B30F3F022}" srcOrd="0" destOrd="0" presId="urn:microsoft.com/office/officeart/2018/2/layout/IconVerticalSolidList"/>
    <dgm:cxn modelId="{FAE173C6-2393-4358-832D-0B4C77698B01}" srcId="{A67ED690-8FA7-4011-ABF3-71ACB805361E}" destId="{377279E4-C072-4B91-8A97-6EFCD6B87E6B}" srcOrd="4" destOrd="0" parTransId="{4A930C3E-FEFB-43CC-BE83-00FDC5021397}" sibTransId="{545C1FB0-DD71-4B50-8E14-94B43861653D}"/>
    <dgm:cxn modelId="{2AD2EBD0-AD7C-4F19-942A-3C5A167CD6E8}" srcId="{A67ED690-8FA7-4011-ABF3-71ACB805361E}" destId="{D49F99FE-B9B4-45A2-B44D-6B59A68619E3}" srcOrd="2" destOrd="0" parTransId="{5B51B50F-CA71-42F8-8BF7-5444CF043568}" sibTransId="{DCB895F2-F3B6-493A-B156-25795B28599F}"/>
    <dgm:cxn modelId="{F5E087E3-A4D0-4CEC-9DC7-88A72EBF01C5}" type="presOf" srcId="{402C0484-15E9-4FAF-92AC-930B25627AF3}" destId="{7E68ED12-28CE-489F-BDB9-D154E67A08C8}" srcOrd="0" destOrd="0" presId="urn:microsoft.com/office/officeart/2018/2/layout/IconVerticalSolidList"/>
    <dgm:cxn modelId="{CF7A85F1-AA9D-479C-BD41-804381091412}" type="presOf" srcId="{10BC1B96-4D82-41C3-900D-7502A96C9BF8}" destId="{442794A8-2D2C-497A-A55D-194A2B3C11E7}" srcOrd="0" destOrd="0" presId="urn:microsoft.com/office/officeart/2018/2/layout/IconVerticalSolidList"/>
    <dgm:cxn modelId="{538CFD89-A2A8-4C4F-94C3-137C073E5411}" type="presParOf" srcId="{38049B3C-EC9C-45AF-86F6-C32478911463}" destId="{F0748185-8414-4A05-B354-F15C62D9971D}" srcOrd="0" destOrd="0" presId="urn:microsoft.com/office/officeart/2018/2/layout/IconVerticalSolidList"/>
    <dgm:cxn modelId="{837DA1F7-0659-4C61-B38F-D0AD0A57400E}" type="presParOf" srcId="{F0748185-8414-4A05-B354-F15C62D9971D}" destId="{E9C391D9-F72F-458F-8853-7834346A2788}" srcOrd="0" destOrd="0" presId="urn:microsoft.com/office/officeart/2018/2/layout/IconVerticalSolidList"/>
    <dgm:cxn modelId="{1A4E3496-352A-4E82-9AEE-0C16AB198E7B}" type="presParOf" srcId="{F0748185-8414-4A05-B354-F15C62D9971D}" destId="{C33CD682-25A8-4EE3-9C3F-17D6DBBF6291}" srcOrd="1" destOrd="0" presId="urn:microsoft.com/office/officeart/2018/2/layout/IconVerticalSolidList"/>
    <dgm:cxn modelId="{607F0A2C-8B95-4350-AE48-43E89F0C07DB}" type="presParOf" srcId="{F0748185-8414-4A05-B354-F15C62D9971D}" destId="{724DBA0E-84F9-48A8-99CA-65C33B2011BF}" srcOrd="2" destOrd="0" presId="urn:microsoft.com/office/officeart/2018/2/layout/IconVerticalSolidList"/>
    <dgm:cxn modelId="{79B117F9-F4EC-4017-AEF0-3F7DEF2EAA64}" type="presParOf" srcId="{F0748185-8414-4A05-B354-F15C62D9971D}" destId="{7E68ED12-28CE-489F-BDB9-D154E67A08C8}" srcOrd="3" destOrd="0" presId="urn:microsoft.com/office/officeart/2018/2/layout/IconVerticalSolidList"/>
    <dgm:cxn modelId="{85C4A980-DD66-45F7-949C-A65C702EE3A9}" type="presParOf" srcId="{38049B3C-EC9C-45AF-86F6-C32478911463}" destId="{F3582353-40B0-4AC6-9D72-44F7BE209092}" srcOrd="1" destOrd="0" presId="urn:microsoft.com/office/officeart/2018/2/layout/IconVerticalSolidList"/>
    <dgm:cxn modelId="{49B58746-70A5-46FD-B506-3A376F6EB50D}" type="presParOf" srcId="{38049B3C-EC9C-45AF-86F6-C32478911463}" destId="{FC03FC47-9FC4-490D-BD1C-0CF79C04BC20}" srcOrd="2" destOrd="0" presId="urn:microsoft.com/office/officeart/2018/2/layout/IconVerticalSolidList"/>
    <dgm:cxn modelId="{A2B0FEA2-72F5-43CD-8F21-CF6E1F800972}" type="presParOf" srcId="{FC03FC47-9FC4-490D-BD1C-0CF79C04BC20}" destId="{7C22F304-11D5-48D9-8197-E658F6D01063}" srcOrd="0" destOrd="0" presId="urn:microsoft.com/office/officeart/2018/2/layout/IconVerticalSolidList"/>
    <dgm:cxn modelId="{5130394A-41A1-4C1C-9D55-D2EDBF643B8A}" type="presParOf" srcId="{FC03FC47-9FC4-490D-BD1C-0CF79C04BC20}" destId="{94B5E929-F396-4A0F-AB94-9A7290725A3C}" srcOrd="1" destOrd="0" presId="urn:microsoft.com/office/officeart/2018/2/layout/IconVerticalSolidList"/>
    <dgm:cxn modelId="{F9B579F7-71DF-4ED9-8621-AF39851F31AE}" type="presParOf" srcId="{FC03FC47-9FC4-490D-BD1C-0CF79C04BC20}" destId="{45466150-8A0C-482C-A9F2-1311A8D75F2E}" srcOrd="2" destOrd="0" presId="urn:microsoft.com/office/officeart/2018/2/layout/IconVerticalSolidList"/>
    <dgm:cxn modelId="{957BB199-0E01-4E03-AFC8-5E0A2793A50C}" type="presParOf" srcId="{FC03FC47-9FC4-490D-BD1C-0CF79C04BC20}" destId="{442794A8-2D2C-497A-A55D-194A2B3C11E7}" srcOrd="3" destOrd="0" presId="urn:microsoft.com/office/officeart/2018/2/layout/IconVerticalSolidList"/>
    <dgm:cxn modelId="{EDA271D9-170E-4FE7-9839-12F5DF7FB9C9}" type="presParOf" srcId="{38049B3C-EC9C-45AF-86F6-C32478911463}" destId="{06DC8D45-86D1-4596-94F8-B8EDE000CE8C}" srcOrd="3" destOrd="0" presId="urn:microsoft.com/office/officeart/2018/2/layout/IconVerticalSolidList"/>
    <dgm:cxn modelId="{38C04F2B-B138-4375-BA52-9530C7B78E6C}" type="presParOf" srcId="{38049B3C-EC9C-45AF-86F6-C32478911463}" destId="{B3A9627A-4103-430B-9706-3F4CC3771B75}" srcOrd="4" destOrd="0" presId="urn:microsoft.com/office/officeart/2018/2/layout/IconVerticalSolidList"/>
    <dgm:cxn modelId="{4999AE38-2C14-4F03-B661-9D294C22F737}" type="presParOf" srcId="{B3A9627A-4103-430B-9706-3F4CC3771B75}" destId="{9881A7E4-CDFB-4864-8AB2-95E9B239EABE}" srcOrd="0" destOrd="0" presId="urn:microsoft.com/office/officeart/2018/2/layout/IconVerticalSolidList"/>
    <dgm:cxn modelId="{B96C28B5-F842-4314-A144-E355E882BD69}" type="presParOf" srcId="{B3A9627A-4103-430B-9706-3F4CC3771B75}" destId="{AE7B3A27-6FA4-43AB-8ED2-6DCC8D730747}" srcOrd="1" destOrd="0" presId="urn:microsoft.com/office/officeart/2018/2/layout/IconVerticalSolidList"/>
    <dgm:cxn modelId="{1AFF47F5-AFA2-4D84-BACE-D28A5D92C20E}" type="presParOf" srcId="{B3A9627A-4103-430B-9706-3F4CC3771B75}" destId="{11A356DA-5853-483E-916A-E3CAA80D04E3}" srcOrd="2" destOrd="0" presId="urn:microsoft.com/office/officeart/2018/2/layout/IconVerticalSolidList"/>
    <dgm:cxn modelId="{B9AA45D6-3227-4A40-8389-DA93D710BF65}" type="presParOf" srcId="{B3A9627A-4103-430B-9706-3F4CC3771B75}" destId="{0EA8BC74-5322-4B6D-B111-27CB5A462A23}" srcOrd="3" destOrd="0" presId="urn:microsoft.com/office/officeart/2018/2/layout/IconVerticalSolidList"/>
    <dgm:cxn modelId="{01B0600D-BCE7-4C58-9941-D3E843BAAF2C}" type="presParOf" srcId="{38049B3C-EC9C-45AF-86F6-C32478911463}" destId="{5E5887F5-5DD2-4B1E-928C-3FC031BC0738}" srcOrd="5" destOrd="0" presId="urn:microsoft.com/office/officeart/2018/2/layout/IconVerticalSolidList"/>
    <dgm:cxn modelId="{77CA96EB-B18B-4EDB-ABB6-5941CD21FC34}" type="presParOf" srcId="{38049B3C-EC9C-45AF-86F6-C32478911463}" destId="{0FD4820E-3916-47BA-9306-49A04DBAE5BC}" srcOrd="6" destOrd="0" presId="urn:microsoft.com/office/officeart/2018/2/layout/IconVerticalSolidList"/>
    <dgm:cxn modelId="{6E487A9D-0F13-425A-A63F-2DB3A43169EB}" type="presParOf" srcId="{0FD4820E-3916-47BA-9306-49A04DBAE5BC}" destId="{E62900F2-A021-480C-A18D-8D3438860A68}" srcOrd="0" destOrd="0" presId="urn:microsoft.com/office/officeart/2018/2/layout/IconVerticalSolidList"/>
    <dgm:cxn modelId="{5D37DE2B-42AA-49B5-B668-81916F601320}" type="presParOf" srcId="{0FD4820E-3916-47BA-9306-49A04DBAE5BC}" destId="{2F79BD11-59FF-44C4-BD56-75C70421409D}" srcOrd="1" destOrd="0" presId="urn:microsoft.com/office/officeart/2018/2/layout/IconVerticalSolidList"/>
    <dgm:cxn modelId="{C4EA75EE-FBB9-4CB1-BA0E-CC01AAB019C6}" type="presParOf" srcId="{0FD4820E-3916-47BA-9306-49A04DBAE5BC}" destId="{9C3CAD89-8763-4C5E-B476-D9629772FFB0}" srcOrd="2" destOrd="0" presId="urn:microsoft.com/office/officeart/2018/2/layout/IconVerticalSolidList"/>
    <dgm:cxn modelId="{2ADFB955-2EA6-4790-A1A4-5E73DD367D76}" type="presParOf" srcId="{0FD4820E-3916-47BA-9306-49A04DBAE5BC}" destId="{F5281E18-B8D1-4C3D-B471-F598AFFAFE2E}" srcOrd="3" destOrd="0" presId="urn:microsoft.com/office/officeart/2018/2/layout/IconVerticalSolidList"/>
    <dgm:cxn modelId="{40F153A3-358C-4206-9292-165737BDD764}" type="presParOf" srcId="{38049B3C-EC9C-45AF-86F6-C32478911463}" destId="{66A8C66D-3046-4F11-9A73-B297939EC491}" srcOrd="7" destOrd="0" presId="urn:microsoft.com/office/officeart/2018/2/layout/IconVerticalSolidList"/>
    <dgm:cxn modelId="{BC9B2306-3E49-4997-B04A-179561AE47FF}" type="presParOf" srcId="{38049B3C-EC9C-45AF-86F6-C32478911463}" destId="{19060328-70A3-4C09-B137-F80D1EA92EDF}" srcOrd="8" destOrd="0" presId="urn:microsoft.com/office/officeart/2018/2/layout/IconVerticalSolidList"/>
    <dgm:cxn modelId="{E895E7E5-2A5A-47CA-A3E6-48D3FD8C0731}" type="presParOf" srcId="{19060328-70A3-4C09-B137-F80D1EA92EDF}" destId="{D5E60EE1-ADF4-41E1-9AD3-CEF150F0DF98}" srcOrd="0" destOrd="0" presId="urn:microsoft.com/office/officeart/2018/2/layout/IconVerticalSolidList"/>
    <dgm:cxn modelId="{2EC01E3F-E767-4225-8909-B8078374638A}" type="presParOf" srcId="{19060328-70A3-4C09-B137-F80D1EA92EDF}" destId="{18258924-91DE-4BD9-99E6-E9D97BB84107}" srcOrd="1" destOrd="0" presId="urn:microsoft.com/office/officeart/2018/2/layout/IconVerticalSolidList"/>
    <dgm:cxn modelId="{5F5F33D6-F87C-4B26-B535-F60EA5B77FB4}" type="presParOf" srcId="{19060328-70A3-4C09-B137-F80D1EA92EDF}" destId="{C5607351-A9C5-4571-9E1E-1006AF63C2F5}" srcOrd="2" destOrd="0" presId="urn:microsoft.com/office/officeart/2018/2/layout/IconVerticalSolidList"/>
    <dgm:cxn modelId="{A10397DE-3ED1-47EB-92A8-2C8C0E8D49AA}" type="presParOf" srcId="{19060328-70A3-4C09-B137-F80D1EA92EDF}" destId="{5A6538E0-E08F-4A01-A960-1E3B30F3F0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91D9-F72F-458F-8853-7834346A2788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D682-25A8-4EE3-9C3F-17D6DBBF6291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8ED12-28CE-489F-BDB9-D154E67A08C8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Purpose : </a:t>
          </a:r>
          <a:r>
            <a:rPr lang="en-US" sz="1900" kern="1200" dirty="0" err="1"/>
            <a:t>dept_consolidation</a:t>
          </a:r>
          <a:r>
            <a:rPr lang="en-US" sz="1900" kern="1200" dirty="0"/>
            <a:t> is the maximum case when the customer has charged off</a:t>
          </a:r>
        </a:p>
      </dsp:txBody>
      <dsp:txXfrm>
        <a:off x="837512" y="3404"/>
        <a:ext cx="9678087" cy="725119"/>
      </dsp:txXfrm>
    </dsp:sp>
    <dsp:sp modelId="{7C22F304-11D5-48D9-8197-E658F6D01063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5E929-F396-4A0F-AB94-9A7290725A3C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794A8-2D2C-497A-A55D-194A2B3C11E7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Home ownership : Most of the charged off customers are in 'RENT' and 'MORTGAGE’</a:t>
          </a:r>
        </a:p>
      </dsp:txBody>
      <dsp:txXfrm>
        <a:off x="837512" y="909803"/>
        <a:ext cx="9678087" cy="725119"/>
      </dsp:txXfrm>
    </dsp:sp>
    <dsp:sp modelId="{9881A7E4-CDFB-4864-8AB2-95E9B239EABE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B3A27-6FA4-43AB-8ED2-6DCC8D730747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BC74-5322-4B6D-B111-27CB5A462A2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Loan marked as 'Charged Off' are in lower to mid range [5000 to  10000] of loan amounts compared to over all distribution</a:t>
          </a:r>
        </a:p>
      </dsp:txBody>
      <dsp:txXfrm>
        <a:off x="837512" y="1816202"/>
        <a:ext cx="9678087" cy="725119"/>
      </dsp:txXfrm>
    </dsp:sp>
    <dsp:sp modelId="{E62900F2-A021-480C-A18D-8D3438860A68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9BD11-59FF-44C4-BD56-75C70421409D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81E18-B8D1-4C3D-B471-F598AFFAFE2E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Interest Rate: Defaults are more among the loans with higher interest rates.</a:t>
          </a:r>
        </a:p>
      </dsp:txBody>
      <dsp:txXfrm>
        <a:off x="837512" y="2722601"/>
        <a:ext cx="9678087" cy="725119"/>
      </dsp:txXfrm>
    </dsp:sp>
    <dsp:sp modelId="{D5E60EE1-ADF4-41E1-9AD3-CEF150F0DF98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58924-91DE-4BD9-99E6-E9D97BB84107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38E0-E08F-4A01-A960-1E3B30F3F022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Loan grades : Grades B,C, D  are common among defaults, Lower grade higher risk of defaults.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7102-7BDB-DDC0-FF8E-07F22DA7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A459A-B90E-BEF8-1F57-C1D74D63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6D75-2FB1-2478-BE8C-AEC815F8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853E-EA08-9572-DED7-57B6DD74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13D0-6DE0-2689-8B68-94E4361F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3DCF-88E0-BE88-CB81-59530282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0701-C6D7-17AA-94C5-D8F20FD3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ABA1-89EB-5753-BFFA-17C791F5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73E1-4F51-4E69-F7D6-93C71473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8B63-C8BC-04C4-61E9-9F77514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8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3B23B-EC61-4AD6-6694-D85FA6A4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E0C1E-2A3B-4512-01E1-213F035E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1A94-3EBB-4334-2C39-74E4892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2B2B-D044-54EE-F69E-C3777021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05B0-F47E-BD72-EDDE-5EADFC94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9BE-4382-4843-6108-419EE2A7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FF73-C357-2522-19BC-D391B386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AFC5-5157-346A-D684-EF99CFB1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E156-8FC2-3444-80EB-1CED4CAC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1F28-463D-AE79-1901-A29FB1B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90F6-B7CF-E613-FD5E-F95AB77B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8683-55E4-E338-D2B0-9C84CDAB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5824-4DBE-B8CD-9B86-1B462F1B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C893-B681-0456-8B96-A6BB2CC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9993-4853-54ED-439F-74E575F3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C3A-9018-5571-50F0-0A0CE9F6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C5EF-CB69-96A3-7737-F407D58E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7D236-0C55-8B1D-6C52-0614E1C3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4BA5-834B-B799-6A0B-79157335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BDB6-AB59-BD71-867F-0A7A2B9D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F721-6C6D-5911-5FFE-58BC9758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8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DC55-2609-0EF8-51A1-D9A0E48E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D878A-A431-A97E-F661-6DEE2AEF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57EED-5633-5E73-7CA5-DE5EC9602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B5D8F-47D2-5323-4E2A-772DFEF9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FC35-6260-19FA-4032-5903E247E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81E52-4F9C-E866-81E3-9CF97566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3D053-7D5B-60F5-EEF6-FE10D8D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687C7-C32E-F116-8C12-5E1FE3D0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7361-88C5-5E94-3C28-CE832109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4BA8-9443-F440-CFA0-D70B669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8A45-89DF-210B-0F19-B2495F52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2296-4F4C-2D1D-3E0E-BDF86E4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96A6A-B3D9-0FCC-C27E-20F17488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82DFF-B1D1-C093-3098-BE0CC5DB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DC9AB-073D-EE1C-E559-A3B9A37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5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8854-D5AD-1BB3-F2F6-C32371A5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1D3F-DB71-3260-6AF4-4A10A88F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82CA-DC01-A52E-76E1-667EE350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FB089-C33A-8752-80D4-0B9A01A5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EF1F-BD7D-011B-7D17-B0BCDEE0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A156-C7DF-A3A6-D07D-ECB6B4CC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4C82-76E7-482C-757F-B21822F7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1292C-60E7-FC06-C766-0616FE7D0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55C6-FB59-A72B-7A63-9266E457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94E2-63E8-BE4C-5D88-B4124A3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B78F-D260-54B1-BC09-F4549484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A410-411D-385D-7563-527F314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0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0FBB0-2716-D565-087A-39E6234D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0DBB-5A8F-CCA4-A2D4-9FC80A6E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54BB-9E1B-6307-62CA-1ED7A3CEA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54B-6BF5-4B2E-B17E-BFE040AB746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71BB-352B-B458-4AAB-CF11B7E9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BF30-4ECA-6704-DE9B-5BBF3F39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EBD3-FF70-43F2-A675-A1BAAE7E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D61BB-A4E4-27EC-EB22-65377514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Lending Club Case Study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B367A-92F6-7052-3C65-3282D6FB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Problem Overview</a:t>
            </a:r>
          </a:p>
          <a:p>
            <a:pPr marL="457200" lvl="1" indent="0">
              <a:buNone/>
            </a:pPr>
            <a:r>
              <a:rPr lang="en-US" b="0" i="0">
                <a:effectLst/>
                <a:latin typeface="freight-text-pro"/>
              </a:rPr>
              <a:t>The data </a:t>
            </a:r>
            <a:r>
              <a:rPr lang="en-US">
                <a:latin typeface="freight-text-pro"/>
              </a:rPr>
              <a:t>Provided </a:t>
            </a:r>
            <a:r>
              <a:rPr lang="en-US" b="0" i="0">
                <a:effectLst/>
                <a:latin typeface="freight-text-pro"/>
              </a:rPr>
              <a:t>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61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E5AD2-B6BB-F5E8-E379-FECFA75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Loan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74B19-69D8-95A8-E9CC-55B4FC9E7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96112"/>
            <a:ext cx="7225748" cy="38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F902D-5718-796C-6B01-AF5DA123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Interest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358E7-8E35-4028-79D0-FBEC496C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23855"/>
            <a:ext cx="7225748" cy="40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71EA4-08F6-43DE-BFFC-1232C90A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Loan Grades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B84FB-646E-6261-CB48-6B792979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60630"/>
            <a:ext cx="7225748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FD7D-4A8F-FC42-CD81-F3BA4E40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Univariate Analysis Insights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9B365-F23E-BD0F-40DA-219E17DCB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40151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4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9A578-AB0C-28D2-AF18-F243FFFB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B2C8E-F7CE-F3BD-0A4C-42EB75324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019" y="961812"/>
            <a:ext cx="68013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2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E693F-48BB-8F30-27B7-A451AC8B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 Rate vs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63114-996F-648F-15BC-E850BE53C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657" y="961812"/>
            <a:ext cx="668608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B6A7B-CF83-663F-8737-801BFDBB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Ownership vs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FC7CE-8EB4-8982-8344-B5F103CA6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87" y="961812"/>
            <a:ext cx="67088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EF211-154C-F717-28DB-7D2938C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Loan amount  vs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3606A-28B8-CD93-5812-39A92EF9E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019" y="961812"/>
            <a:ext cx="68013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21FC-8680-085B-1D07-8D18F280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December 2011 where the loan was funded that were charged 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260FB-059B-27DC-0214-FA0726121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923" y="961812"/>
            <a:ext cx="65095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00CC-B1D7-6866-EBFB-3F80526B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 of key indicator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ED3352-4482-4419-8F41-D0CFA6EB2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Loan Amount</a:t>
            </a:r>
          </a:p>
          <a:p>
            <a:r>
              <a:rPr lang="en-US" sz="2000"/>
              <a:t>Interest Rate</a:t>
            </a:r>
          </a:p>
          <a:p>
            <a:r>
              <a:rPr lang="en-US" sz="2000"/>
              <a:t>Funded Amount</a:t>
            </a:r>
          </a:p>
          <a:p>
            <a:r>
              <a:rPr lang="en-US" sz="2000"/>
              <a:t>Issued ID (Year and Month)</a:t>
            </a:r>
          </a:p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143E2-2C15-C182-8204-5DF17BFC0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87672" y="1013690"/>
            <a:ext cx="6389346" cy="48399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2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73B04-EF3F-B47A-F765-2F1F4FDC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F0B4-2C72-BEF4-0336-5D08C525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Data Cleaning.</a:t>
            </a:r>
          </a:p>
          <a:p>
            <a:r>
              <a:rPr lang="en-IN" dirty="0"/>
              <a:t>Outlier Treatment.</a:t>
            </a:r>
          </a:p>
          <a:p>
            <a:r>
              <a:rPr lang="en-IN" dirty="0"/>
              <a:t>Univariate Analysis.</a:t>
            </a:r>
          </a:p>
          <a:p>
            <a:r>
              <a:rPr lang="en-IN" dirty="0"/>
              <a:t>Bi-Variate Analysis.</a:t>
            </a:r>
          </a:p>
          <a:p>
            <a:r>
              <a:rPr lang="en-US" i="0">
                <a:effectLst/>
                <a:latin typeface="freight-text-pro"/>
              </a:rPr>
              <a:t>Identifying</a:t>
            </a:r>
            <a:r>
              <a:rPr lang="en-US" b="1" i="0">
                <a:effectLst/>
                <a:latin typeface="freight-text-pro"/>
              </a:rPr>
              <a:t> </a:t>
            </a:r>
            <a:r>
              <a:rPr lang="en-US" i="0">
                <a:effectLst/>
                <a:latin typeface="freight-text-pro"/>
              </a:rPr>
              <a:t>driving</a:t>
            </a:r>
            <a:r>
              <a:rPr lang="en-US" b="1" i="0">
                <a:effectLst/>
                <a:latin typeface="freight-text-pro"/>
              </a:rPr>
              <a:t> </a:t>
            </a:r>
            <a:r>
              <a:rPr lang="en-US" i="0">
                <a:effectLst/>
                <a:latin typeface="freight-text-pro"/>
              </a:rPr>
              <a:t>factors</a:t>
            </a:r>
            <a:r>
              <a:rPr lang="en-US" b="1" i="0">
                <a:effectLst/>
                <a:latin typeface="freight-text-pro"/>
              </a:rPr>
              <a:t> </a:t>
            </a:r>
            <a:r>
              <a:rPr lang="en-US" b="0" i="0">
                <a:effectLst/>
                <a:latin typeface="freight-text-pro"/>
              </a:rPr>
              <a:t>behind loan default, i.e. the variables which are strong indicators of default with correlation matrix.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80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E895A-537B-8482-97BD-7DF24B4E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Bivariate Analysis insights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7E8D-1F5C-C045-4F8A-07015DFD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 Interest Rate vs Loan status  : Loan with higher interest rate &gt; 12 % are more likely to Charge off.</a:t>
            </a:r>
          </a:p>
          <a:p>
            <a:r>
              <a:rPr lang="en-US" sz="2600"/>
              <a:t> Interest Rate vs Grade : Loan with grade D, E , F with higher interest rate are more likely to charge off.</a:t>
            </a:r>
          </a:p>
          <a:p>
            <a:r>
              <a:rPr lang="en-US" sz="2600"/>
              <a:t> Home Ownership vs Loan status : Applicants with home rent and mortgage are charged off</a:t>
            </a:r>
          </a:p>
          <a:p>
            <a:r>
              <a:rPr lang="en-US" sz="2600"/>
              <a:t> Loan amount  vs Grade: Grade 'E,F,G' corresponds to larger loan amount are charged off</a:t>
            </a:r>
          </a:p>
          <a:p>
            <a:r>
              <a:rPr lang="en-US" sz="2600"/>
              <a:t> Issue ID : The December 2011 where the loan was funded that were charged off</a:t>
            </a: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2854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D5D61-51A8-EAFA-EFC4-70F0DF97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Outlier Treatment – Loan Amount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0431F2-050F-FB5E-1DAA-7C55239544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1637" y="2957665"/>
            <a:ext cx="4867455" cy="334637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598055-B7EE-69B6-BD8D-04BDF2F81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694" y="2957665"/>
            <a:ext cx="5269883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059AE-CBF5-B07E-C42B-62A88FE1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62592-3D43-3D1B-7E0A-4A4377BE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Funded Amount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99B6AD-BE17-E727-DF0E-EFFD844F1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900" y="2957665"/>
            <a:ext cx="4814929" cy="334637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C1203F-29ED-581B-D240-FF4F37B54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32363" y="2957665"/>
            <a:ext cx="512854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A35AA-02E7-D4CE-81C2-2E226161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160E4-69EF-0749-CB48-7BEABACA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2EF704-FBF9-9E30-6F47-CD2764617D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9208" y="2957665"/>
            <a:ext cx="4832312" cy="334637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305091A-C95D-B3DC-73FD-E586C2D988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4025" y="2957665"/>
            <a:ext cx="488522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98E2-98E2-9B23-CABC-225292FE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F94F-D742-02C6-0473-C1B59855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Payment : Payments received to date for total amount funded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1ABE6A-000B-A530-CB58-898539333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9967"/>
            <a:ext cx="5181600" cy="34026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EAE4C4-96E9-AE89-E5D3-CE19C0CCF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6668"/>
            <a:ext cx="5181600" cy="3629252"/>
          </a:xfrm>
        </p:spPr>
      </p:pic>
    </p:spTree>
    <p:extLst>
      <p:ext uri="{BB962C8B-B14F-4D97-AF65-F5344CB8AC3E}">
        <p14:creationId xmlns:p14="http://schemas.microsoft.com/office/powerpoint/2010/main" val="14557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8DB757-A9B0-00E7-974C-1065699F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IN" sz="4000"/>
              <a:t>Univariate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1311B-1D25-07D8-0BFE-7052A86C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/>
              <a:t>Category provided by the borrower for the loan request.</a:t>
            </a:r>
          </a:p>
          <a:p>
            <a:endParaRPr lang="en-IN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DD7DE-38D7-DCDA-6047-8C2C5D7A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75" b="-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646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7B1FA-25D3-246D-542C-CFE20D38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Loan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4ECB1-159C-0E98-9B8C-12C64CBF1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01281"/>
            <a:ext cx="7225748" cy="54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27E80-3CBE-3747-2392-34ED8781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Home Ownership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5D018-619F-1DD4-E133-60DF67C7A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54827"/>
            <a:ext cx="7225748" cy="51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407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freight-text-pro</vt:lpstr>
      <vt:lpstr>Office Theme</vt:lpstr>
      <vt:lpstr>Lending Club Case Study</vt:lpstr>
      <vt:lpstr>Approach</vt:lpstr>
      <vt:lpstr>Outlier Treatment – Loan Amount</vt:lpstr>
      <vt:lpstr>Funded Amount</vt:lpstr>
      <vt:lpstr>Interest Rate</vt:lpstr>
      <vt:lpstr>Total Payment : Payments received to date for total amount funded</vt:lpstr>
      <vt:lpstr>Univariate Analysis</vt:lpstr>
      <vt:lpstr>Distribution of Loan Status</vt:lpstr>
      <vt:lpstr>Distribution of Home Ownership</vt:lpstr>
      <vt:lpstr>Distribution of Loan Amount</vt:lpstr>
      <vt:lpstr>Distribution of Interest Rate</vt:lpstr>
      <vt:lpstr>Distribution of Loan Grades</vt:lpstr>
      <vt:lpstr>Univariate Analysis Insights</vt:lpstr>
      <vt:lpstr>Bivariate Analysis </vt:lpstr>
      <vt:lpstr>Interest Rate vs Grade</vt:lpstr>
      <vt:lpstr>Home Ownership vs Loan status</vt:lpstr>
      <vt:lpstr>Loan amount  vs Grade</vt:lpstr>
      <vt:lpstr>The December 2011 where the loan was funded that were charged off</vt:lpstr>
      <vt:lpstr>Correlation Matrix of key indicator</vt:lpstr>
      <vt:lpstr>Bivariate Analysis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Tejashwini S</dc:creator>
  <cp:lastModifiedBy>Tejashwini S</cp:lastModifiedBy>
  <cp:revision>8</cp:revision>
  <dcterms:created xsi:type="dcterms:W3CDTF">2024-11-18T17:29:21Z</dcterms:created>
  <dcterms:modified xsi:type="dcterms:W3CDTF">2024-11-19T13:45:56Z</dcterms:modified>
</cp:coreProperties>
</file>