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65" r:id="rId4"/>
    <p:sldId id="257" r:id="rId5"/>
    <p:sldId id="266" r:id="rId6"/>
    <p:sldId id="267" r:id="rId7"/>
    <p:sldId id="269" r:id="rId8"/>
    <p:sldId id="258" r:id="rId9"/>
    <p:sldId id="270" r:id="rId10"/>
    <p:sldId id="260" r:id="rId11"/>
    <p:sldId id="277" r:id="rId12"/>
    <p:sldId id="261" r:id="rId13"/>
    <p:sldId id="271" r:id="rId14"/>
    <p:sldId id="262" r:id="rId15"/>
    <p:sldId id="272" r:id="rId16"/>
    <p:sldId id="263" r:id="rId17"/>
    <p:sldId id="264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-2</c:v>
                </c:pt>
                <c:pt idx="3">
                  <c:v>-15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4.2</c:v>
                </c:pt>
                <c:pt idx="2">
                  <c:v>15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25</c:v>
                </c:pt>
              </c:numCache>
            </c:numRef>
          </c:val>
        </c:ser>
        <c:marker val="1"/>
        <c:axId val="223705344"/>
        <c:axId val="223715328"/>
      </c:lineChart>
      <c:catAx>
        <c:axId val="223705344"/>
        <c:scaling>
          <c:orientation val="minMax"/>
        </c:scaling>
        <c:axPos val="b"/>
        <c:numFmt formatCode="General" sourceLinked="1"/>
        <c:tickLblPos val="nextTo"/>
        <c:crossAx val="223715328"/>
        <c:crosses val="autoZero"/>
        <c:auto val="1"/>
        <c:lblAlgn val="ctr"/>
        <c:lblOffset val="100"/>
      </c:catAx>
      <c:valAx>
        <c:axId val="223715328"/>
        <c:scaling>
          <c:orientation val="minMax"/>
        </c:scaling>
        <c:axPos val="l"/>
        <c:majorGridlines/>
        <c:numFmt formatCode="General" sourceLinked="1"/>
        <c:tickLblPos val="nextTo"/>
        <c:crossAx val="2237053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90A6-20BD-49C8-9DE1-1227E9A29E6F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224C-289E-4A1E-8903-570FC0B64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327873_Blackja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38200" y="-147431"/>
            <a:ext cx="10320907" cy="7005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Counting in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Cards favors Player</a:t>
            </a:r>
          </a:p>
          <a:p>
            <a:r>
              <a:rPr lang="en-US" dirty="0" smtClean="0"/>
              <a:t>Low Card favors House</a:t>
            </a:r>
          </a:p>
          <a:p>
            <a:endParaRPr lang="en-US" dirty="0"/>
          </a:p>
        </p:txBody>
      </p:sp>
      <p:pic>
        <p:nvPicPr>
          <p:cNvPr id="6" name="Content Placeholder 3" descr="6a01156fcaccc3970c01a3fce104c8970b-800w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0"/>
            <a:ext cx="9176479" cy="276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Counting in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cards 2 to 6 are assigned a value of +1. </a:t>
            </a:r>
          </a:p>
          <a:p>
            <a:r>
              <a:rPr lang="en-US" sz="2800" dirty="0" smtClean="0"/>
              <a:t>Cards 7 to 9 are neutral or value of 0.</a:t>
            </a:r>
          </a:p>
          <a:p>
            <a:r>
              <a:rPr lang="en-US" sz="2800" dirty="0" smtClean="0"/>
              <a:t>cards 10 to 11 (10s, face cards and aces) are -1. </a:t>
            </a:r>
          </a:p>
          <a:p>
            <a:endParaRPr lang="en-US" dirty="0" smtClean="0"/>
          </a:p>
          <a:p>
            <a:r>
              <a:rPr lang="en-US" dirty="0" smtClean="0"/>
              <a:t>As Count moves more towards +</a:t>
            </a:r>
            <a:r>
              <a:rPr lang="en-US" dirty="0" err="1" smtClean="0"/>
              <a:t>ve</a:t>
            </a:r>
            <a:r>
              <a:rPr lang="en-US" dirty="0" smtClean="0"/>
              <a:t> domain more likely a player can win while following Basic Strategy</a:t>
            </a:r>
          </a:p>
          <a:p>
            <a:r>
              <a:rPr lang="en-US" dirty="0" smtClean="0"/>
              <a:t>As Count goes to –</a:t>
            </a:r>
            <a:r>
              <a:rPr lang="en-US" dirty="0" err="1" smtClean="0"/>
              <a:t>ve</a:t>
            </a:r>
            <a:r>
              <a:rPr lang="en-US" dirty="0" smtClean="0"/>
              <a:t> House gain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Counting with single suit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0	     + 	    0 	    +        0	    -       1         -       1</a:t>
            </a:r>
          </a:p>
          <a:p>
            <a:endParaRPr lang="en-US" dirty="0" smtClean="0"/>
          </a:p>
          <a:p>
            <a:pPr lvl="7">
              <a:buNone/>
            </a:pPr>
            <a:r>
              <a:rPr lang="en-US" sz="4000" b="1" dirty="0" smtClean="0"/>
              <a:t>Cont = -2</a:t>
            </a:r>
          </a:p>
          <a:p>
            <a:endParaRPr lang="en-US" dirty="0"/>
          </a:p>
        </p:txBody>
      </p:sp>
      <p:pic>
        <p:nvPicPr>
          <p:cNvPr id="6" name="Content Placeholder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1447800"/>
            <a:ext cx="8413127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strategy puts the player at about a 2 percent advantage over the house. </a:t>
            </a:r>
          </a:p>
          <a:p>
            <a:r>
              <a:rPr lang="en-US" dirty="0" smtClean="0"/>
              <a:t>By playing multiple tables at a time and only signaling people in when the deck’s true count was high, the MIT blackjack team was able to give themselves a 12 percent edge over the casinos. </a:t>
            </a:r>
          </a:p>
          <a:p>
            <a:endParaRPr lang="en-US" dirty="0" smtClean="0"/>
          </a:p>
          <a:p>
            <a:r>
              <a:rPr lang="en-US" dirty="0" smtClean="0"/>
              <a:t>For Multiple suits</a:t>
            </a:r>
          </a:p>
          <a:p>
            <a:pPr>
              <a:buNone/>
            </a:pPr>
            <a:r>
              <a:rPr lang="en-US" dirty="0" smtClean="0"/>
              <a:t>Counter / Number Of Suits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kelly</a:t>
            </a:r>
            <a:r>
              <a:rPr lang="en-US" dirty="0" smtClean="0"/>
              <a:t> criterion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f</a:t>
            </a:r>
            <a:r>
              <a:rPr lang="en-US" sz="2000" dirty="0" smtClean="0"/>
              <a:t>* is how much to bet;</a:t>
            </a:r>
          </a:p>
          <a:p>
            <a:r>
              <a:rPr lang="en-US" sz="2000" i="1" dirty="0" smtClean="0"/>
              <a:t>b</a:t>
            </a:r>
            <a:r>
              <a:rPr lang="en-US" sz="2000" dirty="0" smtClean="0"/>
              <a:t> is the net odds received on the wager ("</a:t>
            </a:r>
            <a:r>
              <a:rPr lang="en-US" sz="2000" i="1" dirty="0" smtClean="0"/>
              <a:t>b</a:t>
            </a:r>
            <a:r>
              <a:rPr lang="en-US" sz="2000" dirty="0" smtClean="0"/>
              <a:t> to 1"); that is, you could win $b (on top of getting back your $1 wagered) for a $1 bet</a:t>
            </a:r>
          </a:p>
          <a:p>
            <a:r>
              <a:rPr lang="en-US" sz="2000" i="1" dirty="0" smtClean="0"/>
              <a:t>p</a:t>
            </a:r>
            <a:r>
              <a:rPr lang="en-US" sz="2000" dirty="0" smtClean="0"/>
              <a:t> is the probability of winning;</a:t>
            </a:r>
          </a:p>
          <a:p>
            <a:r>
              <a:rPr lang="en-US" sz="2000" i="1" dirty="0" smtClean="0"/>
              <a:t>q</a:t>
            </a:r>
            <a:r>
              <a:rPr lang="en-US" sz="2000" dirty="0" smtClean="0"/>
              <a:t> is the probability of losing, which is 1 − </a:t>
            </a:r>
            <a:r>
              <a:rPr lang="en-US" sz="2000" i="1" dirty="0" smtClean="0"/>
              <a:t>p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5" descr="9563314847f2d9ccaf6e4dff6cf6672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7239000" cy="131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Kelly </a:t>
            </a:r>
            <a:r>
              <a:rPr lang="en-US" dirty="0" err="1" smtClean="0"/>
              <a:t>Criterian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/>
              <a:t>Coin toss</a:t>
            </a:r>
          </a:p>
          <a:p>
            <a:r>
              <a:rPr lang="en-US" sz="2400" dirty="0" smtClean="0"/>
              <a:t>Winning chances  = 50%</a:t>
            </a:r>
          </a:p>
          <a:p>
            <a:r>
              <a:rPr lang="en-US" sz="2400" dirty="0" smtClean="0"/>
              <a:t>Payback 2 to 1</a:t>
            </a:r>
          </a:p>
          <a:p>
            <a:r>
              <a:rPr lang="en-US" sz="2400" dirty="0" smtClean="0"/>
              <a:t>Ideal Bet = 25 %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657600"/>
          <a:ext cx="7772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50%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25%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75%</a:t>
                      </a:r>
                      <a:endParaRPr lang="en-US" sz="2000" b="1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Win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2.5</a:t>
                      </a:r>
                      <a:endParaRPr lang="en-US" sz="2000" b="1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Loose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1.125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0.625</a:t>
                      </a:r>
                      <a:endParaRPr lang="en-US" sz="2000" b="1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Win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1.406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1.093</a:t>
                      </a:r>
                      <a:endParaRPr lang="en-US" sz="2000" b="1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Loose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1.0545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0.273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Kelly Criterion  With Card Counting</a:t>
            </a:r>
            <a:endParaRPr lang="en-US" dirty="0"/>
          </a:p>
        </p:txBody>
      </p:sp>
      <p:pic>
        <p:nvPicPr>
          <p:cNvPr id="4" name="Content Placeholder 3" descr="6a01156fcaccc3970c01a3fce104c8970b-800w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4" y="1337975"/>
            <a:ext cx="9138345" cy="5596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http://en.wikipedia.org/wiki/Blackjack</a:t>
            </a:r>
          </a:p>
          <a:p>
            <a:r>
              <a:rPr lang="en-US" dirty="0" smtClean="0"/>
              <a:t>http://wizardofodds.com/gambling/kelly-criterion/ </a:t>
            </a:r>
          </a:p>
          <a:p>
            <a:r>
              <a:rPr lang="en-US" dirty="0" smtClean="0"/>
              <a:t>http://blackjackdoc.com/edge-calculator.htm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4" name="Content Placeholder 3" descr="images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05120"/>
            <a:ext cx="3810000" cy="5652880"/>
          </a:xfrm>
        </p:spPr>
      </p:pic>
      <p:pic>
        <p:nvPicPr>
          <p:cNvPr id="5" name="Picture 4" descr="Teen_Patti_Movie_Pos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143000"/>
            <a:ext cx="4038600" cy="5728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Jack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Bringing Down the House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Tejas</a:t>
            </a:r>
            <a:r>
              <a:rPr lang="en-US" dirty="0" smtClean="0"/>
              <a:t> N </a:t>
            </a:r>
            <a:r>
              <a:rPr lang="en-US" dirty="0" err="1" smtClean="0"/>
              <a:t>Varsekar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/>
              <a:t>Thank You.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Strategy Of black jack</a:t>
            </a:r>
          </a:p>
          <a:p>
            <a:r>
              <a:rPr lang="en-US" dirty="0" smtClean="0"/>
              <a:t>Card Counting technique Hi-Low </a:t>
            </a:r>
          </a:p>
          <a:p>
            <a:r>
              <a:rPr lang="en-US" dirty="0" smtClean="0"/>
              <a:t>Kelly Criterion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327873_Blackj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838200" y="-147431"/>
            <a:ext cx="10320907" cy="70054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924800" cy="18288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Basics Of</a:t>
            </a:r>
            <a:endParaRPr lang="en-US" sz="6600" b="1" dirty="0">
              <a:solidFill>
                <a:srgbClr val="FFC000"/>
              </a:solidFill>
            </a:endParaRPr>
          </a:p>
        </p:txBody>
      </p:sp>
      <p:pic>
        <p:nvPicPr>
          <p:cNvPr id="8" name="Picture 7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4114800"/>
            <a:ext cx="1219198" cy="1619342"/>
          </a:xfrm>
          <a:prstGeom prst="rect">
            <a:avLst/>
          </a:prstGeom>
        </p:spPr>
      </p:pic>
      <p:pic>
        <p:nvPicPr>
          <p:cNvPr id="9" name="Picture 8" descr="1000px-Playing_card_heart_8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4419600"/>
            <a:ext cx="1295400" cy="1619250"/>
          </a:xfrm>
          <a:prstGeom prst="rect">
            <a:avLst/>
          </a:prstGeom>
        </p:spPr>
      </p:pic>
      <p:pic>
        <p:nvPicPr>
          <p:cNvPr id="10" name="Picture 9" descr="Playing_card_heart_5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1600200"/>
            <a:ext cx="1295400" cy="1619250"/>
          </a:xfrm>
          <a:prstGeom prst="rect">
            <a:avLst/>
          </a:prstGeom>
        </p:spPr>
      </p:pic>
      <p:pic>
        <p:nvPicPr>
          <p:cNvPr id="11" name="Picture 10" descr="aladdin-back-blue_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6600" y="1600200"/>
            <a:ext cx="1143000" cy="16042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Values</a:t>
            </a:r>
            <a:endParaRPr lang="en-US" dirty="0"/>
          </a:p>
        </p:txBody>
      </p:sp>
      <p:pic>
        <p:nvPicPr>
          <p:cNvPr id="8" name="Content Placeholder 7" descr="blackjack-card-value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7882" y="1524000"/>
            <a:ext cx="9191882" cy="46541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>
              <a:buNone/>
            </a:pPr>
            <a:r>
              <a:rPr lang="en-US" sz="6000" dirty="0" smtClean="0"/>
              <a:t>+				= 19/9</a:t>
            </a:r>
            <a:endParaRPr lang="en-US" sz="60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936648"/>
            <a:ext cx="1219198" cy="1619342"/>
          </a:xfrm>
          <a:prstGeom prst="rect">
            <a:avLst/>
          </a:prstGeom>
        </p:spPr>
      </p:pic>
      <p:pic>
        <p:nvPicPr>
          <p:cNvPr id="5" name="Picture 4" descr="1000px-Playing_card_heart_8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36648"/>
            <a:ext cx="12954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327873_Blackj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838200" y="-147431"/>
            <a:ext cx="10320907" cy="70054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924800" cy="18288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Basics Of</a:t>
            </a:r>
            <a:endParaRPr lang="en-US" sz="6600" b="1" dirty="0">
              <a:solidFill>
                <a:srgbClr val="FFC000"/>
              </a:solidFill>
            </a:endParaRPr>
          </a:p>
        </p:txBody>
      </p:sp>
      <p:pic>
        <p:nvPicPr>
          <p:cNvPr id="8" name="Picture 7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4114800"/>
            <a:ext cx="1219198" cy="1619342"/>
          </a:xfrm>
          <a:prstGeom prst="rect">
            <a:avLst/>
          </a:prstGeom>
        </p:spPr>
      </p:pic>
      <p:pic>
        <p:nvPicPr>
          <p:cNvPr id="9" name="Picture 8" descr="1000px-Playing_card_heart_8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4419600"/>
            <a:ext cx="1295400" cy="1619250"/>
          </a:xfrm>
          <a:prstGeom prst="rect">
            <a:avLst/>
          </a:prstGeom>
        </p:spPr>
      </p:pic>
      <p:pic>
        <p:nvPicPr>
          <p:cNvPr id="10" name="Picture 9" descr="Playing_card_heart_5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1600200"/>
            <a:ext cx="1295400" cy="1619250"/>
          </a:xfrm>
          <a:prstGeom prst="rect">
            <a:avLst/>
          </a:prstGeom>
        </p:spPr>
      </p:pic>
      <p:pic>
        <p:nvPicPr>
          <p:cNvPr id="11" name="Picture 10" descr="aladdin-back-blue_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6600" y="1600200"/>
            <a:ext cx="1143000" cy="1604210"/>
          </a:xfrm>
          <a:prstGeom prst="rect">
            <a:avLst/>
          </a:prstGeom>
        </p:spPr>
      </p:pic>
      <p:pic>
        <p:nvPicPr>
          <p:cNvPr id="12" name="Picture 11" descr="Jack_of_Spade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1200" y="3962400"/>
            <a:ext cx="1295400" cy="16095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Strategy of Winning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Cards With Value 10 </a:t>
            </a:r>
          </a:p>
          <a:p>
            <a:r>
              <a:rPr lang="en-US" dirty="0" smtClean="0"/>
              <a:t>4 Cards With value 1 or 11</a:t>
            </a:r>
          </a:p>
          <a:p>
            <a:r>
              <a:rPr lang="en-US" dirty="0" smtClean="0"/>
              <a:t>36 Cards With other values</a:t>
            </a:r>
          </a:p>
          <a:p>
            <a:endParaRPr lang="en-US" dirty="0" smtClean="0"/>
          </a:p>
          <a:p>
            <a:r>
              <a:rPr lang="en-US" dirty="0" smtClean="0"/>
              <a:t>While playing with single suit.</a:t>
            </a:r>
          </a:p>
          <a:p>
            <a:r>
              <a:rPr lang="en-US" dirty="0" smtClean="0"/>
              <a:t>Hose Edge 0.28%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Strategy of Winning</a:t>
            </a:r>
            <a:endParaRPr lang="en-US" dirty="0"/>
          </a:p>
        </p:txBody>
      </p:sp>
      <p:pic>
        <p:nvPicPr>
          <p:cNvPr id="4" name="Content Placeholder 3" descr="microgaming-bonus-blackjac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1782"/>
            <a:ext cx="9144000" cy="534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285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Black Jack Bringing Down the House</vt:lpstr>
      <vt:lpstr>Content</vt:lpstr>
      <vt:lpstr>Basics Of</vt:lpstr>
      <vt:lpstr>Card Values</vt:lpstr>
      <vt:lpstr>Hand Value</vt:lpstr>
      <vt:lpstr>Basics Of</vt:lpstr>
      <vt:lpstr>Basic Strategy of Winning</vt:lpstr>
      <vt:lpstr>Basic Strategy of Winning</vt:lpstr>
      <vt:lpstr>Card Counting in Theory</vt:lpstr>
      <vt:lpstr>Card Counting in Theory</vt:lpstr>
      <vt:lpstr>Card Counting with single suit</vt:lpstr>
      <vt:lpstr>Hot or Not</vt:lpstr>
      <vt:lpstr>kelly criterion Principle</vt:lpstr>
      <vt:lpstr>Example Of Kelly Criterian</vt:lpstr>
      <vt:lpstr>Slide 16</vt:lpstr>
      <vt:lpstr>Kelly Criterion  With Card Counting</vt:lpstr>
      <vt:lpstr>Referenes</vt:lpstr>
      <vt:lpstr>Inspiration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Tej ...</dc:creator>
  <cp:lastModifiedBy>Tej ...</cp:lastModifiedBy>
  <cp:revision>77</cp:revision>
  <dcterms:created xsi:type="dcterms:W3CDTF">2015-05-05T04:26:29Z</dcterms:created>
  <dcterms:modified xsi:type="dcterms:W3CDTF">2015-05-11T05:52:57Z</dcterms:modified>
</cp:coreProperties>
</file>