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29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90" r:id="rId16"/>
    <p:sldId id="282" r:id="rId17"/>
    <p:sldId id="281" r:id="rId18"/>
    <p:sldId id="283" r:id="rId19"/>
    <p:sldId id="284" r:id="rId20"/>
    <p:sldId id="288" r:id="rId21"/>
    <p:sldId id="285" r:id="rId22"/>
    <p:sldId id="287" r:id="rId23"/>
    <p:sldId id="286" r:id="rId24"/>
    <p:sldId id="291" r:id="rId25"/>
    <p:sldId id="292" r:id="rId26"/>
    <p:sldId id="293" r:id="rId27"/>
    <p:sldId id="289" r:id="rId28"/>
  </p:sldIdLst>
  <p:sldSz cx="9144000" cy="5143500" type="screen16x9"/>
  <p:notesSz cx="6858000" cy="9144000"/>
  <p:embeddedFontLst>
    <p:embeddedFont>
      <p:font typeface="Abadi" panose="020B0604020104020204" pitchFamily="34" charset="0"/>
      <p:regular r:id="rId30"/>
    </p:embeddedFont>
    <p:embeddedFont>
      <p:font typeface="Algerian" panose="04020705040A02060702" pitchFamily="82" charset="0"/>
      <p:regular r:id="rId31"/>
    </p:embeddedFont>
    <p:embeddedFont>
      <p:font typeface="Bradley Hand ITC" panose="03070402050302030203" pitchFamily="66" charset="0"/>
      <p:regular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Gill Sans MT" panose="020B0502020104020203" pitchFamily="34" charset="0"/>
      <p:regular r:id="rId37"/>
      <p:bold r:id="rId38"/>
      <p:italic r:id="rId39"/>
      <p:boldItalic r:id="rId40"/>
    </p:embeddedFont>
    <p:embeddedFont>
      <p:font typeface="Poppins" panose="00000500000000000000" pitchFamily="2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Rockwell Nova Extra Bold" panose="02060903020205020403" pitchFamily="18" charset="0"/>
      <p:bold r:id="rId49"/>
      <p:boldItalic r:id="rId50"/>
    </p:embeddedFont>
    <p:embeddedFont>
      <p:font typeface="Segoe UI" panose="020B0502040204020203" pitchFamily="34" charset="0"/>
      <p:regular r:id="rId51"/>
      <p:bold r:id="rId52"/>
      <p:italic r:id="rId53"/>
      <p:boldItalic r:id="rId54"/>
    </p:embeddedFont>
    <p:embeddedFont>
      <p:font typeface="Verdana" panose="020B0604030504040204" pitchFamily="34" charset="0"/>
      <p:regular r:id="rId55"/>
      <p:bold r:id="rId56"/>
      <p:italic r:id="rId57"/>
      <p:boldItalic r:id="rId5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1B"/>
    <a:srgbClr val="6091BA"/>
    <a:srgbClr val="A0CC3A"/>
    <a:srgbClr val="8D6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5"/>
    <p:restoredTop sz="94726"/>
  </p:normalViewPr>
  <p:slideViewPr>
    <p:cSldViewPr snapToGrid="0">
      <p:cViewPr varScale="1">
        <p:scale>
          <a:sx n="62" d="100"/>
          <a:sy n="62" d="100"/>
        </p:scale>
        <p:origin x="72" y="8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font" Target="fonts/font2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font" Target="fonts/font24.fntdata"/><Relationship Id="rId58" Type="http://schemas.openxmlformats.org/officeDocument/2006/relationships/font" Target="fonts/font29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font" Target="fonts/font2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schemas.openxmlformats.org/officeDocument/2006/relationships/font" Target="fonts/font2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font" Target="fonts/font28.fntdata"/><Relationship Id="rId10" Type="http://schemas.openxmlformats.org/officeDocument/2006/relationships/slide" Target="slides/slide9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2EA7B-F960-4E00-B73D-2BC7999B10D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80F65C-0B22-4D80-BA09-155AFEE76C17}">
      <dgm:prSet/>
      <dgm:spPr/>
      <dgm:t>
        <a:bodyPr/>
        <a:lstStyle/>
        <a:p>
          <a:r>
            <a:rPr lang="en-US" b="1" dirty="0"/>
            <a:t>                                                           </a:t>
          </a:r>
          <a:r>
            <a:rPr lang="en-US" dirty="0"/>
            <a:t> </a:t>
          </a:r>
        </a:p>
      </dgm:t>
    </dgm:pt>
    <dgm:pt modelId="{1206DFB7-FC43-4C8E-AF92-28FF6CE73B3A}" type="parTrans" cxnId="{FCE02DF3-0522-439E-B145-80642AA11E9A}">
      <dgm:prSet/>
      <dgm:spPr/>
      <dgm:t>
        <a:bodyPr/>
        <a:lstStyle/>
        <a:p>
          <a:endParaRPr lang="en-US"/>
        </a:p>
      </dgm:t>
    </dgm:pt>
    <dgm:pt modelId="{B3D1411A-34A6-429D-AF69-B41D51932E7F}" type="sibTrans" cxnId="{FCE02DF3-0522-439E-B145-80642AA11E9A}">
      <dgm:prSet/>
      <dgm:spPr/>
      <dgm:t>
        <a:bodyPr/>
        <a:lstStyle/>
        <a:p>
          <a:endParaRPr lang="en-US"/>
        </a:p>
      </dgm:t>
    </dgm:pt>
    <dgm:pt modelId="{A262EED7-65F3-48EE-9588-2B97ADA37E00}">
      <dgm:prSet/>
      <dgm:spPr/>
      <dgm:t>
        <a:bodyPr/>
        <a:lstStyle/>
        <a:p>
          <a:r>
            <a:rPr lang="en-US"/>
            <a:t>+                                      Addition                              x + y </a:t>
          </a:r>
        </a:p>
      </dgm:t>
    </dgm:pt>
    <dgm:pt modelId="{AAC9272A-CAB5-4F86-B411-D8173936428E}" type="parTrans" cxnId="{DF3DAA51-E8DF-440E-875E-F08B4F12B50E}">
      <dgm:prSet/>
      <dgm:spPr/>
      <dgm:t>
        <a:bodyPr/>
        <a:lstStyle/>
        <a:p>
          <a:endParaRPr lang="en-US"/>
        </a:p>
      </dgm:t>
    </dgm:pt>
    <dgm:pt modelId="{83961E56-9B74-43E9-9BF1-A0D64D13AC48}" type="sibTrans" cxnId="{DF3DAA51-E8DF-440E-875E-F08B4F12B50E}">
      <dgm:prSet/>
      <dgm:spPr/>
      <dgm:t>
        <a:bodyPr/>
        <a:lstStyle/>
        <a:p>
          <a:endParaRPr lang="en-US"/>
        </a:p>
      </dgm:t>
    </dgm:pt>
    <dgm:pt modelId="{FD772026-2D60-4C54-87BA-BAB91400A245}">
      <dgm:prSet/>
      <dgm:spPr/>
      <dgm:t>
        <a:bodyPr/>
        <a:lstStyle/>
        <a:p>
          <a:r>
            <a:rPr lang="en-US" b="1"/>
            <a:t>-                                       </a:t>
          </a:r>
          <a:r>
            <a:rPr lang="en-US"/>
            <a:t>Subtraction                          x – y</a:t>
          </a:r>
        </a:p>
      </dgm:t>
    </dgm:pt>
    <dgm:pt modelId="{FFCE0E85-A7F8-44CC-B8A1-23153C97CB85}" type="parTrans" cxnId="{5E4608BF-A0CD-431B-8DC3-F0A8B745E8D2}">
      <dgm:prSet/>
      <dgm:spPr/>
      <dgm:t>
        <a:bodyPr/>
        <a:lstStyle/>
        <a:p>
          <a:endParaRPr lang="en-US"/>
        </a:p>
      </dgm:t>
    </dgm:pt>
    <dgm:pt modelId="{397F1891-DDA6-4F63-A1BA-3827FD8165F9}" type="sibTrans" cxnId="{5E4608BF-A0CD-431B-8DC3-F0A8B745E8D2}">
      <dgm:prSet/>
      <dgm:spPr/>
      <dgm:t>
        <a:bodyPr/>
        <a:lstStyle/>
        <a:p>
          <a:endParaRPr lang="en-US"/>
        </a:p>
      </dgm:t>
    </dgm:pt>
    <dgm:pt modelId="{61AE520B-5A9E-4CE1-A326-EDD3F53BAB01}">
      <dgm:prSet/>
      <dgm:spPr/>
      <dgm:t>
        <a:bodyPr/>
        <a:lstStyle/>
        <a:p>
          <a:r>
            <a:rPr lang="en-US" b="1"/>
            <a:t>* </a:t>
          </a:r>
          <a:r>
            <a:rPr lang="en-US"/>
            <a:t>                                     Multiplication                        x * y</a:t>
          </a:r>
        </a:p>
      </dgm:t>
    </dgm:pt>
    <dgm:pt modelId="{FA142EEE-A908-4B6E-9530-CA41F208F887}" type="parTrans" cxnId="{0DF7B109-5476-4F06-A147-C9BFE34F1677}">
      <dgm:prSet/>
      <dgm:spPr/>
      <dgm:t>
        <a:bodyPr/>
        <a:lstStyle/>
        <a:p>
          <a:endParaRPr lang="en-US"/>
        </a:p>
      </dgm:t>
    </dgm:pt>
    <dgm:pt modelId="{8342D045-DBF4-4371-A7A0-73B24EB0970A}" type="sibTrans" cxnId="{0DF7B109-5476-4F06-A147-C9BFE34F1677}">
      <dgm:prSet/>
      <dgm:spPr/>
      <dgm:t>
        <a:bodyPr/>
        <a:lstStyle/>
        <a:p>
          <a:endParaRPr lang="en-US"/>
        </a:p>
      </dgm:t>
    </dgm:pt>
    <dgm:pt modelId="{FE3A7B64-0C8B-4369-96C3-D527696E1F67}">
      <dgm:prSet/>
      <dgm:spPr/>
      <dgm:t>
        <a:bodyPr/>
        <a:lstStyle/>
        <a:p>
          <a:r>
            <a:rPr lang="en-US" b="1"/>
            <a:t>/                                       </a:t>
          </a:r>
          <a:r>
            <a:rPr lang="en-US"/>
            <a:t>Division                                 x / y</a:t>
          </a:r>
        </a:p>
      </dgm:t>
    </dgm:pt>
    <dgm:pt modelId="{339C6A38-DAAD-46CB-81C6-97837FB66E97}" type="parTrans" cxnId="{88D8AA79-CD8D-49D6-8FB8-A3B2099C5893}">
      <dgm:prSet/>
      <dgm:spPr/>
      <dgm:t>
        <a:bodyPr/>
        <a:lstStyle/>
        <a:p>
          <a:endParaRPr lang="en-US"/>
        </a:p>
      </dgm:t>
    </dgm:pt>
    <dgm:pt modelId="{1BB806AC-C85F-40D8-A6F4-B03D9B6836B8}" type="sibTrans" cxnId="{88D8AA79-CD8D-49D6-8FB8-A3B2099C5893}">
      <dgm:prSet/>
      <dgm:spPr/>
      <dgm:t>
        <a:bodyPr/>
        <a:lstStyle/>
        <a:p>
          <a:endParaRPr lang="en-US"/>
        </a:p>
      </dgm:t>
    </dgm:pt>
    <dgm:pt modelId="{B0AFFB87-BB4B-4748-90B7-B7F6DCE2E7A0}">
      <dgm:prSet/>
      <dgm:spPr/>
      <dgm:t>
        <a:bodyPr/>
        <a:lstStyle/>
        <a:p>
          <a:r>
            <a:rPr lang="en-US" b="1"/>
            <a:t>%</a:t>
          </a:r>
          <a:r>
            <a:rPr lang="en-US"/>
            <a:t>                                       Modulus                               x % y</a:t>
          </a:r>
        </a:p>
      </dgm:t>
    </dgm:pt>
    <dgm:pt modelId="{940A9799-8E45-4C99-BAF9-C8ACB6615A08}" type="parTrans" cxnId="{B6E5F2F0-B5A3-4D21-952C-AB533E8DD946}">
      <dgm:prSet/>
      <dgm:spPr/>
      <dgm:t>
        <a:bodyPr/>
        <a:lstStyle/>
        <a:p>
          <a:endParaRPr lang="en-US"/>
        </a:p>
      </dgm:t>
    </dgm:pt>
    <dgm:pt modelId="{583DA98F-CB83-442A-AF3C-AAB8E1D37138}" type="sibTrans" cxnId="{B6E5F2F0-B5A3-4D21-952C-AB533E8DD946}">
      <dgm:prSet/>
      <dgm:spPr/>
      <dgm:t>
        <a:bodyPr/>
        <a:lstStyle/>
        <a:p>
          <a:endParaRPr lang="en-US"/>
        </a:p>
      </dgm:t>
    </dgm:pt>
    <dgm:pt modelId="{DCD7E00A-33BA-4FB5-848C-FC170E325B53}">
      <dgm:prSet/>
      <dgm:spPr/>
      <dgm:t>
        <a:bodyPr/>
        <a:lstStyle/>
        <a:p>
          <a:r>
            <a:rPr lang="en-US" b="1"/>
            <a:t>**                                       </a:t>
          </a:r>
          <a:r>
            <a:rPr lang="en-US"/>
            <a:t>Exponentiation                     x ** y</a:t>
          </a:r>
        </a:p>
      </dgm:t>
    </dgm:pt>
    <dgm:pt modelId="{5BF2F939-7B1E-4E7E-B5E1-2256C5EFDE1A}" type="parTrans" cxnId="{BD89FAAB-F5D5-445E-87AE-BA7ED8A7DD61}">
      <dgm:prSet/>
      <dgm:spPr/>
      <dgm:t>
        <a:bodyPr/>
        <a:lstStyle/>
        <a:p>
          <a:endParaRPr lang="en-US"/>
        </a:p>
      </dgm:t>
    </dgm:pt>
    <dgm:pt modelId="{B7FB0BA8-08A1-416B-9A10-367AF969468A}" type="sibTrans" cxnId="{BD89FAAB-F5D5-445E-87AE-BA7ED8A7DD61}">
      <dgm:prSet/>
      <dgm:spPr/>
      <dgm:t>
        <a:bodyPr/>
        <a:lstStyle/>
        <a:p>
          <a:endParaRPr lang="en-US"/>
        </a:p>
      </dgm:t>
    </dgm:pt>
    <dgm:pt modelId="{2A3E3E13-2C4F-40C9-AAEF-80F068129EC0}">
      <dgm:prSet/>
      <dgm:spPr/>
      <dgm:t>
        <a:bodyPr/>
        <a:lstStyle/>
        <a:p>
          <a:r>
            <a:rPr lang="en-US" b="1"/>
            <a:t>//                                         </a:t>
          </a:r>
          <a:r>
            <a:rPr lang="en-US"/>
            <a:t>Floor division                       x // y</a:t>
          </a:r>
        </a:p>
      </dgm:t>
    </dgm:pt>
    <dgm:pt modelId="{FDCBF254-B023-4621-9578-4310C07333EB}" type="parTrans" cxnId="{AA9DFDDD-C9BC-4701-8EEA-DC06AFEF35A5}">
      <dgm:prSet/>
      <dgm:spPr/>
      <dgm:t>
        <a:bodyPr/>
        <a:lstStyle/>
        <a:p>
          <a:endParaRPr lang="en-US"/>
        </a:p>
      </dgm:t>
    </dgm:pt>
    <dgm:pt modelId="{8C37D494-338A-424D-AD94-4B90D1123EFB}" type="sibTrans" cxnId="{AA9DFDDD-C9BC-4701-8EEA-DC06AFEF35A5}">
      <dgm:prSet/>
      <dgm:spPr/>
      <dgm:t>
        <a:bodyPr/>
        <a:lstStyle/>
        <a:p>
          <a:endParaRPr lang="en-US"/>
        </a:p>
      </dgm:t>
    </dgm:pt>
    <dgm:pt modelId="{795A2EEC-1EDB-42CC-9E62-57F2E818C29E}" type="pres">
      <dgm:prSet presAssocID="{6F22EA7B-F960-4E00-B73D-2BC7999B10D7}" presName="vert0" presStyleCnt="0">
        <dgm:presLayoutVars>
          <dgm:dir/>
          <dgm:animOne val="branch"/>
          <dgm:animLvl val="lvl"/>
        </dgm:presLayoutVars>
      </dgm:prSet>
      <dgm:spPr/>
    </dgm:pt>
    <dgm:pt modelId="{CA048EAE-417C-482F-974D-661660174822}" type="pres">
      <dgm:prSet presAssocID="{5F80F65C-0B22-4D80-BA09-155AFEE76C17}" presName="thickLine" presStyleLbl="alignNode1" presStyleIdx="0" presStyleCnt="1"/>
      <dgm:spPr/>
    </dgm:pt>
    <dgm:pt modelId="{D59360F8-037D-4543-BC25-D870D4232623}" type="pres">
      <dgm:prSet presAssocID="{5F80F65C-0B22-4D80-BA09-155AFEE76C17}" presName="horz1" presStyleCnt="0"/>
      <dgm:spPr/>
    </dgm:pt>
    <dgm:pt modelId="{FC310CC0-874D-4082-B652-CBB764D65AEF}" type="pres">
      <dgm:prSet presAssocID="{5F80F65C-0B22-4D80-BA09-155AFEE76C17}" presName="tx1" presStyleLbl="revTx" presStyleIdx="0" presStyleCnt="8"/>
      <dgm:spPr/>
    </dgm:pt>
    <dgm:pt modelId="{0DE9F915-2CF9-491F-B2BA-1C7D298145CC}" type="pres">
      <dgm:prSet presAssocID="{5F80F65C-0B22-4D80-BA09-155AFEE76C17}" presName="vert1" presStyleCnt="0"/>
      <dgm:spPr/>
    </dgm:pt>
    <dgm:pt modelId="{1F1298B5-40CB-482D-8B64-459E0185980D}" type="pres">
      <dgm:prSet presAssocID="{A262EED7-65F3-48EE-9588-2B97ADA37E00}" presName="vertSpace2a" presStyleCnt="0"/>
      <dgm:spPr/>
    </dgm:pt>
    <dgm:pt modelId="{5C4F6146-EC8A-42C7-9D86-F3EAF3E39513}" type="pres">
      <dgm:prSet presAssocID="{A262EED7-65F3-48EE-9588-2B97ADA37E00}" presName="horz2" presStyleCnt="0"/>
      <dgm:spPr/>
    </dgm:pt>
    <dgm:pt modelId="{70B6A6BA-E6FC-4041-BEF4-2DB707AE0FEF}" type="pres">
      <dgm:prSet presAssocID="{A262EED7-65F3-48EE-9588-2B97ADA37E00}" presName="horzSpace2" presStyleCnt="0"/>
      <dgm:spPr/>
    </dgm:pt>
    <dgm:pt modelId="{F15F2A34-2CDC-4C59-A20E-25BAC2F7E080}" type="pres">
      <dgm:prSet presAssocID="{A262EED7-65F3-48EE-9588-2B97ADA37E00}" presName="tx2" presStyleLbl="revTx" presStyleIdx="1" presStyleCnt="8"/>
      <dgm:spPr/>
    </dgm:pt>
    <dgm:pt modelId="{702EA831-0668-4D04-9E74-264030F4C6BF}" type="pres">
      <dgm:prSet presAssocID="{A262EED7-65F3-48EE-9588-2B97ADA37E00}" presName="vert2" presStyleCnt="0"/>
      <dgm:spPr/>
    </dgm:pt>
    <dgm:pt modelId="{A5D8BA4B-5EF2-41EC-8DC4-8A873BB4FFE3}" type="pres">
      <dgm:prSet presAssocID="{A262EED7-65F3-48EE-9588-2B97ADA37E00}" presName="thinLine2b" presStyleLbl="callout" presStyleIdx="0" presStyleCnt="7"/>
      <dgm:spPr/>
    </dgm:pt>
    <dgm:pt modelId="{14685FFE-7ECF-4527-AADC-253598BE19F9}" type="pres">
      <dgm:prSet presAssocID="{A262EED7-65F3-48EE-9588-2B97ADA37E00}" presName="vertSpace2b" presStyleCnt="0"/>
      <dgm:spPr/>
    </dgm:pt>
    <dgm:pt modelId="{12C7A744-7787-4F5A-903F-1DC5D2BBFF7D}" type="pres">
      <dgm:prSet presAssocID="{FD772026-2D60-4C54-87BA-BAB91400A245}" presName="horz2" presStyleCnt="0"/>
      <dgm:spPr/>
    </dgm:pt>
    <dgm:pt modelId="{679692A1-DFCA-4CE0-B9F1-93E12B09EFFA}" type="pres">
      <dgm:prSet presAssocID="{FD772026-2D60-4C54-87BA-BAB91400A245}" presName="horzSpace2" presStyleCnt="0"/>
      <dgm:spPr/>
    </dgm:pt>
    <dgm:pt modelId="{9F5F67D2-1F8E-4A26-9A57-4EFB0FA8F75A}" type="pres">
      <dgm:prSet presAssocID="{FD772026-2D60-4C54-87BA-BAB91400A245}" presName="tx2" presStyleLbl="revTx" presStyleIdx="2" presStyleCnt="8"/>
      <dgm:spPr/>
    </dgm:pt>
    <dgm:pt modelId="{67896055-4F56-4404-82F1-B1745171576E}" type="pres">
      <dgm:prSet presAssocID="{FD772026-2D60-4C54-87BA-BAB91400A245}" presName="vert2" presStyleCnt="0"/>
      <dgm:spPr/>
    </dgm:pt>
    <dgm:pt modelId="{C05C6ABD-08EB-4161-877C-5A39BABA6DD8}" type="pres">
      <dgm:prSet presAssocID="{FD772026-2D60-4C54-87BA-BAB91400A245}" presName="thinLine2b" presStyleLbl="callout" presStyleIdx="1" presStyleCnt="7"/>
      <dgm:spPr/>
    </dgm:pt>
    <dgm:pt modelId="{D5425B17-C5A5-4420-BFB8-F76E3D8E29E2}" type="pres">
      <dgm:prSet presAssocID="{FD772026-2D60-4C54-87BA-BAB91400A245}" presName="vertSpace2b" presStyleCnt="0"/>
      <dgm:spPr/>
    </dgm:pt>
    <dgm:pt modelId="{83FD04B8-125B-48DA-8895-4437F5E413B4}" type="pres">
      <dgm:prSet presAssocID="{61AE520B-5A9E-4CE1-A326-EDD3F53BAB01}" presName="horz2" presStyleCnt="0"/>
      <dgm:spPr/>
    </dgm:pt>
    <dgm:pt modelId="{9B86F892-978E-4B1C-8E92-54B223619993}" type="pres">
      <dgm:prSet presAssocID="{61AE520B-5A9E-4CE1-A326-EDD3F53BAB01}" presName="horzSpace2" presStyleCnt="0"/>
      <dgm:spPr/>
    </dgm:pt>
    <dgm:pt modelId="{22FD9B78-789F-49B8-961A-81D8C5D391E8}" type="pres">
      <dgm:prSet presAssocID="{61AE520B-5A9E-4CE1-A326-EDD3F53BAB01}" presName="tx2" presStyleLbl="revTx" presStyleIdx="3" presStyleCnt="8"/>
      <dgm:spPr/>
    </dgm:pt>
    <dgm:pt modelId="{7A1984F1-A241-4B23-A0CE-611ED7289A16}" type="pres">
      <dgm:prSet presAssocID="{61AE520B-5A9E-4CE1-A326-EDD3F53BAB01}" presName="vert2" presStyleCnt="0"/>
      <dgm:spPr/>
    </dgm:pt>
    <dgm:pt modelId="{8D3C23CC-CD8A-4016-BA52-0D6D198EBABC}" type="pres">
      <dgm:prSet presAssocID="{61AE520B-5A9E-4CE1-A326-EDD3F53BAB01}" presName="thinLine2b" presStyleLbl="callout" presStyleIdx="2" presStyleCnt="7"/>
      <dgm:spPr/>
    </dgm:pt>
    <dgm:pt modelId="{459E851B-BBF8-4CF4-BA76-66D838A75410}" type="pres">
      <dgm:prSet presAssocID="{61AE520B-5A9E-4CE1-A326-EDD3F53BAB01}" presName="vertSpace2b" presStyleCnt="0"/>
      <dgm:spPr/>
    </dgm:pt>
    <dgm:pt modelId="{103B29CB-FEDB-4481-A123-B45B002D02D1}" type="pres">
      <dgm:prSet presAssocID="{FE3A7B64-0C8B-4369-96C3-D527696E1F67}" presName="horz2" presStyleCnt="0"/>
      <dgm:spPr/>
    </dgm:pt>
    <dgm:pt modelId="{8A188DBF-849B-4AB3-AD6C-4B1F1DE92921}" type="pres">
      <dgm:prSet presAssocID="{FE3A7B64-0C8B-4369-96C3-D527696E1F67}" presName="horzSpace2" presStyleCnt="0"/>
      <dgm:spPr/>
    </dgm:pt>
    <dgm:pt modelId="{A81B2A98-AB4E-4FFD-907D-3FC857132977}" type="pres">
      <dgm:prSet presAssocID="{FE3A7B64-0C8B-4369-96C3-D527696E1F67}" presName="tx2" presStyleLbl="revTx" presStyleIdx="4" presStyleCnt="8"/>
      <dgm:spPr/>
    </dgm:pt>
    <dgm:pt modelId="{AB50BEA8-5FC9-45D5-AADA-9F53C011FE68}" type="pres">
      <dgm:prSet presAssocID="{FE3A7B64-0C8B-4369-96C3-D527696E1F67}" presName="vert2" presStyleCnt="0"/>
      <dgm:spPr/>
    </dgm:pt>
    <dgm:pt modelId="{FC306DA5-C152-41B4-A688-605F0E495040}" type="pres">
      <dgm:prSet presAssocID="{FE3A7B64-0C8B-4369-96C3-D527696E1F67}" presName="thinLine2b" presStyleLbl="callout" presStyleIdx="3" presStyleCnt="7"/>
      <dgm:spPr/>
    </dgm:pt>
    <dgm:pt modelId="{21FAB9B3-0C88-4C8F-B33C-8FE8732AC325}" type="pres">
      <dgm:prSet presAssocID="{FE3A7B64-0C8B-4369-96C3-D527696E1F67}" presName="vertSpace2b" presStyleCnt="0"/>
      <dgm:spPr/>
    </dgm:pt>
    <dgm:pt modelId="{2B5A13EB-934F-4323-996E-B966C381B722}" type="pres">
      <dgm:prSet presAssocID="{B0AFFB87-BB4B-4748-90B7-B7F6DCE2E7A0}" presName="horz2" presStyleCnt="0"/>
      <dgm:spPr/>
    </dgm:pt>
    <dgm:pt modelId="{93E94DE2-E301-478E-8409-25340140DE2F}" type="pres">
      <dgm:prSet presAssocID="{B0AFFB87-BB4B-4748-90B7-B7F6DCE2E7A0}" presName="horzSpace2" presStyleCnt="0"/>
      <dgm:spPr/>
    </dgm:pt>
    <dgm:pt modelId="{0A3B93B9-B376-4327-957D-E06D9924306C}" type="pres">
      <dgm:prSet presAssocID="{B0AFFB87-BB4B-4748-90B7-B7F6DCE2E7A0}" presName="tx2" presStyleLbl="revTx" presStyleIdx="5" presStyleCnt="8"/>
      <dgm:spPr/>
    </dgm:pt>
    <dgm:pt modelId="{FEC2F4A0-24A4-49E2-891F-95094669E138}" type="pres">
      <dgm:prSet presAssocID="{B0AFFB87-BB4B-4748-90B7-B7F6DCE2E7A0}" presName="vert2" presStyleCnt="0"/>
      <dgm:spPr/>
    </dgm:pt>
    <dgm:pt modelId="{388F352A-D9E4-4D15-880E-9C93DBDABBB0}" type="pres">
      <dgm:prSet presAssocID="{B0AFFB87-BB4B-4748-90B7-B7F6DCE2E7A0}" presName="thinLine2b" presStyleLbl="callout" presStyleIdx="4" presStyleCnt="7"/>
      <dgm:spPr/>
    </dgm:pt>
    <dgm:pt modelId="{46669A67-0219-433E-B0AD-CFBAA1182063}" type="pres">
      <dgm:prSet presAssocID="{B0AFFB87-BB4B-4748-90B7-B7F6DCE2E7A0}" presName="vertSpace2b" presStyleCnt="0"/>
      <dgm:spPr/>
    </dgm:pt>
    <dgm:pt modelId="{00934C91-F20A-4D09-9E5A-5A4E70611A9E}" type="pres">
      <dgm:prSet presAssocID="{DCD7E00A-33BA-4FB5-848C-FC170E325B53}" presName="horz2" presStyleCnt="0"/>
      <dgm:spPr/>
    </dgm:pt>
    <dgm:pt modelId="{C00CE128-A923-438E-9032-52034A68B3C4}" type="pres">
      <dgm:prSet presAssocID="{DCD7E00A-33BA-4FB5-848C-FC170E325B53}" presName="horzSpace2" presStyleCnt="0"/>
      <dgm:spPr/>
    </dgm:pt>
    <dgm:pt modelId="{9BFBA402-4312-4BF8-9C77-09495D01411C}" type="pres">
      <dgm:prSet presAssocID="{DCD7E00A-33BA-4FB5-848C-FC170E325B53}" presName="tx2" presStyleLbl="revTx" presStyleIdx="6" presStyleCnt="8"/>
      <dgm:spPr/>
    </dgm:pt>
    <dgm:pt modelId="{2041DCBD-775F-4E10-A510-895F28278D46}" type="pres">
      <dgm:prSet presAssocID="{DCD7E00A-33BA-4FB5-848C-FC170E325B53}" presName="vert2" presStyleCnt="0"/>
      <dgm:spPr/>
    </dgm:pt>
    <dgm:pt modelId="{C9C10274-3DD2-4BFC-956B-BB8B1F4A4034}" type="pres">
      <dgm:prSet presAssocID="{DCD7E00A-33BA-4FB5-848C-FC170E325B53}" presName="thinLine2b" presStyleLbl="callout" presStyleIdx="5" presStyleCnt="7"/>
      <dgm:spPr/>
    </dgm:pt>
    <dgm:pt modelId="{230FCD00-C16A-4104-B565-824C19B61D3F}" type="pres">
      <dgm:prSet presAssocID="{DCD7E00A-33BA-4FB5-848C-FC170E325B53}" presName="vertSpace2b" presStyleCnt="0"/>
      <dgm:spPr/>
    </dgm:pt>
    <dgm:pt modelId="{68F9CCF1-2A78-4EC3-8E50-3ED7018F7E72}" type="pres">
      <dgm:prSet presAssocID="{2A3E3E13-2C4F-40C9-AAEF-80F068129EC0}" presName="horz2" presStyleCnt="0"/>
      <dgm:spPr/>
    </dgm:pt>
    <dgm:pt modelId="{D4801351-DF82-409C-9EAC-CC79C992AEF6}" type="pres">
      <dgm:prSet presAssocID="{2A3E3E13-2C4F-40C9-AAEF-80F068129EC0}" presName="horzSpace2" presStyleCnt="0"/>
      <dgm:spPr/>
    </dgm:pt>
    <dgm:pt modelId="{29DE37C5-24A2-4A9E-9401-B184A1190904}" type="pres">
      <dgm:prSet presAssocID="{2A3E3E13-2C4F-40C9-AAEF-80F068129EC0}" presName="tx2" presStyleLbl="revTx" presStyleIdx="7" presStyleCnt="8"/>
      <dgm:spPr/>
    </dgm:pt>
    <dgm:pt modelId="{8F9ED03C-F6E1-4022-A5AF-DDD7EF20B93F}" type="pres">
      <dgm:prSet presAssocID="{2A3E3E13-2C4F-40C9-AAEF-80F068129EC0}" presName="vert2" presStyleCnt="0"/>
      <dgm:spPr/>
    </dgm:pt>
    <dgm:pt modelId="{A227771B-FBB1-4801-A164-1DEB24EDF3C2}" type="pres">
      <dgm:prSet presAssocID="{2A3E3E13-2C4F-40C9-AAEF-80F068129EC0}" presName="thinLine2b" presStyleLbl="callout" presStyleIdx="6" presStyleCnt="7"/>
      <dgm:spPr/>
    </dgm:pt>
    <dgm:pt modelId="{F69DA4F1-DF26-406D-8A32-03BDA1A47BFD}" type="pres">
      <dgm:prSet presAssocID="{2A3E3E13-2C4F-40C9-AAEF-80F068129EC0}" presName="vertSpace2b" presStyleCnt="0"/>
      <dgm:spPr/>
    </dgm:pt>
  </dgm:ptLst>
  <dgm:cxnLst>
    <dgm:cxn modelId="{0DF7B109-5476-4F06-A147-C9BFE34F1677}" srcId="{5F80F65C-0B22-4D80-BA09-155AFEE76C17}" destId="{61AE520B-5A9E-4CE1-A326-EDD3F53BAB01}" srcOrd="2" destOrd="0" parTransId="{FA142EEE-A908-4B6E-9530-CA41F208F887}" sibTransId="{8342D045-DBF4-4371-A7A0-73B24EB0970A}"/>
    <dgm:cxn modelId="{FEB5DE2A-82B8-432E-A3CE-933EDE227FF4}" type="presOf" srcId="{DCD7E00A-33BA-4FB5-848C-FC170E325B53}" destId="{9BFBA402-4312-4BF8-9C77-09495D01411C}" srcOrd="0" destOrd="0" presId="urn:microsoft.com/office/officeart/2008/layout/LinedList"/>
    <dgm:cxn modelId="{9BA06D34-7672-430B-A17B-1D69D3E32848}" type="presOf" srcId="{61AE520B-5A9E-4CE1-A326-EDD3F53BAB01}" destId="{22FD9B78-789F-49B8-961A-81D8C5D391E8}" srcOrd="0" destOrd="0" presId="urn:microsoft.com/office/officeart/2008/layout/LinedList"/>
    <dgm:cxn modelId="{B928C35F-39C7-43EF-B231-FBD2540FD857}" type="presOf" srcId="{FE3A7B64-0C8B-4369-96C3-D527696E1F67}" destId="{A81B2A98-AB4E-4FFD-907D-3FC857132977}" srcOrd="0" destOrd="0" presId="urn:microsoft.com/office/officeart/2008/layout/LinedList"/>
    <dgm:cxn modelId="{5FE5F861-C72D-48C6-9A4C-F5E911210866}" type="presOf" srcId="{FD772026-2D60-4C54-87BA-BAB91400A245}" destId="{9F5F67D2-1F8E-4A26-9A57-4EFB0FA8F75A}" srcOrd="0" destOrd="0" presId="urn:microsoft.com/office/officeart/2008/layout/LinedList"/>
    <dgm:cxn modelId="{DF3DAA51-E8DF-440E-875E-F08B4F12B50E}" srcId="{5F80F65C-0B22-4D80-BA09-155AFEE76C17}" destId="{A262EED7-65F3-48EE-9588-2B97ADA37E00}" srcOrd="0" destOrd="0" parTransId="{AAC9272A-CAB5-4F86-B411-D8173936428E}" sibTransId="{83961E56-9B74-43E9-9BF1-A0D64D13AC48}"/>
    <dgm:cxn modelId="{7FF47B78-8B85-44C2-8291-08F8FD1F177B}" type="presOf" srcId="{A262EED7-65F3-48EE-9588-2B97ADA37E00}" destId="{F15F2A34-2CDC-4C59-A20E-25BAC2F7E080}" srcOrd="0" destOrd="0" presId="urn:microsoft.com/office/officeart/2008/layout/LinedList"/>
    <dgm:cxn modelId="{88D8AA79-CD8D-49D6-8FB8-A3B2099C5893}" srcId="{5F80F65C-0B22-4D80-BA09-155AFEE76C17}" destId="{FE3A7B64-0C8B-4369-96C3-D527696E1F67}" srcOrd="3" destOrd="0" parTransId="{339C6A38-DAAD-46CB-81C6-97837FB66E97}" sibTransId="{1BB806AC-C85F-40D8-A6F4-B03D9B6836B8}"/>
    <dgm:cxn modelId="{6132CA9E-20E9-4EDF-92EC-72F28497B412}" type="presOf" srcId="{5F80F65C-0B22-4D80-BA09-155AFEE76C17}" destId="{FC310CC0-874D-4082-B652-CBB764D65AEF}" srcOrd="0" destOrd="0" presId="urn:microsoft.com/office/officeart/2008/layout/LinedList"/>
    <dgm:cxn modelId="{D0A120A4-585A-4CE3-AF4B-71ADAABF5A15}" type="presOf" srcId="{2A3E3E13-2C4F-40C9-AAEF-80F068129EC0}" destId="{29DE37C5-24A2-4A9E-9401-B184A1190904}" srcOrd="0" destOrd="0" presId="urn:microsoft.com/office/officeart/2008/layout/LinedList"/>
    <dgm:cxn modelId="{BD89FAAB-F5D5-445E-87AE-BA7ED8A7DD61}" srcId="{5F80F65C-0B22-4D80-BA09-155AFEE76C17}" destId="{DCD7E00A-33BA-4FB5-848C-FC170E325B53}" srcOrd="5" destOrd="0" parTransId="{5BF2F939-7B1E-4E7E-B5E1-2256C5EFDE1A}" sibTransId="{B7FB0BA8-08A1-416B-9A10-367AF969468A}"/>
    <dgm:cxn modelId="{4DE9ECBA-2159-4479-BFE8-994DF4F7A667}" type="presOf" srcId="{B0AFFB87-BB4B-4748-90B7-B7F6DCE2E7A0}" destId="{0A3B93B9-B376-4327-957D-E06D9924306C}" srcOrd="0" destOrd="0" presId="urn:microsoft.com/office/officeart/2008/layout/LinedList"/>
    <dgm:cxn modelId="{5E4608BF-A0CD-431B-8DC3-F0A8B745E8D2}" srcId="{5F80F65C-0B22-4D80-BA09-155AFEE76C17}" destId="{FD772026-2D60-4C54-87BA-BAB91400A245}" srcOrd="1" destOrd="0" parTransId="{FFCE0E85-A7F8-44CC-B8A1-23153C97CB85}" sibTransId="{397F1891-DDA6-4F63-A1BA-3827FD8165F9}"/>
    <dgm:cxn modelId="{3285C6C5-D7DD-4B3C-AD7C-C00BA0B105B1}" type="presOf" srcId="{6F22EA7B-F960-4E00-B73D-2BC7999B10D7}" destId="{795A2EEC-1EDB-42CC-9E62-57F2E818C29E}" srcOrd="0" destOrd="0" presId="urn:microsoft.com/office/officeart/2008/layout/LinedList"/>
    <dgm:cxn modelId="{AA9DFDDD-C9BC-4701-8EEA-DC06AFEF35A5}" srcId="{5F80F65C-0B22-4D80-BA09-155AFEE76C17}" destId="{2A3E3E13-2C4F-40C9-AAEF-80F068129EC0}" srcOrd="6" destOrd="0" parTransId="{FDCBF254-B023-4621-9578-4310C07333EB}" sibTransId="{8C37D494-338A-424D-AD94-4B90D1123EFB}"/>
    <dgm:cxn modelId="{B6E5F2F0-B5A3-4D21-952C-AB533E8DD946}" srcId="{5F80F65C-0B22-4D80-BA09-155AFEE76C17}" destId="{B0AFFB87-BB4B-4748-90B7-B7F6DCE2E7A0}" srcOrd="4" destOrd="0" parTransId="{940A9799-8E45-4C99-BAF9-C8ACB6615A08}" sibTransId="{583DA98F-CB83-442A-AF3C-AAB8E1D37138}"/>
    <dgm:cxn modelId="{FCE02DF3-0522-439E-B145-80642AA11E9A}" srcId="{6F22EA7B-F960-4E00-B73D-2BC7999B10D7}" destId="{5F80F65C-0B22-4D80-BA09-155AFEE76C17}" srcOrd="0" destOrd="0" parTransId="{1206DFB7-FC43-4C8E-AF92-28FF6CE73B3A}" sibTransId="{B3D1411A-34A6-429D-AF69-B41D51932E7F}"/>
    <dgm:cxn modelId="{F434AD31-90E6-4813-9686-73F7EE717054}" type="presParOf" srcId="{795A2EEC-1EDB-42CC-9E62-57F2E818C29E}" destId="{CA048EAE-417C-482F-974D-661660174822}" srcOrd="0" destOrd="0" presId="urn:microsoft.com/office/officeart/2008/layout/LinedList"/>
    <dgm:cxn modelId="{855AF254-DCA1-4A71-AA6E-873ADE0DAC37}" type="presParOf" srcId="{795A2EEC-1EDB-42CC-9E62-57F2E818C29E}" destId="{D59360F8-037D-4543-BC25-D870D4232623}" srcOrd="1" destOrd="0" presId="urn:microsoft.com/office/officeart/2008/layout/LinedList"/>
    <dgm:cxn modelId="{568F8D0D-AB76-4F4C-BADB-F5A97A6A5F16}" type="presParOf" srcId="{D59360F8-037D-4543-BC25-D870D4232623}" destId="{FC310CC0-874D-4082-B652-CBB764D65AEF}" srcOrd="0" destOrd="0" presId="urn:microsoft.com/office/officeart/2008/layout/LinedList"/>
    <dgm:cxn modelId="{EDE6AD4C-4C6D-493F-98A6-AB6F38D29047}" type="presParOf" srcId="{D59360F8-037D-4543-BC25-D870D4232623}" destId="{0DE9F915-2CF9-491F-B2BA-1C7D298145CC}" srcOrd="1" destOrd="0" presId="urn:microsoft.com/office/officeart/2008/layout/LinedList"/>
    <dgm:cxn modelId="{17E13321-D893-48B3-B9A3-71CF3979C877}" type="presParOf" srcId="{0DE9F915-2CF9-491F-B2BA-1C7D298145CC}" destId="{1F1298B5-40CB-482D-8B64-459E0185980D}" srcOrd="0" destOrd="0" presId="urn:microsoft.com/office/officeart/2008/layout/LinedList"/>
    <dgm:cxn modelId="{99C0E38A-AC1C-4D41-85C1-1240CF0D4A02}" type="presParOf" srcId="{0DE9F915-2CF9-491F-B2BA-1C7D298145CC}" destId="{5C4F6146-EC8A-42C7-9D86-F3EAF3E39513}" srcOrd="1" destOrd="0" presId="urn:microsoft.com/office/officeart/2008/layout/LinedList"/>
    <dgm:cxn modelId="{D94527B1-29CA-4DF8-AD32-2BA35429FD91}" type="presParOf" srcId="{5C4F6146-EC8A-42C7-9D86-F3EAF3E39513}" destId="{70B6A6BA-E6FC-4041-BEF4-2DB707AE0FEF}" srcOrd="0" destOrd="0" presId="urn:microsoft.com/office/officeart/2008/layout/LinedList"/>
    <dgm:cxn modelId="{F5969C47-72B6-4992-8A6B-4E25336B1F5F}" type="presParOf" srcId="{5C4F6146-EC8A-42C7-9D86-F3EAF3E39513}" destId="{F15F2A34-2CDC-4C59-A20E-25BAC2F7E080}" srcOrd="1" destOrd="0" presId="urn:microsoft.com/office/officeart/2008/layout/LinedList"/>
    <dgm:cxn modelId="{90422424-980F-4093-8ED6-C315AAD13EA7}" type="presParOf" srcId="{5C4F6146-EC8A-42C7-9D86-F3EAF3E39513}" destId="{702EA831-0668-4D04-9E74-264030F4C6BF}" srcOrd="2" destOrd="0" presId="urn:microsoft.com/office/officeart/2008/layout/LinedList"/>
    <dgm:cxn modelId="{636347BD-3816-416D-B1BD-BC6D9E5B69D3}" type="presParOf" srcId="{0DE9F915-2CF9-491F-B2BA-1C7D298145CC}" destId="{A5D8BA4B-5EF2-41EC-8DC4-8A873BB4FFE3}" srcOrd="2" destOrd="0" presId="urn:microsoft.com/office/officeart/2008/layout/LinedList"/>
    <dgm:cxn modelId="{BD264C75-5EE4-48D8-8DAB-4B3E302C591A}" type="presParOf" srcId="{0DE9F915-2CF9-491F-B2BA-1C7D298145CC}" destId="{14685FFE-7ECF-4527-AADC-253598BE19F9}" srcOrd="3" destOrd="0" presId="urn:microsoft.com/office/officeart/2008/layout/LinedList"/>
    <dgm:cxn modelId="{EA0D6412-9E0D-4986-802C-0AD7D628CEDF}" type="presParOf" srcId="{0DE9F915-2CF9-491F-B2BA-1C7D298145CC}" destId="{12C7A744-7787-4F5A-903F-1DC5D2BBFF7D}" srcOrd="4" destOrd="0" presId="urn:microsoft.com/office/officeart/2008/layout/LinedList"/>
    <dgm:cxn modelId="{892A4854-504F-453E-A6E9-18599826370E}" type="presParOf" srcId="{12C7A744-7787-4F5A-903F-1DC5D2BBFF7D}" destId="{679692A1-DFCA-4CE0-B9F1-93E12B09EFFA}" srcOrd="0" destOrd="0" presId="urn:microsoft.com/office/officeart/2008/layout/LinedList"/>
    <dgm:cxn modelId="{19A5118D-CCFE-437F-B65E-F461AF7DF073}" type="presParOf" srcId="{12C7A744-7787-4F5A-903F-1DC5D2BBFF7D}" destId="{9F5F67D2-1F8E-4A26-9A57-4EFB0FA8F75A}" srcOrd="1" destOrd="0" presId="urn:microsoft.com/office/officeart/2008/layout/LinedList"/>
    <dgm:cxn modelId="{5B287021-A1EA-42A0-BACD-A5602D908477}" type="presParOf" srcId="{12C7A744-7787-4F5A-903F-1DC5D2BBFF7D}" destId="{67896055-4F56-4404-82F1-B1745171576E}" srcOrd="2" destOrd="0" presId="urn:microsoft.com/office/officeart/2008/layout/LinedList"/>
    <dgm:cxn modelId="{927C376D-B923-4F98-8C0F-8DD573233D91}" type="presParOf" srcId="{0DE9F915-2CF9-491F-B2BA-1C7D298145CC}" destId="{C05C6ABD-08EB-4161-877C-5A39BABA6DD8}" srcOrd="5" destOrd="0" presId="urn:microsoft.com/office/officeart/2008/layout/LinedList"/>
    <dgm:cxn modelId="{9680D06D-651B-495E-8003-059C6379EBB7}" type="presParOf" srcId="{0DE9F915-2CF9-491F-B2BA-1C7D298145CC}" destId="{D5425B17-C5A5-4420-BFB8-F76E3D8E29E2}" srcOrd="6" destOrd="0" presId="urn:microsoft.com/office/officeart/2008/layout/LinedList"/>
    <dgm:cxn modelId="{DC7BAA93-0F05-474E-88A8-DD03FB8975F1}" type="presParOf" srcId="{0DE9F915-2CF9-491F-B2BA-1C7D298145CC}" destId="{83FD04B8-125B-48DA-8895-4437F5E413B4}" srcOrd="7" destOrd="0" presId="urn:microsoft.com/office/officeart/2008/layout/LinedList"/>
    <dgm:cxn modelId="{FF75B0D3-265C-4DCF-8F96-9A60B5F193B8}" type="presParOf" srcId="{83FD04B8-125B-48DA-8895-4437F5E413B4}" destId="{9B86F892-978E-4B1C-8E92-54B223619993}" srcOrd="0" destOrd="0" presId="urn:microsoft.com/office/officeart/2008/layout/LinedList"/>
    <dgm:cxn modelId="{5B6CCFED-391F-4C2A-AC6C-9EFA91B8D84E}" type="presParOf" srcId="{83FD04B8-125B-48DA-8895-4437F5E413B4}" destId="{22FD9B78-789F-49B8-961A-81D8C5D391E8}" srcOrd="1" destOrd="0" presId="urn:microsoft.com/office/officeart/2008/layout/LinedList"/>
    <dgm:cxn modelId="{25C2BD50-E8E5-48B8-AF20-CDE80FC026A5}" type="presParOf" srcId="{83FD04B8-125B-48DA-8895-4437F5E413B4}" destId="{7A1984F1-A241-4B23-A0CE-611ED7289A16}" srcOrd="2" destOrd="0" presId="urn:microsoft.com/office/officeart/2008/layout/LinedList"/>
    <dgm:cxn modelId="{E9EFCC6E-7B5E-42A1-848C-66DD37067D64}" type="presParOf" srcId="{0DE9F915-2CF9-491F-B2BA-1C7D298145CC}" destId="{8D3C23CC-CD8A-4016-BA52-0D6D198EBABC}" srcOrd="8" destOrd="0" presId="urn:microsoft.com/office/officeart/2008/layout/LinedList"/>
    <dgm:cxn modelId="{750003B4-2806-4ECA-A7A9-A4C7FACB859D}" type="presParOf" srcId="{0DE9F915-2CF9-491F-B2BA-1C7D298145CC}" destId="{459E851B-BBF8-4CF4-BA76-66D838A75410}" srcOrd="9" destOrd="0" presId="urn:microsoft.com/office/officeart/2008/layout/LinedList"/>
    <dgm:cxn modelId="{14885C6C-337D-468D-83AE-DE7B2A0A7B84}" type="presParOf" srcId="{0DE9F915-2CF9-491F-B2BA-1C7D298145CC}" destId="{103B29CB-FEDB-4481-A123-B45B002D02D1}" srcOrd="10" destOrd="0" presId="urn:microsoft.com/office/officeart/2008/layout/LinedList"/>
    <dgm:cxn modelId="{1A2718ED-8A2E-4EA9-8902-A138F13D5622}" type="presParOf" srcId="{103B29CB-FEDB-4481-A123-B45B002D02D1}" destId="{8A188DBF-849B-4AB3-AD6C-4B1F1DE92921}" srcOrd="0" destOrd="0" presId="urn:microsoft.com/office/officeart/2008/layout/LinedList"/>
    <dgm:cxn modelId="{73C874FC-8AEA-49FF-AA2B-374A09665298}" type="presParOf" srcId="{103B29CB-FEDB-4481-A123-B45B002D02D1}" destId="{A81B2A98-AB4E-4FFD-907D-3FC857132977}" srcOrd="1" destOrd="0" presId="urn:microsoft.com/office/officeart/2008/layout/LinedList"/>
    <dgm:cxn modelId="{176BF88F-BDF6-4A92-95C6-B7A6EBBD4755}" type="presParOf" srcId="{103B29CB-FEDB-4481-A123-B45B002D02D1}" destId="{AB50BEA8-5FC9-45D5-AADA-9F53C011FE68}" srcOrd="2" destOrd="0" presId="urn:microsoft.com/office/officeart/2008/layout/LinedList"/>
    <dgm:cxn modelId="{064D1FA6-2207-44DB-B1EC-74305B980061}" type="presParOf" srcId="{0DE9F915-2CF9-491F-B2BA-1C7D298145CC}" destId="{FC306DA5-C152-41B4-A688-605F0E495040}" srcOrd="11" destOrd="0" presId="urn:microsoft.com/office/officeart/2008/layout/LinedList"/>
    <dgm:cxn modelId="{BA9E4FFA-D6F1-49E3-9526-F4A76BC52138}" type="presParOf" srcId="{0DE9F915-2CF9-491F-B2BA-1C7D298145CC}" destId="{21FAB9B3-0C88-4C8F-B33C-8FE8732AC325}" srcOrd="12" destOrd="0" presId="urn:microsoft.com/office/officeart/2008/layout/LinedList"/>
    <dgm:cxn modelId="{5139A3D2-61DD-4EC6-BD1F-DCEFA2191C58}" type="presParOf" srcId="{0DE9F915-2CF9-491F-B2BA-1C7D298145CC}" destId="{2B5A13EB-934F-4323-996E-B966C381B722}" srcOrd="13" destOrd="0" presId="urn:microsoft.com/office/officeart/2008/layout/LinedList"/>
    <dgm:cxn modelId="{FD29AED4-0F61-45B1-A724-DF0AB647A552}" type="presParOf" srcId="{2B5A13EB-934F-4323-996E-B966C381B722}" destId="{93E94DE2-E301-478E-8409-25340140DE2F}" srcOrd="0" destOrd="0" presId="urn:microsoft.com/office/officeart/2008/layout/LinedList"/>
    <dgm:cxn modelId="{03A6EB3A-74FC-4446-858F-2E9874B9E83A}" type="presParOf" srcId="{2B5A13EB-934F-4323-996E-B966C381B722}" destId="{0A3B93B9-B376-4327-957D-E06D9924306C}" srcOrd="1" destOrd="0" presId="urn:microsoft.com/office/officeart/2008/layout/LinedList"/>
    <dgm:cxn modelId="{4A08A913-4BDB-40A0-B1F3-1950EF1CE265}" type="presParOf" srcId="{2B5A13EB-934F-4323-996E-B966C381B722}" destId="{FEC2F4A0-24A4-49E2-891F-95094669E138}" srcOrd="2" destOrd="0" presId="urn:microsoft.com/office/officeart/2008/layout/LinedList"/>
    <dgm:cxn modelId="{61E9D08C-FEF0-4CCC-9047-8246D605F98B}" type="presParOf" srcId="{0DE9F915-2CF9-491F-B2BA-1C7D298145CC}" destId="{388F352A-D9E4-4D15-880E-9C93DBDABBB0}" srcOrd="14" destOrd="0" presId="urn:microsoft.com/office/officeart/2008/layout/LinedList"/>
    <dgm:cxn modelId="{5DA74670-718C-4921-B976-17476455403C}" type="presParOf" srcId="{0DE9F915-2CF9-491F-B2BA-1C7D298145CC}" destId="{46669A67-0219-433E-B0AD-CFBAA1182063}" srcOrd="15" destOrd="0" presId="urn:microsoft.com/office/officeart/2008/layout/LinedList"/>
    <dgm:cxn modelId="{5987EF9E-39DB-45D9-BE1F-731360A1B090}" type="presParOf" srcId="{0DE9F915-2CF9-491F-B2BA-1C7D298145CC}" destId="{00934C91-F20A-4D09-9E5A-5A4E70611A9E}" srcOrd="16" destOrd="0" presId="urn:microsoft.com/office/officeart/2008/layout/LinedList"/>
    <dgm:cxn modelId="{7E2C3387-50B6-4270-B459-05A851D87E05}" type="presParOf" srcId="{00934C91-F20A-4D09-9E5A-5A4E70611A9E}" destId="{C00CE128-A923-438E-9032-52034A68B3C4}" srcOrd="0" destOrd="0" presId="urn:microsoft.com/office/officeart/2008/layout/LinedList"/>
    <dgm:cxn modelId="{73680D00-BE1F-41C0-8271-1C46D24AA5B3}" type="presParOf" srcId="{00934C91-F20A-4D09-9E5A-5A4E70611A9E}" destId="{9BFBA402-4312-4BF8-9C77-09495D01411C}" srcOrd="1" destOrd="0" presId="urn:microsoft.com/office/officeart/2008/layout/LinedList"/>
    <dgm:cxn modelId="{15749A02-934F-4648-AAAA-5737F800A8DB}" type="presParOf" srcId="{00934C91-F20A-4D09-9E5A-5A4E70611A9E}" destId="{2041DCBD-775F-4E10-A510-895F28278D46}" srcOrd="2" destOrd="0" presId="urn:microsoft.com/office/officeart/2008/layout/LinedList"/>
    <dgm:cxn modelId="{5C66ED61-2660-499C-9BE9-2200E35E561B}" type="presParOf" srcId="{0DE9F915-2CF9-491F-B2BA-1C7D298145CC}" destId="{C9C10274-3DD2-4BFC-956B-BB8B1F4A4034}" srcOrd="17" destOrd="0" presId="urn:microsoft.com/office/officeart/2008/layout/LinedList"/>
    <dgm:cxn modelId="{6D39D062-7282-4804-8B1E-AE941319B5F5}" type="presParOf" srcId="{0DE9F915-2CF9-491F-B2BA-1C7D298145CC}" destId="{230FCD00-C16A-4104-B565-824C19B61D3F}" srcOrd="18" destOrd="0" presId="urn:microsoft.com/office/officeart/2008/layout/LinedList"/>
    <dgm:cxn modelId="{0D45B7E7-A1FC-4793-812C-A4DAC1A60E10}" type="presParOf" srcId="{0DE9F915-2CF9-491F-B2BA-1C7D298145CC}" destId="{68F9CCF1-2A78-4EC3-8E50-3ED7018F7E72}" srcOrd="19" destOrd="0" presId="urn:microsoft.com/office/officeart/2008/layout/LinedList"/>
    <dgm:cxn modelId="{B76485B1-81CB-4947-80E4-E75B146EC17A}" type="presParOf" srcId="{68F9CCF1-2A78-4EC3-8E50-3ED7018F7E72}" destId="{D4801351-DF82-409C-9EAC-CC79C992AEF6}" srcOrd="0" destOrd="0" presId="urn:microsoft.com/office/officeart/2008/layout/LinedList"/>
    <dgm:cxn modelId="{DC6584FE-F603-4EF1-8721-58D41F19EB03}" type="presParOf" srcId="{68F9CCF1-2A78-4EC3-8E50-3ED7018F7E72}" destId="{29DE37C5-24A2-4A9E-9401-B184A1190904}" srcOrd="1" destOrd="0" presId="urn:microsoft.com/office/officeart/2008/layout/LinedList"/>
    <dgm:cxn modelId="{8FEEB6AB-004D-4EFB-A628-5A23F30A4F90}" type="presParOf" srcId="{68F9CCF1-2A78-4EC3-8E50-3ED7018F7E72}" destId="{8F9ED03C-F6E1-4022-A5AF-DDD7EF20B93F}" srcOrd="2" destOrd="0" presId="urn:microsoft.com/office/officeart/2008/layout/LinedList"/>
    <dgm:cxn modelId="{9893D2B2-5ADF-4A2D-8BE9-4A2B277670F5}" type="presParOf" srcId="{0DE9F915-2CF9-491F-B2BA-1C7D298145CC}" destId="{A227771B-FBB1-4801-A164-1DEB24EDF3C2}" srcOrd="20" destOrd="0" presId="urn:microsoft.com/office/officeart/2008/layout/LinedList"/>
    <dgm:cxn modelId="{A58C049E-A0DF-42AB-96C6-5A79CCBC6324}" type="presParOf" srcId="{0DE9F915-2CF9-491F-B2BA-1C7D298145CC}" destId="{F69DA4F1-DF26-406D-8A32-03BDA1A47BFD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48EAE-417C-482F-974D-661660174822}">
      <dsp:nvSpPr>
        <dsp:cNvPr id="0" name=""/>
        <dsp:cNvSpPr/>
      </dsp:nvSpPr>
      <dsp:spPr>
        <a:xfrm>
          <a:off x="0" y="0"/>
          <a:ext cx="8520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10CC0-874D-4082-B652-CBB764D65AEF}">
      <dsp:nvSpPr>
        <dsp:cNvPr id="0" name=""/>
        <dsp:cNvSpPr/>
      </dsp:nvSpPr>
      <dsp:spPr>
        <a:xfrm>
          <a:off x="0" y="0"/>
          <a:ext cx="1704120" cy="2838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                                                           </a:t>
          </a:r>
          <a:r>
            <a:rPr lang="en-US" sz="6500" kern="1200" dirty="0"/>
            <a:t> </a:t>
          </a:r>
        </a:p>
      </dsp:txBody>
      <dsp:txXfrm>
        <a:off x="0" y="0"/>
        <a:ext cx="1704120" cy="2838757"/>
      </dsp:txXfrm>
    </dsp:sp>
    <dsp:sp modelId="{F15F2A34-2CDC-4C59-A20E-25BAC2F7E080}">
      <dsp:nvSpPr>
        <dsp:cNvPr id="0" name=""/>
        <dsp:cNvSpPr/>
      </dsp:nvSpPr>
      <dsp:spPr>
        <a:xfrm>
          <a:off x="1831929" y="19162"/>
          <a:ext cx="6688671" cy="383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+                                      Addition                              x + y </a:t>
          </a:r>
        </a:p>
      </dsp:txBody>
      <dsp:txXfrm>
        <a:off x="1831929" y="19162"/>
        <a:ext cx="6688671" cy="383259"/>
      </dsp:txXfrm>
    </dsp:sp>
    <dsp:sp modelId="{A5D8BA4B-5EF2-41EC-8DC4-8A873BB4FFE3}">
      <dsp:nvSpPr>
        <dsp:cNvPr id="0" name=""/>
        <dsp:cNvSpPr/>
      </dsp:nvSpPr>
      <dsp:spPr>
        <a:xfrm>
          <a:off x="1704120" y="402422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F67D2-1F8E-4A26-9A57-4EFB0FA8F75A}">
      <dsp:nvSpPr>
        <dsp:cNvPr id="0" name=""/>
        <dsp:cNvSpPr/>
      </dsp:nvSpPr>
      <dsp:spPr>
        <a:xfrm>
          <a:off x="1831929" y="421585"/>
          <a:ext cx="6688671" cy="383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-                                       </a:t>
          </a:r>
          <a:r>
            <a:rPr lang="en-US" sz="1800" kern="1200"/>
            <a:t>Subtraction                          x – y</a:t>
          </a:r>
        </a:p>
      </dsp:txBody>
      <dsp:txXfrm>
        <a:off x="1831929" y="421585"/>
        <a:ext cx="6688671" cy="383259"/>
      </dsp:txXfrm>
    </dsp:sp>
    <dsp:sp modelId="{C05C6ABD-08EB-4161-877C-5A39BABA6DD8}">
      <dsp:nvSpPr>
        <dsp:cNvPr id="0" name=""/>
        <dsp:cNvSpPr/>
      </dsp:nvSpPr>
      <dsp:spPr>
        <a:xfrm>
          <a:off x="1704120" y="804845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D9B78-789F-49B8-961A-81D8C5D391E8}">
      <dsp:nvSpPr>
        <dsp:cNvPr id="0" name=""/>
        <dsp:cNvSpPr/>
      </dsp:nvSpPr>
      <dsp:spPr>
        <a:xfrm>
          <a:off x="1831929" y="824008"/>
          <a:ext cx="6688671" cy="383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* </a:t>
          </a:r>
          <a:r>
            <a:rPr lang="en-US" sz="1800" kern="1200"/>
            <a:t>                                     Multiplication                        x * y</a:t>
          </a:r>
        </a:p>
      </dsp:txBody>
      <dsp:txXfrm>
        <a:off x="1831929" y="824008"/>
        <a:ext cx="6688671" cy="383259"/>
      </dsp:txXfrm>
    </dsp:sp>
    <dsp:sp modelId="{8D3C23CC-CD8A-4016-BA52-0D6D198EBABC}">
      <dsp:nvSpPr>
        <dsp:cNvPr id="0" name=""/>
        <dsp:cNvSpPr/>
      </dsp:nvSpPr>
      <dsp:spPr>
        <a:xfrm>
          <a:off x="1704120" y="1207268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B2A98-AB4E-4FFD-907D-3FC857132977}">
      <dsp:nvSpPr>
        <dsp:cNvPr id="0" name=""/>
        <dsp:cNvSpPr/>
      </dsp:nvSpPr>
      <dsp:spPr>
        <a:xfrm>
          <a:off x="1831929" y="1226431"/>
          <a:ext cx="6688671" cy="383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/                                       </a:t>
          </a:r>
          <a:r>
            <a:rPr lang="en-US" sz="1800" kern="1200"/>
            <a:t>Division                                 x / y</a:t>
          </a:r>
        </a:p>
      </dsp:txBody>
      <dsp:txXfrm>
        <a:off x="1831929" y="1226431"/>
        <a:ext cx="6688671" cy="383259"/>
      </dsp:txXfrm>
    </dsp:sp>
    <dsp:sp modelId="{FC306DA5-C152-41B4-A688-605F0E495040}">
      <dsp:nvSpPr>
        <dsp:cNvPr id="0" name=""/>
        <dsp:cNvSpPr/>
      </dsp:nvSpPr>
      <dsp:spPr>
        <a:xfrm>
          <a:off x="1704120" y="1609691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B93B9-B376-4327-957D-E06D9924306C}">
      <dsp:nvSpPr>
        <dsp:cNvPr id="0" name=""/>
        <dsp:cNvSpPr/>
      </dsp:nvSpPr>
      <dsp:spPr>
        <a:xfrm>
          <a:off x="1831929" y="1628854"/>
          <a:ext cx="6688671" cy="383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%</a:t>
          </a:r>
          <a:r>
            <a:rPr lang="en-US" sz="1800" kern="1200"/>
            <a:t>                                       Modulus                               x % y</a:t>
          </a:r>
        </a:p>
      </dsp:txBody>
      <dsp:txXfrm>
        <a:off x="1831929" y="1628854"/>
        <a:ext cx="6688671" cy="383259"/>
      </dsp:txXfrm>
    </dsp:sp>
    <dsp:sp modelId="{388F352A-D9E4-4D15-880E-9C93DBDABBB0}">
      <dsp:nvSpPr>
        <dsp:cNvPr id="0" name=""/>
        <dsp:cNvSpPr/>
      </dsp:nvSpPr>
      <dsp:spPr>
        <a:xfrm>
          <a:off x="1704120" y="2012114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BA402-4312-4BF8-9C77-09495D01411C}">
      <dsp:nvSpPr>
        <dsp:cNvPr id="0" name=""/>
        <dsp:cNvSpPr/>
      </dsp:nvSpPr>
      <dsp:spPr>
        <a:xfrm>
          <a:off x="1831929" y="2031277"/>
          <a:ext cx="6688671" cy="383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**                                       </a:t>
          </a:r>
          <a:r>
            <a:rPr lang="en-US" sz="1800" kern="1200"/>
            <a:t>Exponentiation                     x ** y</a:t>
          </a:r>
        </a:p>
      </dsp:txBody>
      <dsp:txXfrm>
        <a:off x="1831929" y="2031277"/>
        <a:ext cx="6688671" cy="383259"/>
      </dsp:txXfrm>
    </dsp:sp>
    <dsp:sp modelId="{C9C10274-3DD2-4BFC-956B-BB8B1F4A4034}">
      <dsp:nvSpPr>
        <dsp:cNvPr id="0" name=""/>
        <dsp:cNvSpPr/>
      </dsp:nvSpPr>
      <dsp:spPr>
        <a:xfrm>
          <a:off x="1704120" y="2414537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E37C5-24A2-4A9E-9401-B184A1190904}">
      <dsp:nvSpPr>
        <dsp:cNvPr id="0" name=""/>
        <dsp:cNvSpPr/>
      </dsp:nvSpPr>
      <dsp:spPr>
        <a:xfrm>
          <a:off x="1831929" y="2433700"/>
          <a:ext cx="6688671" cy="383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//                                         </a:t>
          </a:r>
          <a:r>
            <a:rPr lang="en-US" sz="1800" kern="1200"/>
            <a:t>Floor division                       x // y</a:t>
          </a:r>
        </a:p>
      </dsp:txBody>
      <dsp:txXfrm>
        <a:off x="1831929" y="2433700"/>
        <a:ext cx="6688671" cy="383259"/>
      </dsp:txXfrm>
    </dsp:sp>
    <dsp:sp modelId="{A227771B-FBB1-4801-A164-1DEB24EDF3C2}">
      <dsp:nvSpPr>
        <dsp:cNvPr id="0" name=""/>
        <dsp:cNvSpPr/>
      </dsp:nvSpPr>
      <dsp:spPr>
        <a:xfrm>
          <a:off x="1704120" y="2816960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5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0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0818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655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98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5644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628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5622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338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32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37291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78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076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4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olorful pencils and books">
            <a:extLst>
              <a:ext uri="{FF2B5EF4-FFF2-40B4-BE49-F238E27FC236}">
                <a16:creationId xmlns:a16="http://schemas.microsoft.com/office/drawing/2014/main" id="{47263F91-7C29-EE7F-127E-694437DB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643" b="4730"/>
          <a:stretch/>
        </p:blipFill>
        <p:spPr>
          <a:xfrm>
            <a:off x="0" y="-180692"/>
            <a:ext cx="9143984" cy="4633244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5FE99A-56A2-F84D-C36E-0ED51DD70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8291" y="238716"/>
            <a:ext cx="5893067" cy="89799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  <a:t>Why…Python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B6658-9702-1FF1-1BD8-86574B2BF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2179" y="4577410"/>
            <a:ext cx="2746823" cy="63844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- Tejas sawant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BD5714D-2A1B-0B1B-B68C-21E3521182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6" y="1261566"/>
            <a:ext cx="1661057" cy="160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63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F622-CAD3-BA5B-3F9C-4090CB0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8A81B"/>
                </a:solidFill>
                <a:latin typeface="Rockwell Nova Extra Bold" panose="02060903020205020403" pitchFamily="18" charset="0"/>
              </a:rPr>
              <a:t>Py</a:t>
            </a:r>
            <a:r>
              <a:rPr lang="en-US" dirty="0">
                <a:solidFill>
                  <a:srgbClr val="6091BA"/>
                </a:solidFill>
                <a:latin typeface="Rockwell Nova Extra Bold" panose="02060903020205020403" pitchFamily="18" charset="0"/>
              </a:rPr>
              <a:t>thon</a:t>
            </a:r>
            <a:r>
              <a:rPr lang="en-US" dirty="0">
                <a:solidFill>
                  <a:srgbClr val="FF0000"/>
                </a:solidFill>
                <a:latin typeface="Rockwell Nova Extra Bold" panose="02060903020205020403" pitchFamily="18" charset="0"/>
              </a:rPr>
              <a:t> Loops</a:t>
            </a:r>
            <a:b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1B7F7-E1D2-BDDA-8EA3-22E321EEF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Python has two primitive loop commands: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 loops</a:t>
            </a:r>
          </a:p>
          <a:p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i = 1</a:t>
            </a:r>
            <a:br>
              <a:rPr lang="nn-NO" dirty="0">
                <a:solidFill>
                  <a:srgbClr val="C00000"/>
                </a:solidFill>
              </a:rPr>
            </a:b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while i &lt; 6:</a:t>
            </a:r>
            <a:br>
              <a:rPr lang="nn-NO" dirty="0">
                <a:solidFill>
                  <a:srgbClr val="C00000"/>
                </a:solidFill>
              </a:rPr>
            </a:b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  print(i)</a:t>
            </a:r>
            <a:br>
              <a:rPr lang="nn-NO" dirty="0">
                <a:solidFill>
                  <a:srgbClr val="C00000"/>
                </a:solidFill>
              </a:rPr>
            </a:b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  i += 1</a:t>
            </a:r>
          </a:p>
          <a:p>
            <a:pPr marL="114300" indent="0">
              <a:buNone/>
            </a:pPr>
            <a:endParaRPr lang="nn-NO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 loops</a:t>
            </a:r>
            <a:endParaRPr lang="nn-NO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B050"/>
                </a:solidFill>
                <a:latin typeface="Consolas" panose="020B0609020204030204" pitchFamily="49" charset="0"/>
              </a:rPr>
              <a:t>For i in range(0,5)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print(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nn-NO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4465F-DA8D-7438-D85C-744E095B928F}"/>
              </a:ext>
            </a:extLst>
          </p:cNvPr>
          <p:cNvSpPr/>
          <p:nvPr/>
        </p:nvSpPr>
        <p:spPr>
          <a:xfrm>
            <a:off x="4763728" y="1601530"/>
            <a:ext cx="1570703" cy="13923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:-  1</a:t>
            </a:r>
          </a:p>
          <a:p>
            <a:pPr algn="ctr"/>
            <a:r>
              <a:rPr lang="en-US" dirty="0"/>
              <a:t>                2</a:t>
            </a:r>
          </a:p>
          <a:p>
            <a:pPr algn="ctr"/>
            <a:r>
              <a:rPr lang="en-US" dirty="0"/>
              <a:t>                3</a:t>
            </a:r>
          </a:p>
          <a:p>
            <a:pPr algn="ctr"/>
            <a:r>
              <a:rPr lang="en-US" dirty="0"/>
              <a:t>                4</a:t>
            </a:r>
          </a:p>
          <a:p>
            <a:pPr algn="ctr"/>
            <a:r>
              <a:rPr lang="en-US" dirty="0"/>
              <a:t>               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0A413-8A4C-AE7F-9403-C0EFC1413D42}"/>
              </a:ext>
            </a:extLst>
          </p:cNvPr>
          <p:cNvSpPr/>
          <p:nvPr/>
        </p:nvSpPr>
        <p:spPr>
          <a:xfrm>
            <a:off x="4763729" y="3283772"/>
            <a:ext cx="1570702" cy="1285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:-  0</a:t>
            </a:r>
          </a:p>
          <a:p>
            <a:pPr algn="ctr"/>
            <a:r>
              <a:rPr lang="en-US" dirty="0"/>
              <a:t>                1</a:t>
            </a:r>
          </a:p>
          <a:p>
            <a:pPr algn="ctr"/>
            <a:r>
              <a:rPr lang="en-US" dirty="0"/>
              <a:t>                2</a:t>
            </a:r>
          </a:p>
          <a:p>
            <a:pPr algn="ctr"/>
            <a:r>
              <a:rPr lang="en-US" dirty="0"/>
              <a:t>               3</a:t>
            </a:r>
          </a:p>
          <a:p>
            <a:pPr algn="ctr"/>
            <a:r>
              <a:rPr lang="en-US" dirty="0"/>
              <a:t>               4</a:t>
            </a:r>
          </a:p>
        </p:txBody>
      </p:sp>
    </p:spTree>
    <p:extLst>
      <p:ext uri="{BB962C8B-B14F-4D97-AF65-F5344CB8AC3E}">
        <p14:creationId xmlns:p14="http://schemas.microsoft.com/office/powerpoint/2010/main" val="99422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7CA3-8DB2-5BAD-DF01-431B6BDE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8A81B"/>
                </a:solidFill>
                <a:latin typeface="Rockwell Nova Extra Bold" panose="02060903020205020403" pitchFamily="18" charset="0"/>
              </a:rPr>
              <a:t>Py</a:t>
            </a:r>
            <a:r>
              <a:rPr lang="en-US" dirty="0">
                <a:solidFill>
                  <a:srgbClr val="6091BA"/>
                </a:solidFill>
                <a:latin typeface="Rockwell Nova Extra Bold" panose="02060903020205020403" pitchFamily="18" charset="0"/>
              </a:rPr>
              <a:t>thon</a:t>
            </a:r>
            <a:r>
              <a:rPr lang="en-US" dirty="0">
                <a:solidFill>
                  <a:srgbClr val="FF0000"/>
                </a:solidFill>
                <a:latin typeface="Rockwell Nova Extra Bold" panose="02060903020205020403" pitchFamily="18" charset="0"/>
              </a:rPr>
              <a:t> Functions</a:t>
            </a:r>
            <a:br>
              <a:rPr lang="en-US" dirty="0">
                <a:solidFill>
                  <a:srgbClr val="FF0000"/>
                </a:solidFill>
                <a:latin typeface="Rockwell Nova Extra Bold" panose="02060903020205020403" pitchFamily="18" charset="0"/>
              </a:rPr>
            </a:br>
            <a:endParaRPr lang="en-US" dirty="0">
              <a:solidFill>
                <a:srgbClr val="FF0000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24623-1AEB-5161-1DF3-3798A9A30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 a, b):                      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#def is used to define a function 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print("addition of a and b is ")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return a + b 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 a, b):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print(“ Sub of a and b is ")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  return a -b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  <a:p>
            <a:pPr marL="114300" indent="0">
              <a:buNone/>
            </a:pP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(5,7)) # Arguments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(5,7))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88450-2665-A874-6792-48457AE922DC}"/>
              </a:ext>
            </a:extLst>
          </p:cNvPr>
          <p:cNvSpPr txBox="1"/>
          <p:nvPr/>
        </p:nvSpPr>
        <p:spPr>
          <a:xfrm flipH="1">
            <a:off x="3080429" y="900434"/>
            <a:ext cx="575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#Function always starts with lower-case and only characters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B1ADE1-9775-4D7A-EC8D-E23CD8C2E3E6}"/>
              </a:ext>
            </a:extLst>
          </p:cNvPr>
          <p:cNvSpPr/>
          <p:nvPr/>
        </p:nvSpPr>
        <p:spPr>
          <a:xfrm>
            <a:off x="3616344" y="4032281"/>
            <a:ext cx="4686998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:- 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addition of a and b is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</a:t>
            </a:r>
            <a:r>
              <a:rPr lang="en-US" dirty="0"/>
              <a:t>2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Sub of a and b is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/>
              <a:t>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3B597-8EFA-A52A-E18F-10831A1A716C}"/>
              </a:ext>
            </a:extLst>
          </p:cNvPr>
          <p:cNvSpPr txBox="1"/>
          <p:nvPr/>
        </p:nvSpPr>
        <p:spPr>
          <a:xfrm>
            <a:off x="2377440" y="1235239"/>
            <a:ext cx="3322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Parameters</a:t>
            </a:r>
          </a:p>
        </p:txBody>
      </p:sp>
    </p:spTree>
    <p:extLst>
      <p:ext uri="{BB962C8B-B14F-4D97-AF65-F5344CB8AC3E}">
        <p14:creationId xmlns:p14="http://schemas.microsoft.com/office/powerpoint/2010/main" val="1888218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9D74-604C-355C-D263-28AE763D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8A81B"/>
                </a:solidFill>
                <a:latin typeface="Rockwell Nova Extra Bold" panose="02060903020205020403" pitchFamily="18" charset="0"/>
              </a:rPr>
              <a:t>Py</a:t>
            </a:r>
            <a:r>
              <a:rPr lang="en-US" dirty="0">
                <a:solidFill>
                  <a:srgbClr val="6091BA"/>
                </a:solidFill>
                <a:latin typeface="Rockwell Nova Extra Bold" panose="02060903020205020403" pitchFamily="18" charset="0"/>
              </a:rPr>
              <a:t>thon</a:t>
            </a:r>
            <a:r>
              <a:rPr lang="en-US" dirty="0">
                <a:solidFill>
                  <a:srgbClr val="FF0000"/>
                </a:solidFill>
                <a:latin typeface="Rockwell Nova Extra Bold" panose="02060903020205020403" pitchFamily="18" charset="0"/>
              </a:rPr>
              <a:t> Lambda</a:t>
            </a:r>
            <a:b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</a:br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2B4FA-E894-283E-6C6D-7CD2CF5F9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lambda </a:t>
            </a:r>
            <a:r>
              <a:rPr lang="en-US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arguments 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: </a:t>
            </a:r>
            <a:r>
              <a:rPr lang="en-US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expression</a:t>
            </a:r>
          </a:p>
          <a:p>
            <a:pPr marL="114300" indent="0">
              <a:buNone/>
            </a:pPr>
            <a:r>
              <a:rPr lang="en-US" sz="2400" dirty="0"/>
              <a:t>    </a:t>
            </a:r>
            <a:r>
              <a:rPr lang="en-US" sz="1800" dirty="0">
                <a:solidFill>
                  <a:srgbClr val="00B050"/>
                </a:solidFill>
              </a:rPr>
              <a:t>#lambda function is also called a one-line function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FDDEA-30A7-9E23-6D5D-C7DE1D1A9C4C}"/>
              </a:ext>
            </a:extLst>
          </p:cNvPr>
          <p:cNvSpPr txBox="1"/>
          <p:nvPr/>
        </p:nvSpPr>
        <p:spPr>
          <a:xfrm>
            <a:off x="1254907" y="242473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pt-BR" sz="24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a : a + 10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8F315-34BF-FBDD-F99D-A75FE4C511BD}"/>
              </a:ext>
            </a:extLst>
          </p:cNvPr>
          <p:cNvSpPr txBox="1"/>
          <p:nvPr/>
        </p:nvSpPr>
        <p:spPr>
          <a:xfrm>
            <a:off x="1828800" y="326253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(5))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F50D6-8ED3-4C9F-48F2-E8D38F80D944}"/>
              </a:ext>
            </a:extLst>
          </p:cNvPr>
          <p:cNvSpPr/>
          <p:nvPr/>
        </p:nvSpPr>
        <p:spPr>
          <a:xfrm>
            <a:off x="4226011" y="4368260"/>
            <a:ext cx="1927654" cy="2129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:- 15</a:t>
            </a:r>
          </a:p>
        </p:txBody>
      </p:sp>
    </p:spTree>
    <p:extLst>
      <p:ext uri="{BB962C8B-B14F-4D97-AF65-F5344CB8AC3E}">
        <p14:creationId xmlns:p14="http://schemas.microsoft.com/office/powerpoint/2010/main" val="8633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7D189-3BE2-8E77-4B13-9EC98741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91" y="951673"/>
            <a:ext cx="2581384" cy="3271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Map </a:t>
            </a:r>
            <a:r>
              <a:rPr lang="en-US" sz="3200" b="0" i="0" kern="1200" cap="all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Function</a:t>
            </a:r>
          </a:p>
        </p:txBody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52253" y="507492"/>
            <a:ext cx="5209146" cy="4159629"/>
            <a:chOff x="4603005" y="1286439"/>
            <a:chExt cx="6292376" cy="4289488"/>
          </a:xfrm>
        </p:grpSpPr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1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822" y="828229"/>
            <a:ext cx="4636008" cy="3518154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BA408-8482-3863-E673-0780CDF60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2266" y="951673"/>
            <a:ext cx="4389120" cy="3271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def </a:t>
            </a:r>
            <a:r>
              <a:rPr lang="en-US" dirty="0" err="1">
                <a:solidFill>
                  <a:schemeClr val="bg1"/>
                </a:solidFill>
              </a:rPr>
              <a:t>myfunc</a:t>
            </a:r>
            <a:r>
              <a:rPr lang="en-US" dirty="0">
                <a:solidFill>
                  <a:schemeClr val="bg1"/>
                </a:solidFill>
              </a:rPr>
              <a:t>(n):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return 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>
                <a:solidFill>
                  <a:schemeClr val="bg1"/>
                </a:solidFill>
              </a:rPr>
              <a:t>(n)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x = map(</a:t>
            </a:r>
            <a:r>
              <a:rPr lang="en-US" dirty="0" err="1">
                <a:solidFill>
                  <a:schemeClr val="bg1"/>
                </a:solidFill>
              </a:rPr>
              <a:t>myfunc</a:t>
            </a:r>
            <a:r>
              <a:rPr lang="en-US" dirty="0">
                <a:solidFill>
                  <a:schemeClr val="bg1"/>
                </a:solidFill>
              </a:rPr>
              <a:t>, ('apple', 'banana', 'cherry’))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map(</a:t>
            </a:r>
            <a:r>
              <a:rPr lang="en-US" i="1" dirty="0">
                <a:solidFill>
                  <a:schemeClr val="bg1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i="1" dirty="0" err="1">
                <a:solidFill>
                  <a:schemeClr val="bg1"/>
                </a:solidFill>
              </a:rPr>
              <a:t>iterables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6675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B804-6B43-99F8-0241-28226991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dirty="0">
                <a:solidFill>
                  <a:srgbClr val="FF0000"/>
                </a:solidFill>
              </a:rPr>
              <a:t>Filter</a:t>
            </a:r>
            <a:r>
              <a:rPr lang="en-US" sz="3200" dirty="0"/>
              <a:t> Function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EA140-DB64-6AA7-5B40-DD7A2A719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5040" y="3940865"/>
            <a:ext cx="3298960" cy="37751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filter(</a:t>
            </a:r>
            <a:r>
              <a:rPr lang="en-US" i="1" dirty="0"/>
              <a:t>function</a:t>
            </a:r>
            <a:r>
              <a:rPr lang="en-US" dirty="0"/>
              <a:t>, </a:t>
            </a:r>
            <a:r>
              <a:rPr lang="en-US" i="1" dirty="0" err="1"/>
              <a:t>iterable</a:t>
            </a:r>
            <a:r>
              <a:rPr lang="en-US" dirty="0"/>
              <a:t>)</a:t>
            </a:r>
          </a:p>
        </p:txBody>
      </p:sp>
      <p:pic>
        <p:nvPicPr>
          <p:cNvPr id="9" name="Graphic 8" descr="Filter">
            <a:extLst>
              <a:ext uri="{FF2B5EF4-FFF2-40B4-BE49-F238E27FC236}">
                <a16:creationId xmlns:a16="http://schemas.microsoft.com/office/drawing/2014/main" id="{2F058088-BC60-D47F-F960-E5A280C6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4392" y="1511800"/>
            <a:ext cx="2587960" cy="2587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EAA94-B00C-86B1-B99A-DEDF28246352}"/>
              </a:ext>
            </a:extLst>
          </p:cNvPr>
          <p:cNvSpPr txBox="1"/>
          <p:nvPr/>
        </p:nvSpPr>
        <p:spPr>
          <a:xfrm>
            <a:off x="847937" y="1358580"/>
            <a:ext cx="46089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ages = [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(x):</a:t>
            </a:r>
            <a:br>
              <a:rPr lang="en-US" sz="16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&lt;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adults =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ages)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adults: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74890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F81-DC25-7666-57BD-1B5E2B5A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</a:rPr>
              <a:t>What is a Module?</a:t>
            </a:r>
            <a:br>
              <a:rPr lang="en-US" dirty="0"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001B3-F498-41D0-C19F-0FEF7AE8B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</a:rPr>
              <a:t>To create a module just save the code you want in a file with the file extension 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 err="1">
                <a:highlight>
                  <a:srgbClr val="FFFF00"/>
                </a:highlight>
              </a:rPr>
              <a:t>py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5FC78-FD2B-B34C-ED46-8C7423306D4C}"/>
              </a:ext>
            </a:extLst>
          </p:cNvPr>
          <p:cNvSpPr txBox="1"/>
          <p:nvPr/>
        </p:nvSpPr>
        <p:spPr>
          <a:xfrm>
            <a:off x="311700" y="1675026"/>
            <a:ext cx="457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Create a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93471-1844-C9D9-A94D-EAE0CE370072}"/>
              </a:ext>
            </a:extLst>
          </p:cNvPr>
          <p:cNvSpPr txBox="1"/>
          <p:nvPr/>
        </p:nvSpPr>
        <p:spPr>
          <a:xfrm>
            <a:off x="1189338" y="2035248"/>
            <a:ext cx="4578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def greeting(name):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print("Hello, " + name)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1F6D8-7360-EB1B-D81B-21BE883EE9B3}"/>
              </a:ext>
            </a:extLst>
          </p:cNvPr>
          <p:cNvSpPr txBox="1"/>
          <p:nvPr/>
        </p:nvSpPr>
        <p:spPr>
          <a:xfrm>
            <a:off x="398505" y="2771239"/>
            <a:ext cx="457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Use a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A8A1C-C69A-F195-000D-7E30E3DB6BAE}"/>
              </a:ext>
            </a:extLst>
          </p:cNvPr>
          <p:cNvSpPr txBox="1"/>
          <p:nvPr/>
        </p:nvSpPr>
        <p:spPr>
          <a:xfrm>
            <a:off x="1189338" y="3271620"/>
            <a:ext cx="45781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mymodule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effectLst/>
                <a:latin typeface="Consolas" panose="020B0609020204030204" pitchFamily="49" charset="0"/>
              </a:rPr>
              <a:t>mymodule.greeting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("Jonathan")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3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26481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D98D18-12E8-09BA-1904-F5CB2589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603390"/>
            <a:ext cx="2647617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dirty="0"/>
              <a:t>OOPs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BF77-F081-9AC1-784C-C1FA5AA7B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2644893" cy="2587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b="1" i="0" dirty="0">
                <a:latin typeface="Abadi" panose="020B0604020104020204" pitchFamily="34" charset="0"/>
              </a:rPr>
              <a:t>Class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b="1" i="0" dirty="0">
                <a:latin typeface="Abadi" panose="020B0604020104020204" pitchFamily="34" charset="0"/>
              </a:rPr>
              <a:t>Object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b="1" i="0" dirty="0">
                <a:latin typeface="Abadi" panose="020B0604020104020204" pitchFamily="34" charset="0"/>
              </a:rPr>
              <a:t>Method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b="1" i="0" dirty="0">
                <a:latin typeface="Abadi" panose="020B0604020104020204" pitchFamily="34" charset="0"/>
              </a:rPr>
              <a:t>Inheritance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b="1" i="0" dirty="0">
                <a:latin typeface="Abadi" panose="020B0604020104020204" pitchFamily="34" charset="0"/>
              </a:rPr>
              <a:t>Polymorphism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b="1" i="0" dirty="0">
                <a:latin typeface="Abadi" panose="020B0604020104020204" pitchFamily="34" charset="0"/>
              </a:rPr>
              <a:t>Data Abstraction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b="1" i="0" dirty="0">
                <a:latin typeface="Abadi" panose="020B0604020104020204" pitchFamily="34" charset="0"/>
              </a:rPr>
              <a:t>Encapsulation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098" y="361628"/>
            <a:ext cx="4568843" cy="3861826"/>
            <a:chOff x="5460131" y="482171"/>
            <a:chExt cx="6091791" cy="5149101"/>
          </a:xfrm>
        </p:grpSpPr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784" y="733473"/>
            <a:ext cx="3850973" cy="31015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ython OOPs Concepts - GeeksforGeeks">
            <a:extLst>
              <a:ext uri="{FF2B5EF4-FFF2-40B4-BE49-F238E27FC236}">
                <a16:creationId xmlns:a16="http://schemas.microsoft.com/office/drawing/2014/main" id="{5B061E33-4244-DFAD-135E-2EFE517F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6200" y="837258"/>
            <a:ext cx="2724651" cy="289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010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416103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D49576-5B73-EF61-E165-9FCB9A3E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603389"/>
            <a:ext cx="4162768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dirty="0"/>
              <a:t>Class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5CD8-8778-21B8-0829-CAF843403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684" y="1511799"/>
            <a:ext cx="4162768" cy="258795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A Class is like an object constructor, or a "blueprint" for creating objects</a:t>
            </a:r>
          </a:p>
          <a:p>
            <a:pPr marL="228600" indent="0" defTabSz="914400">
              <a:buSzPct val="100000"/>
              <a:buNone/>
            </a:pPr>
            <a:r>
              <a:rPr lang="en-US" b="0" i="0" dirty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Create a Class –</a:t>
            </a:r>
          </a:p>
          <a:p>
            <a:pPr marL="228600" indent="0" defTabSz="914400">
              <a:buSzPct val="100000"/>
              <a:buNone/>
            </a:pPr>
            <a:r>
              <a:rPr lang="en-US" dirty="0">
                <a:latin typeface="Segoe UI" panose="020B0502040204020203" pitchFamily="34" charset="0"/>
              </a:rPr>
              <a:t>  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class 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#class_start_capital 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 x = 5</a:t>
            </a:r>
          </a:p>
          <a:p>
            <a:pPr marL="228600" indent="0" defTabSz="914400">
              <a:buSzPct val="100000"/>
              <a:buNone/>
            </a:pPr>
            <a:endParaRPr lang="en-US" dirty="0">
              <a:latin typeface="Segoe UI" panose="020B0502040204020203" pitchFamily="34" charset="0"/>
            </a:endParaRPr>
          </a:p>
          <a:p>
            <a:pPr marL="228600" indent="0" defTabSz="914400">
              <a:buSzPct val="100000"/>
              <a:buNone/>
            </a:pPr>
            <a:r>
              <a:rPr lang="en-US" b="0" i="0" dirty="0">
                <a:effectLst/>
                <a:latin typeface="Segoe UI" panose="020B0502040204020203" pitchFamily="34" charset="0"/>
              </a:rPr>
              <a:t>Create Object-  </a:t>
            </a:r>
            <a:r>
              <a:rPr lang="en-US" b="0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#create instances of class</a:t>
            </a:r>
          </a:p>
          <a:p>
            <a:pPr marL="228600" indent="0" defTabSz="914400">
              <a:buSzPct val="100000"/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p1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print(p1.x)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28600" indent="0" defTabSz="914400">
              <a:buSzPct val="100000"/>
              <a:buNone/>
            </a:pPr>
            <a:endParaRPr lang="en-US" dirty="0"/>
          </a:p>
        </p:txBody>
      </p:sp>
      <p:pic>
        <p:nvPicPr>
          <p:cNvPr id="5" name="Graphic 4" descr="Blueprint outline">
            <a:extLst>
              <a:ext uri="{FF2B5EF4-FFF2-40B4-BE49-F238E27FC236}">
                <a16:creationId xmlns:a16="http://schemas.microsoft.com/office/drawing/2014/main" id="{433F7708-1AE5-E7EB-6BD9-44A76585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8793" y="360831"/>
            <a:ext cx="1868930" cy="1868930"/>
          </a:xfrm>
          <a:prstGeom prst="rect">
            <a:avLst/>
          </a:prstGeom>
        </p:spPr>
      </p:pic>
      <p:pic>
        <p:nvPicPr>
          <p:cNvPr id="7" name="Graphic 6" descr="Classroom outline">
            <a:extLst>
              <a:ext uri="{FF2B5EF4-FFF2-40B4-BE49-F238E27FC236}">
                <a16:creationId xmlns:a16="http://schemas.microsoft.com/office/drawing/2014/main" id="{5AEBBFEA-32F0-DC94-C601-D09A8D9F8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8793" y="2353864"/>
            <a:ext cx="1868930" cy="18689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99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FD3F-FADD-E721-81F8-EB59B3EC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 &amp; OBJECT &amp; METHOD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89EF0-D939-587E-A56F-9509E7845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egoe UI" panose="020B0502040204020203" pitchFamily="34" charset="0"/>
              </a:rPr>
              <a:t>The __</a:t>
            </a:r>
            <a:r>
              <a:rPr lang="en-US" b="1" i="0" dirty="0" err="1">
                <a:effectLst/>
                <a:latin typeface="Segoe UI" panose="020B0502040204020203" pitchFamily="34" charset="0"/>
              </a:rPr>
              <a:t>init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__() Function </a:t>
            </a:r>
            <a:r>
              <a:rPr lang="en-US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#Constructor 👷 </a:t>
            </a:r>
          </a:p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The self Parameter </a:t>
            </a:r>
            <a:r>
              <a:rPr lang="en-US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#used inside class def method </a:t>
            </a:r>
            <a:endParaRPr lang="en-US" b="1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Object Methods </a:t>
            </a:r>
            <a:r>
              <a:rPr lang="en-US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#func inside class are called method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200" b="0" i="0" dirty="0">
                <a:effectLst/>
                <a:latin typeface="Consolas" panose="020B0609020204030204" pitchFamily="49" charset="0"/>
              </a:rPr>
              <a:t>class Person: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#created class</a:t>
            </a:r>
            <a:br>
              <a:rPr lang="en-US" sz="1200" dirty="0"/>
            </a:br>
            <a:r>
              <a:rPr lang="en-US" sz="1200" b="0" i="0" dirty="0">
                <a:effectLst/>
                <a:latin typeface="Consolas" panose="020B0609020204030204" pitchFamily="49" charset="0"/>
              </a:rPr>
              <a:t>  def __</a:t>
            </a:r>
            <a:r>
              <a:rPr lang="en-US" sz="1200" b="0" i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1200" b="0" i="0" dirty="0">
                <a:effectLst/>
                <a:latin typeface="Consolas" panose="020B0609020204030204" pitchFamily="49" charset="0"/>
              </a:rPr>
              <a:t>__(self, name, age):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#constructor </a:t>
            </a:r>
            <a:br>
              <a:rPr lang="en-US" sz="1200" dirty="0"/>
            </a:br>
            <a:r>
              <a:rPr lang="en-US" sz="1200" b="0" i="0" dirty="0"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sz="1200" dirty="0"/>
            </a:br>
            <a:r>
              <a:rPr lang="en-US" sz="1200" b="0" i="0" dirty="0">
                <a:effectLst/>
                <a:latin typeface="Consolas" panose="020B0609020204030204" pitchFamily="49" charset="0"/>
              </a:rPr>
              <a:t>    </a:t>
            </a:r>
            <a:r>
              <a:rPr lang="en-US" sz="1200" dirty="0" err="1">
                <a:latin typeface="Consolas" panose="020B0609020204030204" pitchFamily="49" charset="0"/>
              </a:rPr>
              <a:t>self</a:t>
            </a:r>
            <a:r>
              <a:rPr lang="en-US" sz="1200" b="0" i="0" dirty="0" err="1">
                <a:effectLst/>
                <a:latin typeface="Consolas" panose="020B0609020204030204" pitchFamily="49" charset="0"/>
              </a:rPr>
              <a:t>.age</a:t>
            </a:r>
            <a:r>
              <a:rPr lang="en-US" sz="1200" b="0" i="0" dirty="0">
                <a:effectLst/>
                <a:latin typeface="Consolas" panose="020B0609020204030204" pitchFamily="49" charset="0"/>
              </a:rPr>
              <a:t> = age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effectLst/>
                <a:latin typeface="Consolas" panose="020B0609020204030204" pitchFamily="49" charset="0"/>
              </a:rPr>
              <a:t>  def </a:t>
            </a:r>
            <a:r>
              <a:rPr lang="en-US" sz="1200" b="0" i="0" dirty="0" err="1">
                <a:effectLst/>
                <a:latin typeface="Consolas" panose="020B0609020204030204" pitchFamily="49" charset="0"/>
              </a:rPr>
              <a:t>myfunc</a:t>
            </a:r>
            <a:r>
              <a:rPr lang="en-US" sz="1200" b="0" i="0" dirty="0">
                <a:effectLst/>
                <a:latin typeface="Consolas" panose="020B0609020204030204" pitchFamily="49" charset="0"/>
              </a:rPr>
              <a:t>():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#method</a:t>
            </a:r>
            <a:br>
              <a:rPr lang="en-US" sz="1200" dirty="0"/>
            </a:br>
            <a:r>
              <a:rPr lang="en-US" sz="1200" b="0" i="0" dirty="0">
                <a:effectLst/>
                <a:latin typeface="Consolas" panose="020B0609020204030204" pitchFamily="49" charset="0"/>
              </a:rPr>
              <a:t>    print("Hello my name is " + self.name)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effectLst/>
                <a:latin typeface="Consolas" panose="020B0609020204030204" pitchFamily="49" charset="0"/>
              </a:rPr>
              <a:t>p1 = Person("John", 36)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#creating object from class #instance</a:t>
            </a:r>
            <a:br>
              <a:rPr lang="en-US" sz="1200" dirty="0"/>
            </a:br>
            <a:r>
              <a:rPr lang="en-US" sz="1200" b="0" i="0" dirty="0">
                <a:effectLst/>
                <a:latin typeface="Consolas" panose="020B0609020204030204" pitchFamily="49" charset="0"/>
              </a:rPr>
              <a:t>p1.myfunc()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#invoking a method by using dot </a:t>
            </a:r>
          </a:p>
          <a:p>
            <a:pPr marL="11430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7613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AD7A-62A6-A499-5A60-BECE36AB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Abadi" panose="020B0604020104020204" pitchFamily="34" charset="0"/>
              </a:rPr>
              <a:t>Inheritance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22A8-F501-150D-1B13-0A3D6EBB0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effectLst/>
                <a:latin typeface="JetBrains Mono"/>
              </a:rPr>
              <a:t>class Father: </a:t>
            </a:r>
            <a:r>
              <a:rPr lang="en-US" sz="1100" dirty="0">
                <a:solidFill>
                  <a:srgbClr val="00B050"/>
                </a:solidFill>
                <a:effectLst/>
                <a:latin typeface="JetBrains Mono"/>
              </a:rPr>
              <a:t># parent class / base class</a:t>
            </a:r>
            <a:br>
              <a:rPr lang="en-US" sz="1100" dirty="0">
                <a:effectLst/>
                <a:latin typeface="JetBrains Mono"/>
              </a:rPr>
            </a:br>
            <a:r>
              <a:rPr lang="en-US" sz="1100" dirty="0">
                <a:effectLst/>
                <a:latin typeface="JetBrains Mono"/>
              </a:rPr>
              <a:t>    def father(self):</a:t>
            </a:r>
            <a:br>
              <a:rPr lang="en-US" sz="1100" dirty="0">
                <a:effectLst/>
                <a:latin typeface="JetBrains Mono"/>
              </a:rPr>
            </a:br>
            <a:r>
              <a:rPr lang="en-US" sz="1100" dirty="0">
                <a:effectLst/>
                <a:latin typeface="JetBrains Mono"/>
              </a:rPr>
              <a:t>        print("</a:t>
            </a:r>
            <a:r>
              <a:rPr lang="en-US" sz="1100" dirty="0" err="1">
                <a:effectLst/>
                <a:latin typeface="JetBrains Mono"/>
              </a:rPr>
              <a:t>i</a:t>
            </a:r>
            <a:r>
              <a:rPr lang="en-US" sz="1100" dirty="0">
                <a:effectLst/>
                <a:latin typeface="JetBrains Mono"/>
              </a:rPr>
              <a:t> am father")</a:t>
            </a:r>
            <a:br>
              <a:rPr lang="en-US" sz="1100" dirty="0">
                <a:effectLst/>
                <a:latin typeface="JetBrains Mono"/>
              </a:rPr>
            </a:br>
            <a:br>
              <a:rPr lang="en-US" sz="1100" dirty="0">
                <a:effectLst/>
                <a:latin typeface="JetBrains Mono"/>
              </a:rPr>
            </a:br>
            <a:r>
              <a:rPr lang="en-US" sz="1100" dirty="0">
                <a:effectLst/>
                <a:latin typeface="JetBrains Mono"/>
              </a:rPr>
              <a:t>class Mother:: </a:t>
            </a:r>
            <a:r>
              <a:rPr lang="en-US" sz="1100" dirty="0">
                <a:solidFill>
                  <a:srgbClr val="00B050"/>
                </a:solidFill>
                <a:effectLst/>
                <a:latin typeface="JetBrains Mono"/>
              </a:rPr>
              <a:t># parent class / base class</a:t>
            </a:r>
            <a:br>
              <a:rPr lang="en-US" sz="1100" dirty="0">
                <a:effectLst/>
                <a:latin typeface="JetBrains Mono"/>
              </a:rPr>
            </a:br>
            <a:r>
              <a:rPr lang="en-US" sz="1100" dirty="0">
                <a:effectLst/>
                <a:latin typeface="JetBrains Mono"/>
              </a:rPr>
              <a:t>    def mother(self):</a:t>
            </a:r>
            <a:br>
              <a:rPr lang="en-US" sz="1100" dirty="0">
                <a:effectLst/>
                <a:latin typeface="JetBrains Mono"/>
              </a:rPr>
            </a:br>
            <a:r>
              <a:rPr lang="en-US" sz="1100" dirty="0">
                <a:effectLst/>
                <a:latin typeface="JetBrains Mono"/>
              </a:rPr>
              <a:t>        print("</a:t>
            </a:r>
            <a:r>
              <a:rPr lang="en-US" sz="1100" dirty="0" err="1">
                <a:effectLst/>
                <a:latin typeface="JetBrains Mono"/>
              </a:rPr>
              <a:t>i</a:t>
            </a:r>
            <a:r>
              <a:rPr lang="en-US" sz="1100" dirty="0">
                <a:effectLst/>
                <a:latin typeface="JetBrains Mono"/>
              </a:rPr>
              <a:t> am mother")</a:t>
            </a:r>
            <a:br>
              <a:rPr lang="en-US" sz="1100" dirty="0">
                <a:effectLst/>
                <a:latin typeface="JetBrains Mono"/>
              </a:rPr>
            </a:br>
            <a:br>
              <a:rPr lang="en-US" sz="1100" dirty="0">
                <a:effectLst/>
                <a:latin typeface="JetBrains Mono"/>
              </a:rPr>
            </a:br>
            <a:br>
              <a:rPr lang="en-US" sz="1100" dirty="0">
                <a:effectLst/>
                <a:latin typeface="JetBrains Mono"/>
              </a:rPr>
            </a:br>
            <a:r>
              <a:rPr lang="en-US" sz="1100" dirty="0">
                <a:effectLst/>
                <a:latin typeface="JetBrains Mono"/>
              </a:rPr>
              <a:t>class Son(</a:t>
            </a:r>
            <a:r>
              <a:rPr lang="en-US" sz="1100" dirty="0" err="1">
                <a:effectLst/>
                <a:highlight>
                  <a:srgbClr val="00FFFF"/>
                </a:highlight>
                <a:latin typeface="JetBrains Mono"/>
              </a:rPr>
              <a:t>Father,Mother</a:t>
            </a:r>
            <a:r>
              <a:rPr lang="en-US" sz="1100" dirty="0">
                <a:effectLst/>
                <a:latin typeface="JetBrains Mono"/>
              </a:rPr>
              <a:t>): </a:t>
            </a:r>
            <a:r>
              <a:rPr lang="en-US" sz="1100" dirty="0">
                <a:solidFill>
                  <a:srgbClr val="00B050"/>
                </a:solidFill>
                <a:effectLst/>
                <a:latin typeface="JetBrains Mono"/>
              </a:rPr>
              <a:t>#child class / derive class inherit </a:t>
            </a:r>
            <a:br>
              <a:rPr lang="en-US" sz="1100" dirty="0">
                <a:effectLst/>
                <a:latin typeface="JetBrains Mono"/>
              </a:rPr>
            </a:br>
            <a:r>
              <a:rPr lang="en-US" sz="1100" dirty="0">
                <a:effectLst/>
                <a:latin typeface="JetBrains Mono"/>
              </a:rPr>
              <a:t>    def son(self):</a:t>
            </a:r>
            <a:br>
              <a:rPr lang="en-US" sz="1100" dirty="0">
                <a:effectLst/>
                <a:latin typeface="JetBrains Mono"/>
              </a:rPr>
            </a:br>
            <a:r>
              <a:rPr lang="en-US" sz="1100" dirty="0">
                <a:effectLst/>
                <a:latin typeface="JetBrains Mono"/>
              </a:rPr>
              <a:t>        print("</a:t>
            </a:r>
            <a:r>
              <a:rPr lang="en-US" sz="1100" dirty="0" err="1">
                <a:effectLst/>
                <a:latin typeface="JetBrains Mono"/>
              </a:rPr>
              <a:t>i</a:t>
            </a:r>
            <a:r>
              <a:rPr lang="en-US" sz="1100" dirty="0">
                <a:effectLst/>
                <a:latin typeface="JetBrains Mono"/>
              </a:rPr>
              <a:t> am son")</a:t>
            </a:r>
            <a:br>
              <a:rPr lang="en-US" sz="1100" dirty="0">
                <a:effectLst/>
                <a:latin typeface="JetBrains Mono"/>
              </a:rPr>
            </a:br>
            <a:endParaRPr lang="en-US" sz="1100" dirty="0">
              <a:effectLst/>
              <a:latin typeface="JetBrains Mono"/>
            </a:endParaRPr>
          </a:p>
          <a:p>
            <a:pPr marL="114300" indent="0">
              <a:buNone/>
            </a:pPr>
            <a:r>
              <a:rPr lang="en-US" sz="1100" dirty="0">
                <a:latin typeface="JetBrains Mono"/>
              </a:rPr>
              <a:t>S = Son()</a:t>
            </a:r>
          </a:p>
          <a:p>
            <a:pPr marL="114300" indent="0">
              <a:buNone/>
            </a:pPr>
            <a:r>
              <a:rPr lang="en-US" sz="1100" dirty="0" err="1">
                <a:latin typeface="JetBrains Mono"/>
              </a:rPr>
              <a:t>S.mother</a:t>
            </a:r>
            <a:r>
              <a:rPr lang="en-US" sz="1100" dirty="0">
                <a:latin typeface="JetBrains Mono"/>
              </a:rPr>
              <a:t>()</a:t>
            </a:r>
            <a:endParaRPr lang="en-US" sz="1100" dirty="0">
              <a:effectLst/>
              <a:latin typeface="JetBrains Mono"/>
            </a:endParaRPr>
          </a:p>
          <a:p>
            <a:endParaRPr lang="en-US" sz="1100" dirty="0"/>
          </a:p>
        </p:txBody>
      </p:sp>
      <p:pic>
        <p:nvPicPr>
          <p:cNvPr id="2050" name="Picture 2" descr="Basic inheritance between Base and Derived classes">
            <a:extLst>
              <a:ext uri="{FF2B5EF4-FFF2-40B4-BE49-F238E27FC236}">
                <a16:creationId xmlns:a16="http://schemas.microsoft.com/office/drawing/2014/main" id="{AFC3B000-6BB6-F155-25D6-A7A973E52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930" y="634669"/>
            <a:ext cx="23050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2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54AC-C3DE-E445-BCD3-B9E4A49E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dirty="0"/>
              <a:t>What is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D1C6A-294D-6347-9E5F-C54E0A0F4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4302" y="1511800"/>
            <a:ext cx="4646838" cy="2587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Python is a popular </a:t>
            </a:r>
            <a:r>
              <a:rPr lang="en-US" dirty="0">
                <a:solidFill>
                  <a:srgbClr val="FF0000"/>
                </a:solidFill>
              </a:rPr>
              <a:t>high-level programming </a:t>
            </a:r>
            <a:r>
              <a:rPr lang="en-US" dirty="0"/>
              <a:t>language used in various applications</a:t>
            </a:r>
          </a:p>
          <a:p>
            <a:pPr lvl="1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Python is an </a:t>
            </a:r>
            <a:r>
              <a:rPr lang="en-US" dirty="0">
                <a:solidFill>
                  <a:srgbClr val="FF0000"/>
                </a:solidFill>
              </a:rPr>
              <a:t>easy language </a:t>
            </a:r>
            <a:r>
              <a:rPr lang="en-US" dirty="0"/>
              <a:t>to learn because of its </a:t>
            </a:r>
            <a:r>
              <a:rPr lang="en-US" dirty="0">
                <a:solidFill>
                  <a:srgbClr val="FF0000"/>
                </a:solidFill>
              </a:rPr>
              <a:t>simple syntax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91B548C-207D-B345-9E17-1A59403895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7846" y="1708493"/>
            <a:ext cx="2194574" cy="2194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1312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08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12" name="Picture 308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3113" name="Straight Connector 309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4" name="Straight Connector 3092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B5B3A4-543D-7529-7DA0-EA964E6F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0" y="519354"/>
            <a:ext cx="7202456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1500" dirty="0"/>
              <a:t>Types of Inheritance in Python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>
                <a:solidFill>
                  <a:srgbClr val="00B050"/>
                </a:solidFill>
              </a:rPr>
              <a:t>#there are 5 types in inheritance</a:t>
            </a:r>
            <a:endParaRPr lang="en-US" sz="1500" dirty="0"/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CB5F57D7-9808-73B3-CC09-2573A07D4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6" y="1435570"/>
            <a:ext cx="1808744" cy="158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diagram of multiple inheritance&#10;&#10;Description automatically generated with medium confidence">
            <a:extLst>
              <a:ext uri="{FF2B5EF4-FFF2-40B4-BE49-F238E27FC236}">
                <a16:creationId xmlns:a16="http://schemas.microsoft.com/office/drawing/2014/main" id="{488440FE-292B-C771-3404-02A924AC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96" y="1432554"/>
            <a:ext cx="1617736" cy="158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ightbox">
            <a:extLst>
              <a:ext uri="{FF2B5EF4-FFF2-40B4-BE49-F238E27FC236}">
                <a16:creationId xmlns:a16="http://schemas.microsoft.com/office/drawing/2014/main" id="{73EFC514-245D-E1C0-B062-AD7051A5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308" y="1445566"/>
            <a:ext cx="1617736" cy="156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ightbox">
            <a:extLst>
              <a:ext uri="{FF2B5EF4-FFF2-40B4-BE49-F238E27FC236}">
                <a16:creationId xmlns:a16="http://schemas.microsoft.com/office/drawing/2014/main" id="{ACB05BCC-A5E0-E4B0-9FC1-01C074973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28" y="1482277"/>
            <a:ext cx="2353279" cy="137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ightbox">
            <a:extLst>
              <a:ext uri="{FF2B5EF4-FFF2-40B4-BE49-F238E27FC236}">
                <a16:creationId xmlns:a16="http://schemas.microsoft.com/office/drawing/2014/main" id="{62B56356-0374-8FD9-B90F-4C476CFEE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92" y="3226276"/>
            <a:ext cx="3104056" cy="130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B491AA-0F07-8BD0-B26B-768607254DEB}"/>
              </a:ext>
            </a:extLst>
          </p:cNvPr>
          <p:cNvSpPr txBox="1"/>
          <p:nvPr/>
        </p:nvSpPr>
        <p:spPr>
          <a:xfrm>
            <a:off x="4572000" y="4216726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Hybrid inheritance</a:t>
            </a:r>
          </a:p>
        </p:txBody>
      </p:sp>
    </p:spTree>
    <p:extLst>
      <p:ext uri="{BB962C8B-B14F-4D97-AF65-F5344CB8AC3E}">
        <p14:creationId xmlns:p14="http://schemas.microsoft.com/office/powerpoint/2010/main" val="39890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7E49-A3CF-3E30-B459-9E7BC3F8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4" y="15867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Abadi" panose="020B0604020104020204" pitchFamily="34" charset="0"/>
              </a:rPr>
              <a:t>Polymorphism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32ABE-B2E5-FB0F-ABB7-C620A941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12" y="515931"/>
            <a:ext cx="8186799" cy="2462292"/>
          </a:xfrm>
        </p:spPr>
        <p:txBody>
          <a:bodyPr/>
          <a:lstStyle/>
          <a:p>
            <a:r>
              <a:rPr lang="en-US" sz="1600" b="1" dirty="0">
                <a:latin typeface="Poppins" panose="020B0502040204020203" pitchFamily="2" charset="0"/>
              </a:rPr>
              <a:t>Overloading </a:t>
            </a:r>
            <a:r>
              <a:rPr lang="en-US" sz="1400" dirty="0">
                <a:effectLst/>
                <a:latin typeface="JetBrains Mono"/>
              </a:rPr>
              <a:t>):    </a:t>
            </a:r>
            <a:r>
              <a:rPr lang="en-US" sz="1100" dirty="0">
                <a:solidFill>
                  <a:srgbClr val="00B050"/>
                </a:solidFill>
                <a:effectLst/>
                <a:latin typeface="JetBrains Mono"/>
              </a:rPr>
              <a:t>#</a:t>
            </a:r>
            <a:r>
              <a:rPr lang="en-US" sz="1100" b="0" i="0" dirty="0">
                <a:solidFill>
                  <a:srgbClr val="00B050"/>
                </a:solidFill>
                <a:effectLst/>
                <a:latin typeface="Google Sans"/>
              </a:rPr>
              <a:t>define two or more methods in the same class with the same name but with a different parameter list</a:t>
            </a:r>
            <a:endParaRPr lang="en-US" sz="1100" b="1" dirty="0">
              <a:latin typeface="Poppins" panose="020B0502040204020203" pitchFamily="2" charset="0"/>
            </a:endParaRPr>
          </a:p>
          <a:p>
            <a:pPr marL="114300" indent="0">
              <a:buNone/>
            </a:pPr>
            <a:r>
              <a:rPr lang="en-US" sz="800" dirty="0">
                <a:effectLst/>
                <a:latin typeface="JetBrains Mono"/>
              </a:rPr>
              <a:t>class </a:t>
            </a:r>
            <a:r>
              <a:rPr lang="en-US" sz="800" dirty="0" err="1">
                <a:effectLst/>
                <a:latin typeface="JetBrains Mono"/>
              </a:rPr>
              <a:t>Abc</a:t>
            </a:r>
            <a:r>
              <a:rPr lang="en-US" sz="800" dirty="0">
                <a:effectLst/>
                <a:latin typeface="JetBrains Mono"/>
              </a:rPr>
              <a:t>:</a:t>
            </a:r>
            <a:br>
              <a:rPr lang="en-US" sz="800" dirty="0">
                <a:effectLst/>
                <a:latin typeface="JetBrains Mono"/>
              </a:rPr>
            </a:br>
            <a:br>
              <a:rPr lang="en-US" sz="800" dirty="0">
                <a:effectLst/>
                <a:latin typeface="JetBrains Mono"/>
              </a:rPr>
            </a:br>
            <a:r>
              <a:rPr lang="en-US" sz="800" dirty="0">
                <a:effectLst/>
                <a:latin typeface="JetBrains Mono"/>
              </a:rPr>
              <a:t>    def </a:t>
            </a:r>
            <a:r>
              <a:rPr lang="en-US" sz="800" dirty="0">
                <a:effectLst/>
                <a:highlight>
                  <a:srgbClr val="00FFFF"/>
                </a:highlight>
                <a:latin typeface="JetBrains Mono"/>
              </a:rPr>
              <a:t>sub</a:t>
            </a:r>
            <a:r>
              <a:rPr lang="en-US" sz="800" dirty="0">
                <a:effectLst/>
                <a:latin typeface="JetBrains Mono"/>
              </a:rPr>
              <a:t>(</a:t>
            </a:r>
            <a:r>
              <a:rPr lang="en-US" sz="800" dirty="0" err="1">
                <a:effectLst/>
                <a:latin typeface="JetBrains Mono"/>
              </a:rPr>
              <a:t>self,a</a:t>
            </a:r>
            <a:r>
              <a:rPr lang="en-US" sz="800" dirty="0">
                <a:effectLst/>
                <a:latin typeface="JetBrains Mono"/>
              </a:rPr>
              <a:t> , b ,c ):</a:t>
            </a:r>
            <a:br>
              <a:rPr lang="en-US" sz="800" dirty="0">
                <a:effectLst/>
                <a:latin typeface="JetBrains Mono"/>
              </a:rPr>
            </a:br>
            <a:r>
              <a:rPr lang="en-US" sz="800" dirty="0">
                <a:effectLst/>
                <a:latin typeface="JetBrains Mono"/>
              </a:rPr>
              <a:t>        return a - b - c</a:t>
            </a:r>
            <a:br>
              <a:rPr lang="en-US" sz="800" dirty="0">
                <a:effectLst/>
                <a:latin typeface="JetBrains Mono"/>
              </a:rPr>
            </a:br>
            <a:r>
              <a:rPr lang="en-US" sz="800" dirty="0">
                <a:effectLst/>
                <a:latin typeface="JetBrains Mono"/>
              </a:rPr>
              <a:t>    def </a:t>
            </a:r>
            <a:r>
              <a:rPr lang="en-US" sz="800" dirty="0">
                <a:effectLst/>
                <a:highlight>
                  <a:srgbClr val="00FFFF"/>
                </a:highlight>
                <a:latin typeface="JetBrains Mono"/>
              </a:rPr>
              <a:t>sub</a:t>
            </a:r>
            <a:r>
              <a:rPr lang="en-US" sz="800" dirty="0">
                <a:effectLst/>
                <a:latin typeface="JetBrains Mono"/>
              </a:rPr>
              <a:t>(</a:t>
            </a:r>
            <a:r>
              <a:rPr lang="en-US" sz="800" dirty="0" err="1">
                <a:effectLst/>
                <a:latin typeface="JetBrains Mono"/>
              </a:rPr>
              <a:t>self,a</a:t>
            </a:r>
            <a:r>
              <a:rPr lang="en-US" sz="800" dirty="0">
                <a:effectLst/>
                <a:latin typeface="JetBrains Mono"/>
              </a:rPr>
              <a:t> , b):</a:t>
            </a:r>
            <a:br>
              <a:rPr lang="en-US" sz="800" dirty="0">
                <a:effectLst/>
                <a:latin typeface="JetBrains Mono"/>
              </a:rPr>
            </a:br>
            <a:r>
              <a:rPr lang="en-US" sz="800" dirty="0">
                <a:effectLst/>
                <a:latin typeface="JetBrains Mono"/>
              </a:rPr>
              <a:t>        return a - b</a:t>
            </a:r>
            <a:br>
              <a:rPr lang="en-US" sz="800" dirty="0">
                <a:effectLst/>
                <a:latin typeface="JetBrains Mono"/>
              </a:rPr>
            </a:br>
            <a:br>
              <a:rPr lang="en-US" sz="800" dirty="0">
                <a:effectLst/>
                <a:latin typeface="JetBrains Mono"/>
              </a:rPr>
            </a:br>
            <a:r>
              <a:rPr lang="en-US" sz="800" dirty="0">
                <a:effectLst/>
                <a:latin typeface="JetBrains Mono"/>
              </a:rPr>
              <a:t>obj = </a:t>
            </a:r>
            <a:r>
              <a:rPr lang="en-US" sz="800" dirty="0" err="1">
                <a:effectLst/>
                <a:latin typeface="JetBrains Mono"/>
              </a:rPr>
              <a:t>Abc</a:t>
            </a:r>
            <a:r>
              <a:rPr lang="en-US" sz="800" dirty="0">
                <a:effectLst/>
                <a:latin typeface="JetBrains Mono"/>
              </a:rPr>
              <a:t>()</a:t>
            </a:r>
            <a:br>
              <a:rPr lang="en-US" sz="800" dirty="0">
                <a:effectLst/>
                <a:latin typeface="JetBrains Mono"/>
              </a:rPr>
            </a:br>
            <a:r>
              <a:rPr lang="en-US" sz="800" dirty="0">
                <a:effectLst/>
                <a:latin typeface="JetBrains Mono"/>
              </a:rPr>
              <a:t>print(</a:t>
            </a:r>
            <a:r>
              <a:rPr lang="en-US" sz="800" dirty="0" err="1">
                <a:effectLst/>
                <a:latin typeface="JetBrains Mono"/>
              </a:rPr>
              <a:t>obj.sub</a:t>
            </a:r>
            <a:r>
              <a:rPr lang="en-US" sz="800" dirty="0">
                <a:effectLst/>
                <a:latin typeface="JetBrains Mono"/>
              </a:rPr>
              <a:t>(5,6))</a:t>
            </a:r>
            <a:endParaRPr lang="en-US" sz="800" b="1" dirty="0">
              <a:latin typeface="Poppins" panose="020B0502040204020203" pitchFamily="2" charset="0"/>
            </a:endParaRPr>
          </a:p>
          <a:p>
            <a:r>
              <a:rPr lang="en-US" sz="2000" b="1" dirty="0">
                <a:effectLst/>
                <a:latin typeface="JetBrains Mono"/>
              </a:rPr>
              <a:t>Overriding </a:t>
            </a:r>
            <a:r>
              <a:rPr lang="en-US" sz="1050" b="1" dirty="0">
                <a:solidFill>
                  <a:srgbClr val="00B050"/>
                </a:solidFill>
                <a:effectLst/>
                <a:latin typeface="JetBrains Mono"/>
              </a:rPr>
              <a:t>#</a:t>
            </a:r>
            <a:r>
              <a:rPr lang="en-US" sz="1050" b="0" i="0" dirty="0">
                <a:solidFill>
                  <a:srgbClr val="00B050"/>
                </a:solidFill>
                <a:effectLst/>
                <a:latin typeface="Google Sans"/>
              </a:rPr>
              <a:t> allows us to defines methods in the child class that have the same name as the methods in the parent class.</a:t>
            </a:r>
            <a:endParaRPr lang="en-US" sz="1050" b="1" dirty="0">
              <a:solidFill>
                <a:srgbClr val="00B050"/>
              </a:solidFill>
              <a:effectLst/>
              <a:latin typeface="JetBrains Mono"/>
            </a:endParaRPr>
          </a:p>
          <a:p>
            <a:pPr marL="114300" indent="0">
              <a:buNone/>
            </a:pPr>
            <a:r>
              <a:rPr lang="en-US" sz="900" dirty="0">
                <a:effectLst/>
                <a:latin typeface="JetBrains Mono"/>
              </a:rPr>
              <a:t> class Tejas: #parent class or bass class</a:t>
            </a:r>
            <a:endParaRPr lang="en-US" sz="900" dirty="0">
              <a:latin typeface="JetBrains Mono"/>
            </a:endParaRPr>
          </a:p>
          <a:p>
            <a:pPr marL="114300" indent="0">
              <a:buNone/>
            </a:pPr>
            <a:r>
              <a:rPr lang="en-US" sz="900" dirty="0">
                <a:effectLst/>
                <a:latin typeface="JetBrains Mono"/>
              </a:rPr>
              <a:t> def </a:t>
            </a:r>
            <a:r>
              <a:rPr lang="en-US" sz="900" dirty="0">
                <a:effectLst/>
                <a:highlight>
                  <a:srgbClr val="00FFFF"/>
                </a:highlight>
                <a:latin typeface="JetBrains Mono"/>
              </a:rPr>
              <a:t>sub</a:t>
            </a:r>
            <a:r>
              <a:rPr lang="en-US" sz="900" dirty="0">
                <a:effectLst/>
                <a:latin typeface="JetBrains Mono"/>
              </a:rPr>
              <a:t>(</a:t>
            </a:r>
            <a:r>
              <a:rPr lang="en-US" sz="900" dirty="0" err="1">
                <a:effectLst/>
                <a:latin typeface="JetBrains Mono"/>
              </a:rPr>
              <a:t>self,a</a:t>
            </a:r>
            <a:r>
              <a:rPr lang="en-US" sz="900" dirty="0">
                <a:effectLst/>
                <a:latin typeface="JetBrains Mono"/>
              </a:rPr>
              <a:t> , b ,c ): #method hidden</a:t>
            </a:r>
            <a:br>
              <a:rPr lang="en-US" sz="900" dirty="0">
                <a:effectLst/>
                <a:latin typeface="JetBrains Mono"/>
              </a:rPr>
            </a:br>
            <a:r>
              <a:rPr lang="en-US" sz="900" dirty="0">
                <a:effectLst/>
                <a:latin typeface="JetBrains Mono"/>
              </a:rPr>
              <a:t>        return a - b - c</a:t>
            </a:r>
            <a:br>
              <a:rPr lang="en-US" sz="900" dirty="0">
                <a:effectLst/>
                <a:latin typeface="JetBrains Mono"/>
              </a:rPr>
            </a:br>
            <a:r>
              <a:rPr lang="en-US" sz="900" dirty="0">
                <a:effectLst/>
                <a:latin typeface="JetBrains Mono"/>
              </a:rPr>
              <a:t>class Ts(Tejas): # child class or </a:t>
            </a:r>
            <a:r>
              <a:rPr lang="en-US" sz="900" dirty="0" err="1">
                <a:effectLst/>
                <a:latin typeface="JetBrains Mono"/>
              </a:rPr>
              <a:t>direved</a:t>
            </a:r>
            <a:r>
              <a:rPr lang="en-US" sz="900" dirty="0">
                <a:effectLst/>
                <a:latin typeface="JetBrains Mono"/>
              </a:rPr>
              <a:t> class</a:t>
            </a:r>
            <a:br>
              <a:rPr lang="en-US" sz="900" dirty="0">
                <a:effectLst/>
                <a:latin typeface="JetBrains Mono"/>
              </a:rPr>
            </a:br>
            <a:br>
              <a:rPr lang="en-US" sz="900" dirty="0">
                <a:effectLst/>
                <a:latin typeface="JetBrains Mono"/>
              </a:rPr>
            </a:br>
            <a:r>
              <a:rPr lang="en-US" sz="900" dirty="0">
                <a:effectLst/>
                <a:latin typeface="JetBrains Mono"/>
              </a:rPr>
              <a:t>    def </a:t>
            </a:r>
            <a:r>
              <a:rPr lang="en-US" sz="900" dirty="0">
                <a:effectLst/>
                <a:highlight>
                  <a:srgbClr val="00FFFF"/>
                </a:highlight>
                <a:latin typeface="JetBrains Mono"/>
              </a:rPr>
              <a:t>sub</a:t>
            </a:r>
            <a:r>
              <a:rPr lang="en-US" sz="900" dirty="0">
                <a:effectLst/>
                <a:latin typeface="JetBrains Mono"/>
              </a:rPr>
              <a:t>(</a:t>
            </a:r>
            <a:r>
              <a:rPr lang="en-US" sz="900" dirty="0" err="1">
                <a:effectLst/>
                <a:latin typeface="JetBrains Mono"/>
              </a:rPr>
              <a:t>self,a</a:t>
            </a:r>
            <a:r>
              <a:rPr lang="en-US" sz="900" dirty="0">
                <a:effectLst/>
                <a:latin typeface="JetBrains Mono"/>
              </a:rPr>
              <a:t> , b , c): #method</a:t>
            </a:r>
            <a:br>
              <a:rPr lang="en-US" sz="900" dirty="0">
                <a:effectLst/>
                <a:latin typeface="JetBrains Mono"/>
              </a:rPr>
            </a:br>
            <a:r>
              <a:rPr lang="en-US" sz="900" dirty="0">
                <a:effectLst/>
                <a:latin typeface="JetBrains Mono"/>
              </a:rPr>
              <a:t>        return a - b</a:t>
            </a:r>
            <a:br>
              <a:rPr lang="en-US" sz="900" dirty="0">
                <a:effectLst/>
                <a:latin typeface="JetBrains Mono"/>
              </a:rPr>
            </a:br>
            <a:br>
              <a:rPr lang="en-US" sz="900" dirty="0">
                <a:effectLst/>
                <a:latin typeface="JetBrains Mono"/>
              </a:rPr>
            </a:br>
            <a:r>
              <a:rPr lang="en-US" sz="900" dirty="0">
                <a:effectLst/>
                <a:latin typeface="JetBrains Mono"/>
              </a:rPr>
              <a:t>obj = Ts()</a:t>
            </a:r>
            <a:br>
              <a:rPr lang="en-US" sz="900" dirty="0">
                <a:effectLst/>
                <a:latin typeface="JetBrains Mono"/>
              </a:rPr>
            </a:br>
            <a:r>
              <a:rPr lang="en-US" sz="900" dirty="0">
                <a:effectLst/>
                <a:latin typeface="JetBrains Mono"/>
              </a:rPr>
              <a:t>print(</a:t>
            </a:r>
            <a:r>
              <a:rPr lang="en-US" sz="900" dirty="0" err="1">
                <a:effectLst/>
                <a:latin typeface="JetBrains Mono"/>
              </a:rPr>
              <a:t>obj.sub</a:t>
            </a:r>
            <a:r>
              <a:rPr lang="en-US" sz="900" dirty="0">
                <a:effectLst/>
                <a:latin typeface="JetBrains Mono"/>
              </a:rPr>
              <a:t>(5,6,20))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C2CFC-7FD4-6607-13DB-209234F348AB}"/>
              </a:ext>
            </a:extLst>
          </p:cNvPr>
          <p:cNvSpPr txBox="1"/>
          <p:nvPr/>
        </p:nvSpPr>
        <p:spPr>
          <a:xfrm>
            <a:off x="2225040" y="515931"/>
            <a:ext cx="6906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# Polymorphism</a:t>
            </a:r>
            <a:r>
              <a:rPr lang="en-US" sz="1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 lets us define </a:t>
            </a:r>
            <a:r>
              <a:rPr lang="en-US" sz="10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en-US" sz="1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in the </a:t>
            </a:r>
            <a:r>
              <a:rPr lang="en-US" sz="10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child class </a:t>
            </a:r>
            <a:r>
              <a:rPr lang="en-US" sz="1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that have the same </a:t>
            </a:r>
            <a:r>
              <a:rPr lang="en-US" sz="10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US" sz="1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as the </a:t>
            </a:r>
            <a:r>
              <a:rPr lang="en-US" sz="10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en-US" sz="1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in the </a:t>
            </a:r>
            <a:r>
              <a:rPr lang="en-US" sz="10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parent class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098" name="Picture 2" descr="Polymorphism In C# With Real Time Example ~ Programming With Shri">
            <a:extLst>
              <a:ext uri="{FF2B5EF4-FFF2-40B4-BE49-F238E27FC236}">
                <a16:creationId xmlns:a16="http://schemas.microsoft.com/office/drawing/2014/main" id="{2A53CDC5-268C-846E-AFB7-7411464CF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830" y="1088631"/>
            <a:ext cx="3534261" cy="110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28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114A-A4D8-5618-B5F7-708CEB1E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Data </a:t>
            </a:r>
            <a:r>
              <a:rPr lang="en-US" b="0" i="0" dirty="0">
                <a:solidFill>
                  <a:srgbClr val="610B38"/>
                </a:solidFill>
                <a:effectLst/>
                <a:latin typeface="Abadi" panose="020B0604020104020204" pitchFamily="34" charset="0"/>
              </a:rPr>
              <a:t>Abstraction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4C00B-BC08-548D-02DC-47DA7D916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943584"/>
            <a:ext cx="8520600" cy="3416400"/>
          </a:xfrm>
        </p:spPr>
        <p:txBody>
          <a:bodyPr/>
          <a:lstStyle/>
          <a:p>
            <a:r>
              <a:rPr lang="en-US" sz="1000" dirty="0">
                <a:effectLst/>
                <a:latin typeface="JetBrains Mono"/>
              </a:rPr>
              <a:t>from </a:t>
            </a:r>
            <a:r>
              <a:rPr lang="en-US" sz="1000" dirty="0" err="1">
                <a:solidFill>
                  <a:srgbClr val="0070C0"/>
                </a:solidFill>
                <a:effectLst/>
                <a:latin typeface="JetBrains Mono"/>
              </a:rPr>
              <a:t>abc</a:t>
            </a:r>
            <a:r>
              <a:rPr lang="en-US" sz="1000" dirty="0">
                <a:effectLst/>
                <a:latin typeface="JetBrains Mono"/>
              </a:rPr>
              <a:t> import </a:t>
            </a:r>
            <a:r>
              <a:rPr lang="en-US" sz="1000" dirty="0" err="1">
                <a:solidFill>
                  <a:srgbClr val="7030A0"/>
                </a:solidFill>
                <a:effectLst/>
                <a:latin typeface="JetBrains Mono"/>
              </a:rPr>
              <a:t>ABC</a:t>
            </a:r>
            <a:r>
              <a:rPr lang="en-US" sz="1000" dirty="0" err="1">
                <a:effectLst/>
                <a:latin typeface="JetBrains Mono"/>
              </a:rPr>
              <a:t>,</a:t>
            </a:r>
            <a:r>
              <a:rPr lang="en-US" sz="1000" dirty="0" err="1">
                <a:solidFill>
                  <a:srgbClr val="FF0000"/>
                </a:solidFill>
                <a:effectLst/>
                <a:latin typeface="JetBrains Mono"/>
              </a:rPr>
              <a:t>abstractmethod</a:t>
            </a:r>
            <a:r>
              <a:rPr lang="en-US" sz="1000" dirty="0">
                <a:solidFill>
                  <a:srgbClr val="FF0000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00B050"/>
                </a:solidFill>
                <a:effectLst/>
                <a:latin typeface="JetBrains Mono"/>
              </a:rPr>
              <a:t>#importing ABC &amp; </a:t>
            </a:r>
            <a:r>
              <a:rPr lang="en-US" sz="1000" dirty="0" err="1">
                <a:solidFill>
                  <a:srgbClr val="00B050"/>
                </a:solidFill>
                <a:effectLst/>
                <a:latin typeface="JetBrains Mono"/>
              </a:rPr>
              <a:t>abstractmethod</a:t>
            </a:r>
            <a:r>
              <a:rPr lang="en-US" sz="1000" dirty="0">
                <a:solidFill>
                  <a:srgbClr val="00B050"/>
                </a:solidFill>
                <a:effectLst/>
                <a:latin typeface="JetBrains Mono"/>
              </a:rPr>
              <a:t> to hide the implementation 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class </a:t>
            </a:r>
            <a:r>
              <a:rPr lang="en-US" sz="1000" dirty="0" err="1">
                <a:effectLst/>
                <a:latin typeface="JetBrains Mono"/>
              </a:rPr>
              <a:t>Clg</a:t>
            </a:r>
            <a:r>
              <a:rPr lang="en-US" sz="1000" dirty="0">
                <a:effectLst/>
                <a:latin typeface="JetBrains Mono"/>
              </a:rPr>
              <a:t>(</a:t>
            </a:r>
            <a:r>
              <a:rPr lang="en-US" sz="1000" dirty="0">
                <a:solidFill>
                  <a:srgbClr val="7030A0"/>
                </a:solidFill>
                <a:effectLst/>
                <a:latin typeface="JetBrains Mono"/>
              </a:rPr>
              <a:t>ABC</a:t>
            </a:r>
            <a:r>
              <a:rPr lang="en-US" sz="1000" dirty="0">
                <a:effectLst/>
                <a:latin typeface="JetBrains Mono"/>
              </a:rPr>
              <a:t>):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solidFill>
                  <a:srgbClr val="FF0000"/>
                </a:solidFill>
                <a:effectLst/>
                <a:latin typeface="JetBrains Mono"/>
              </a:rPr>
              <a:t>    @abstractmethod </a:t>
            </a:r>
            <a:r>
              <a:rPr lang="en-US" sz="1000" dirty="0">
                <a:solidFill>
                  <a:srgbClr val="00B050"/>
                </a:solidFill>
                <a:effectLst/>
                <a:latin typeface="JetBrains Mono"/>
              </a:rPr>
              <a:t>#using @abstractmethod to hide class 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  def principal(self):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      pass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solidFill>
                  <a:srgbClr val="FF0000"/>
                </a:solidFill>
                <a:effectLst/>
                <a:latin typeface="JetBrains Mono"/>
              </a:rPr>
              <a:t>    @abstractmethod</a:t>
            </a:r>
            <a:br>
              <a:rPr lang="en-US" sz="1000" dirty="0">
                <a:solidFill>
                  <a:srgbClr val="FF0000"/>
                </a:solidFill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  def student(self):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      pass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  def myself(self):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      pass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One or more than One @abstractmethod is used to hide implementation or create abstract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753FB-847C-ACCB-0092-94CEBAA87B56}"/>
              </a:ext>
            </a:extLst>
          </p:cNvPr>
          <p:cNvSpPr txBox="1"/>
          <p:nvPr/>
        </p:nvSpPr>
        <p:spPr>
          <a:xfrm>
            <a:off x="2291855" y="1721518"/>
            <a:ext cx="654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ighlight>
                  <a:srgbClr val="00FFFF"/>
                </a:highlight>
              </a:rPr>
              <a:t>Abstraction is that feature in OOP concept wherein the user is kept unaware of the basic implementation of a function property. </a:t>
            </a:r>
          </a:p>
          <a:p>
            <a:r>
              <a:rPr lang="en-US" sz="900" dirty="0">
                <a:highlight>
                  <a:srgbClr val="00FFFF"/>
                </a:highlight>
              </a:rPr>
              <a:t>The user is only able to view basic functionalities whereas the internal details are hidden.</a:t>
            </a:r>
          </a:p>
        </p:txBody>
      </p:sp>
      <p:pic>
        <p:nvPicPr>
          <p:cNvPr id="6" name="Graphic 5" descr="Eye Scan outline">
            <a:extLst>
              <a:ext uri="{FF2B5EF4-FFF2-40B4-BE49-F238E27FC236}">
                <a16:creationId xmlns:a16="http://schemas.microsoft.com/office/drawing/2014/main" id="{0280563C-C54F-B523-0646-B5B597839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6594" y="2008505"/>
            <a:ext cx="2088292" cy="208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6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296F-6C7B-3F52-BACA-158AEB99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00" y="67866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Abadi" panose="020B0604020104020204" pitchFamily="34" charset="0"/>
              </a:rPr>
              <a:t>Encapsulation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6180E-A473-3D03-9CA4-C3AD906BA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00" y="640566"/>
            <a:ext cx="8520600" cy="3416400"/>
          </a:xfrm>
        </p:spPr>
        <p:txBody>
          <a:bodyPr/>
          <a:lstStyle/>
          <a:p>
            <a:r>
              <a:rPr lang="en-US" sz="1800" dirty="0">
                <a:effectLst/>
                <a:latin typeface="JetBrains Mono"/>
              </a:rPr>
              <a:t># private  self.</a:t>
            </a:r>
            <a:r>
              <a:rPr lang="en-US" sz="1800" dirty="0">
                <a:effectLst/>
                <a:highlight>
                  <a:srgbClr val="00FFFF"/>
                </a:highlight>
                <a:latin typeface="JetBrains Mono"/>
              </a:rPr>
              <a:t>__</a:t>
            </a:r>
            <a:r>
              <a:rPr lang="en-US" sz="1800" dirty="0" err="1">
                <a:effectLst/>
                <a:highlight>
                  <a:srgbClr val="00FFFF"/>
                </a:highlight>
                <a:latin typeface="JetBrains Mono"/>
              </a:rPr>
              <a:t>tejas</a:t>
            </a:r>
            <a:br>
              <a:rPr lang="en-US" sz="1800" dirty="0">
                <a:effectLst/>
                <a:latin typeface="JetBrains Mono"/>
              </a:rPr>
            </a:br>
            <a:r>
              <a:rPr lang="en-US" sz="1800" dirty="0">
                <a:effectLst/>
                <a:latin typeface="JetBrains Mono"/>
              </a:rPr>
              <a:t># public    </a:t>
            </a:r>
            <a:r>
              <a:rPr lang="en-US" sz="1800" dirty="0" err="1">
                <a:effectLst/>
                <a:latin typeface="JetBrains Mono"/>
              </a:rPr>
              <a:t>self.</a:t>
            </a:r>
            <a:r>
              <a:rPr lang="en-US" sz="1800" dirty="0" err="1">
                <a:effectLst/>
                <a:highlight>
                  <a:srgbClr val="00FFFF"/>
                </a:highlight>
                <a:latin typeface="JetBrains Mono"/>
              </a:rPr>
              <a:t>tejas</a:t>
            </a:r>
            <a:r>
              <a:rPr lang="en-US" sz="1800" dirty="0">
                <a:effectLst/>
                <a:highlight>
                  <a:srgbClr val="00FFFF"/>
                </a:highlight>
                <a:latin typeface="JetBrains Mono"/>
              </a:rPr>
              <a:t> </a:t>
            </a:r>
            <a:br>
              <a:rPr lang="en-US" sz="1800" dirty="0">
                <a:effectLst/>
                <a:latin typeface="JetBrains Mono"/>
              </a:rPr>
            </a:br>
            <a:r>
              <a:rPr lang="en-US" sz="1800" dirty="0">
                <a:effectLst/>
                <a:latin typeface="JetBrains Mono"/>
              </a:rPr>
              <a:t># protected   self.</a:t>
            </a:r>
            <a:r>
              <a:rPr lang="en-US" sz="1800" dirty="0">
                <a:effectLst/>
                <a:highlight>
                  <a:srgbClr val="00FFFF"/>
                </a:highlight>
                <a:latin typeface="JetBrains Mono"/>
              </a:rPr>
              <a:t>_</a:t>
            </a:r>
            <a:r>
              <a:rPr lang="en-US" sz="1800" dirty="0" err="1">
                <a:effectLst/>
                <a:highlight>
                  <a:srgbClr val="00FFFF"/>
                </a:highlight>
                <a:latin typeface="JetBrains Mono"/>
              </a:rPr>
              <a:t>tejas</a:t>
            </a:r>
            <a:endParaRPr lang="en-US" sz="1800" dirty="0">
              <a:effectLst/>
              <a:highlight>
                <a:srgbClr val="00FFFF"/>
              </a:highlight>
              <a:latin typeface="JetBrains Mono"/>
            </a:endParaRPr>
          </a:p>
          <a:p>
            <a:r>
              <a:rPr lang="en-US" sz="1800" dirty="0">
                <a:highlight>
                  <a:srgbClr val="00FFFF"/>
                </a:highlight>
                <a:latin typeface="JetBrains Mono"/>
              </a:rPr>
              <a:t>We can not access private </a:t>
            </a:r>
          </a:p>
          <a:p>
            <a:r>
              <a:rPr lang="en-US" sz="1800" dirty="0">
                <a:effectLst/>
                <a:highlight>
                  <a:srgbClr val="00FFFF"/>
                </a:highlight>
                <a:latin typeface="JetBrains Mono"/>
              </a:rPr>
              <a:t>We can access protected only by typing it correctly </a:t>
            </a:r>
          </a:p>
          <a:p>
            <a:pPr marL="114300" indent="0">
              <a:buNone/>
            </a:pPr>
            <a:r>
              <a:rPr lang="en-US" sz="1800" dirty="0">
                <a:highlight>
                  <a:srgbClr val="00FFFF"/>
                </a:highlight>
                <a:latin typeface="JetBrains Mono"/>
              </a:rPr>
              <a:t> </a:t>
            </a:r>
            <a:endParaRPr lang="en-US" sz="1800" dirty="0">
              <a:effectLst/>
              <a:highlight>
                <a:srgbClr val="00FFFF"/>
              </a:highlight>
              <a:latin typeface="JetBrains Mono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Encapsulation in Python is the process of wrapping up variables and methods into a single entity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AutoShape 2" descr="Encapsulation in Python - GeeksforGeeks">
            <a:extLst>
              <a:ext uri="{FF2B5EF4-FFF2-40B4-BE49-F238E27FC236}">
                <a16:creationId xmlns:a16="http://schemas.microsoft.com/office/drawing/2014/main" id="{307588E6-933C-9F07-9C8C-5F48C17D0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401330" cy="240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6" name="Picture 12" descr="Encapsulation in Python - Scaler Topics">
            <a:extLst>
              <a:ext uri="{FF2B5EF4-FFF2-40B4-BE49-F238E27FC236}">
                <a16:creationId xmlns:a16="http://schemas.microsoft.com/office/drawing/2014/main" id="{0357B801-05AD-1753-CDCB-2F0B25DA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253" y="3047487"/>
            <a:ext cx="3429000" cy="139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495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59A1-A453-37B7-0ADC-1C6C00D9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</a:rPr>
              <a:t>What is PIP?</a:t>
            </a:r>
            <a:br>
              <a:rPr lang="en-US" dirty="0"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D52DB-50FD-15D7-8201-426FCEA5A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</a:rPr>
              <a:t>PIP is a package manager for Python packages, or modules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D3323-AB3C-B180-ECFC-1ECBDA53CC8E}"/>
              </a:ext>
            </a:extLst>
          </p:cNvPr>
          <p:cNvSpPr txBox="1"/>
          <p:nvPr/>
        </p:nvSpPr>
        <p:spPr>
          <a:xfrm>
            <a:off x="188132" y="1687382"/>
            <a:ext cx="4578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Segoe UI" panose="020B0502040204020203" pitchFamily="34" charset="0"/>
              </a:rPr>
              <a:t>What is a Package?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3B471-5817-442E-F3D6-05A7D3D8ACFA}"/>
              </a:ext>
            </a:extLst>
          </p:cNvPr>
          <p:cNvSpPr txBox="1"/>
          <p:nvPr/>
        </p:nvSpPr>
        <p:spPr>
          <a:xfrm>
            <a:off x="311700" y="2149047"/>
            <a:ext cx="45781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Verdana" panose="020B0604030504040204" pitchFamily="34" charset="0"/>
              </a:rPr>
              <a:t>A package contains all the files you need for a module.</a:t>
            </a:r>
          </a:p>
          <a:p>
            <a:pPr algn="l"/>
            <a:endParaRPr lang="en-US" sz="1400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1400" b="0" i="0" dirty="0">
                <a:effectLst/>
                <a:latin typeface="Verdana" panose="020B0604030504040204" pitchFamily="34" charset="0"/>
              </a:rPr>
              <a:t>Modules are Python code libraries you can include in your project.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2088F4-6BC5-4BF2-00C5-E08D6C44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89" y="3663384"/>
            <a:ext cx="6050804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EE64-7DCD-5333-BF9B-7111B4EC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</a:rPr>
              <a:t>Python Try Except</a:t>
            </a:r>
            <a:br>
              <a:rPr lang="en-US" dirty="0"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69A9F-F14C-267E-6CA6-DE257CCBE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</a:rPr>
              <a:t>The 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try </a:t>
            </a:r>
            <a:r>
              <a:rPr lang="en-US" dirty="0">
                <a:latin typeface="Verdana" panose="020B0604030504040204" pitchFamily="34" charset="0"/>
              </a:rPr>
              <a:t>block lets you test a block of code for errors.</a:t>
            </a:r>
          </a:p>
          <a:p>
            <a:r>
              <a:rPr lang="en-US" dirty="0">
                <a:latin typeface="Verdana" panose="020B0604030504040204" pitchFamily="34" charset="0"/>
              </a:rPr>
              <a:t>The 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except</a:t>
            </a:r>
            <a:r>
              <a:rPr lang="en-US" dirty="0">
                <a:latin typeface="Verdana" panose="020B0604030504040204" pitchFamily="34" charset="0"/>
              </a:rPr>
              <a:t> block lets you handle the error.</a:t>
            </a:r>
          </a:p>
          <a:p>
            <a:r>
              <a:rPr lang="en-US" dirty="0">
                <a:latin typeface="Verdana" panose="020B0604030504040204" pitchFamily="34" charset="0"/>
              </a:rPr>
              <a:t>The 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else</a:t>
            </a:r>
            <a:r>
              <a:rPr lang="en-US" dirty="0">
                <a:latin typeface="Verdana" panose="020B0604030504040204" pitchFamily="34" charset="0"/>
              </a:rPr>
              <a:t> block lets you execute code when there is no error.</a:t>
            </a:r>
          </a:p>
          <a:p>
            <a:r>
              <a:rPr lang="en-US" dirty="0">
                <a:latin typeface="Verdana" panose="020B0604030504040204" pitchFamily="34" charset="0"/>
              </a:rPr>
              <a:t>The 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finally </a:t>
            </a:r>
            <a:r>
              <a:rPr lang="en-US" dirty="0">
                <a:latin typeface="Verdana" panose="020B0604030504040204" pitchFamily="34" charset="0"/>
              </a:rPr>
              <a:t>block lets you execute code, regardless of the result of the try- and except blocks.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69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80C2-B2CE-2B73-E63F-2CCA6534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</a:rPr>
              <a:t>Raise an exception</a:t>
            </a:r>
            <a:br>
              <a:rPr lang="en-US" dirty="0"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85425-60D5-FBE8-4094-3F7FAE7DA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</a:rPr>
              <a:t>To throw (or raise) an exception, use the</a:t>
            </a:r>
            <a:r>
              <a:rPr lang="en-US" sz="2000" dirty="0">
                <a:solidFill>
                  <a:schemeClr val="accent1"/>
                </a:solidFill>
                <a:latin typeface="Verdana" panose="020B0604030504040204" pitchFamily="34" charset="0"/>
              </a:rPr>
              <a:t> </a:t>
            </a:r>
            <a:r>
              <a:rPr lang="en-US" sz="2000" dirty="0">
                <a:solidFill>
                  <a:schemeClr val="accent1"/>
                </a:solidFill>
              </a:rPr>
              <a:t>raise</a:t>
            </a:r>
            <a:r>
              <a:rPr lang="en-US" sz="2000" dirty="0">
                <a:solidFill>
                  <a:schemeClr val="accent1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latin typeface="Verdana" panose="020B0604030504040204" pitchFamily="34" charset="0"/>
              </a:rPr>
              <a:t>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82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CA86A0-9412-478C-FF3C-0E22B726DDB4}"/>
              </a:ext>
            </a:extLst>
          </p:cNvPr>
          <p:cNvSpPr txBox="1"/>
          <p:nvPr/>
        </p:nvSpPr>
        <p:spPr>
          <a:xfrm>
            <a:off x="1478165" y="1072529"/>
            <a:ext cx="64955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00B050"/>
                </a:solidFill>
              </a:rPr>
              <a:t>thats_all</a:t>
            </a:r>
            <a:r>
              <a:rPr lang="en-US" sz="3600" dirty="0">
                <a:solidFill>
                  <a:srgbClr val="00B050"/>
                </a:solidFill>
              </a:rPr>
              <a:t> = “_THANK___ YOU_”</a:t>
            </a:r>
          </a:p>
          <a:p>
            <a:endParaRPr lang="en-US" sz="3600" dirty="0">
              <a:solidFill>
                <a:srgbClr val="00B050"/>
              </a:solidFill>
            </a:endParaRPr>
          </a:p>
          <a:p>
            <a:r>
              <a:rPr lang="en-US" sz="3600" dirty="0">
                <a:solidFill>
                  <a:srgbClr val="00B050"/>
                </a:solidFill>
              </a:rPr>
              <a:t>Print(</a:t>
            </a:r>
            <a:r>
              <a:rPr lang="en-US" sz="3600" dirty="0" err="1">
                <a:solidFill>
                  <a:srgbClr val="00B050"/>
                </a:solidFill>
              </a:rPr>
              <a:t>thats_all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959AE-0B5C-9299-5889-4ED4DF374200}"/>
              </a:ext>
            </a:extLst>
          </p:cNvPr>
          <p:cNvSpPr txBox="1"/>
          <p:nvPr/>
        </p:nvSpPr>
        <p:spPr>
          <a:xfrm>
            <a:off x="1883802" y="309383"/>
            <a:ext cx="348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#Thanks_for_your_valuable_Time</a:t>
            </a:r>
          </a:p>
        </p:txBody>
      </p:sp>
    </p:spTree>
    <p:extLst>
      <p:ext uri="{BB962C8B-B14F-4D97-AF65-F5344CB8AC3E}">
        <p14:creationId xmlns:p14="http://schemas.microsoft.com/office/powerpoint/2010/main" val="140886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C51A-2849-0BE6-7C13-1280F218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8A81B"/>
                </a:solidFill>
                <a:effectLst/>
                <a:latin typeface="Rockwell Nova Extra Bold" panose="020B0604020202020204" pitchFamily="18" charset="0"/>
              </a:rPr>
              <a:t>Py</a:t>
            </a:r>
            <a:r>
              <a:rPr lang="en-US" b="0" i="0" dirty="0">
                <a:solidFill>
                  <a:srgbClr val="6091BA"/>
                </a:solidFill>
                <a:effectLst/>
                <a:latin typeface="Rockwell Nova Extra Bold" panose="020B0604020202020204" pitchFamily="18" charset="0"/>
              </a:rPr>
              <a:t>thon</a:t>
            </a:r>
            <a:r>
              <a:rPr lang="en-US" b="0" i="0" dirty="0">
                <a:solidFill>
                  <a:srgbClr val="FF0000"/>
                </a:solidFill>
                <a:effectLst/>
                <a:latin typeface="Rockwell Nova Extra Bold" panose="020B0604020202020204" pitchFamily="18" charset="0"/>
              </a:rPr>
              <a:t> Syntax</a:t>
            </a:r>
            <a:br>
              <a:rPr lang="en-US" b="0" i="0" dirty="0">
                <a:solidFill>
                  <a:schemeClr val="accent2"/>
                </a:solidFill>
                <a:effectLst/>
                <a:latin typeface="Segoe UI" panose="020B0502040204020203" pitchFamily="34" charset="0"/>
              </a:rPr>
            </a:br>
            <a:br>
              <a:rPr lang="en-US" b="0" i="0" dirty="0">
                <a:solidFill>
                  <a:srgbClr val="DDDDDD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E1764-8E1A-3047-9E71-83C1BE302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/>
            </a:br>
            <a:r>
              <a:rPr lang="en-US" b="0" i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"Five is greater than two!"</a:t>
            </a:r>
            <a:r>
              <a:rPr lang="en-US" b="0" i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/>
            </a:br>
            <a:endParaRPr lang="en-US" b="0" i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endParaRPr lang="en-US" b="0" i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Basic syntax </a:t>
            </a:r>
          </a:p>
          <a:p>
            <a:pPr marL="114300" indent="0">
              <a:buNone/>
            </a:pP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              print(“ HELLO I AM TEJAS”)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1C3847D-42F9-99AD-EAF0-FA7B50E9CD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071" y="2961915"/>
            <a:ext cx="1661057" cy="1606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44D81F-E8A0-D6CF-E1EF-2691066744D3}"/>
              </a:ext>
            </a:extLst>
          </p:cNvPr>
          <p:cNvSpPr/>
          <p:nvPr/>
        </p:nvSpPr>
        <p:spPr>
          <a:xfrm>
            <a:off x="1383957" y="3793524"/>
            <a:ext cx="3286897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:- HELLO I AM TEJAS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F1912-E07C-0E47-FFE8-6E03CE0E04E2}"/>
              </a:ext>
            </a:extLst>
          </p:cNvPr>
          <p:cNvSpPr/>
          <p:nvPr/>
        </p:nvSpPr>
        <p:spPr>
          <a:xfrm>
            <a:off x="4949839" y="1447644"/>
            <a:ext cx="3882461" cy="6919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Output:- Five is greater then two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2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DBE6-5C5B-E2F5-4F13-45D67B77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8A81B"/>
                </a:solidFill>
                <a:latin typeface="Rockwell Nova Extra Bold" panose="02060903020205020403" pitchFamily="18" charset="0"/>
              </a:rPr>
              <a:t>Py</a:t>
            </a:r>
            <a:r>
              <a:rPr lang="en-US" dirty="0">
                <a:solidFill>
                  <a:srgbClr val="6091BA"/>
                </a:solidFill>
                <a:latin typeface="Rockwell Nova Extra Bold" panose="02060903020205020403" pitchFamily="18" charset="0"/>
              </a:rPr>
              <a:t>thon</a:t>
            </a:r>
            <a:r>
              <a:rPr lang="en-US" dirty="0">
                <a:solidFill>
                  <a:srgbClr val="92D050"/>
                </a:solidFill>
                <a:latin typeface="Rockwell Nova Extra Bold" panose="02060903020205020403" pitchFamily="18" charset="0"/>
              </a:rPr>
              <a:t> Comments</a:t>
            </a:r>
            <a:br>
              <a:rPr lang="en-US" dirty="0">
                <a:solidFill>
                  <a:schemeClr val="accent2"/>
                </a:solidFill>
                <a:latin typeface="Rockwell Nova Extra Bold" panose="02060903020205020403" pitchFamily="18" charset="0"/>
              </a:rPr>
            </a:br>
            <a:endParaRPr lang="en-US" dirty="0">
              <a:solidFill>
                <a:schemeClr val="accent2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A727-A8A7-F88B-D0CE-947B7B7AE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Single line comments </a:t>
            </a:r>
            <a:r>
              <a:rPr lang="en-US" dirty="0"/>
              <a:t>:- </a:t>
            </a:r>
            <a:r>
              <a:rPr lang="en-US" sz="3600" b="1" dirty="0">
                <a:solidFill>
                  <a:srgbClr val="C00000"/>
                </a:solidFill>
              </a:rPr>
              <a:t>#</a:t>
            </a:r>
            <a:r>
              <a:rPr lang="en-US" sz="3600" dirty="0"/>
              <a:t> </a:t>
            </a:r>
            <a:r>
              <a:rPr lang="en-US" dirty="0"/>
              <a:t>is used  </a:t>
            </a:r>
          </a:p>
          <a:p>
            <a:pPr marL="114300" indent="0">
              <a:buNone/>
            </a:pPr>
            <a:r>
              <a:rPr lang="en-US"/>
              <a:t>                                                       example :-  </a:t>
            </a:r>
            <a:r>
              <a:rPr lang="en-US" dirty="0">
                <a:solidFill>
                  <a:srgbClr val="00B050"/>
                </a:solidFill>
              </a:rPr>
              <a:t>#this is single-line comment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</a:rPr>
              <a:t>     </a:t>
            </a:r>
            <a:r>
              <a:rPr lang="en-US" b="1" i="0" dirty="0">
                <a:solidFill>
                  <a:schemeClr val="accent2"/>
                </a:solidFill>
                <a:effectLst/>
                <a:latin typeface="Segoe UI" panose="020B0502040204020203" pitchFamily="34" charset="0"/>
              </a:rPr>
              <a:t>Multiline Comments :- </a:t>
            </a:r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</a:rPr>
              <a:t>             </a:t>
            </a:r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</a:rPr>
              <a:t>                                                          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This is a comment</a:t>
            </a:r>
            <a:b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                         written in</a:t>
            </a:r>
            <a:b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                         more than just one line</a:t>
            </a:r>
            <a:b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                         """</a:t>
            </a:r>
            <a:endParaRPr lang="en-US" b="1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0C36A40-9D7C-61CE-D501-DBC916CA48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91" y="3536540"/>
            <a:ext cx="1661057" cy="160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51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5AED-F77C-CD67-28F0-AFCC1623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05" y="99036"/>
            <a:ext cx="4522573" cy="572700"/>
          </a:xfrm>
        </p:spPr>
        <p:txBody>
          <a:bodyPr/>
          <a:lstStyle/>
          <a:p>
            <a:r>
              <a:rPr lang="en-US" dirty="0">
                <a:solidFill>
                  <a:srgbClr val="F8A81B"/>
                </a:solidFill>
                <a:latin typeface="Rockwell Nova Extra Bold" panose="02060903020205020403" pitchFamily="18" charset="0"/>
              </a:rPr>
              <a:t>Py</a:t>
            </a:r>
            <a:r>
              <a:rPr lang="en-US" dirty="0">
                <a:solidFill>
                  <a:srgbClr val="6091BA"/>
                </a:solidFill>
                <a:latin typeface="Rockwell Nova Extra Bold" panose="02060903020205020403" pitchFamily="18" charset="0"/>
              </a:rPr>
              <a:t>thon</a:t>
            </a:r>
            <a:r>
              <a:rPr lang="en-US" dirty="0">
                <a:solidFill>
                  <a:srgbClr val="C00000"/>
                </a:solidFill>
                <a:latin typeface="Rockwell Nova Extra Bold" panose="02060903020205020403" pitchFamily="18" charset="0"/>
              </a:rPr>
              <a:t> Variables</a:t>
            </a:r>
            <a:br>
              <a:rPr lang="en-US" dirty="0">
                <a:solidFill>
                  <a:srgbClr val="C00000"/>
                </a:solidFill>
                <a:latin typeface="Rockwell Nova Extra Bold" panose="02060903020205020403" pitchFamily="18" charset="0"/>
              </a:rPr>
            </a:br>
            <a:br>
              <a:rPr lang="en-US" dirty="0">
                <a:solidFill>
                  <a:srgbClr val="DDDDDD"/>
                </a:solidFill>
                <a:latin typeface="Segoe UI" panose="020B0502040204020203" pitchFamily="34" charset="0"/>
              </a:rPr>
            </a:br>
            <a:endParaRPr lang="en-US" dirty="0">
              <a:solidFill>
                <a:srgbClr val="C00000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38CED-4056-B232-3D9D-971AA4C9B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26" y="870404"/>
            <a:ext cx="4522573" cy="3331853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ockwell Nova Extra Bold" panose="02060903020205020403" pitchFamily="18" charset="0"/>
              </a:rPr>
              <a:t>Creating</a:t>
            </a:r>
            <a:r>
              <a:rPr lang="en-US" dirty="0">
                <a:solidFill>
                  <a:srgbClr val="DDDDDD"/>
                </a:solidFill>
                <a:latin typeface="Rockwell Nova Extra Bold" panose="02060903020205020403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ockwell Nova Extra Bold" panose="02060903020205020403" pitchFamily="18" charset="0"/>
              </a:rPr>
              <a:t>Variables :-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Example :- x = 5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y = "John"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print(x)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print(y)</a:t>
            </a:r>
          </a:p>
          <a:p>
            <a:pPr marL="11430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ckwell Nova Extra Bold" panose="02060903020205020403" pitchFamily="18" charset="0"/>
              </a:rPr>
              <a:t>Casting :- </a:t>
            </a:r>
          </a:p>
          <a:p>
            <a:pPr marL="114300" indent="0">
              <a:buNone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x = str(3)    # x will be '3'</a:t>
            </a:r>
            <a:b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y = int(3)    # y will be 3</a:t>
            </a:r>
            <a:b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z = float(3)  # z will be 3.0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3B202-4740-5C67-574E-C24EDB5723EB}"/>
              </a:ext>
            </a:extLst>
          </p:cNvPr>
          <p:cNvSpPr txBox="1"/>
          <p:nvPr/>
        </p:nvSpPr>
        <p:spPr>
          <a:xfrm>
            <a:off x="5127683" y="910776"/>
            <a:ext cx="2460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ckwell Nova Extra Bold" panose="02060903020205020403" pitchFamily="18" charset="0"/>
              </a:rPr>
              <a:t>Get the Type :-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0D4C6B-1BB2-10DB-87DE-CA38AB3860B6}"/>
              </a:ext>
            </a:extLst>
          </p:cNvPr>
          <p:cNvCxnSpPr>
            <a:cxnSpLocks/>
          </p:cNvCxnSpPr>
          <p:nvPr/>
        </p:nvCxnSpPr>
        <p:spPr>
          <a:xfrm flipV="1">
            <a:off x="4750556" y="889686"/>
            <a:ext cx="6795" cy="36946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F2772D-A4D8-D0FD-41E0-242D153F8B79}"/>
              </a:ext>
            </a:extLst>
          </p:cNvPr>
          <p:cNvSpPr txBox="1"/>
          <p:nvPr/>
        </p:nvSpPr>
        <p:spPr>
          <a:xfrm>
            <a:off x="5741563" y="1242080"/>
            <a:ext cx="26857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x = 5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y = "John"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print(type(x))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print(type(y))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B29F7D-9488-476C-FEF0-0F8DA1D09649}"/>
              </a:ext>
            </a:extLst>
          </p:cNvPr>
          <p:cNvSpPr txBox="1"/>
          <p:nvPr/>
        </p:nvSpPr>
        <p:spPr>
          <a:xfrm>
            <a:off x="5214550" y="2685704"/>
            <a:ext cx="2693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ckwell Nova Extra Bold" panose="02060903020205020403" pitchFamily="18" charset="0"/>
              </a:rPr>
              <a:t>Case-Sensitive :-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9FF3DE-329E-79EF-E3F2-AB273CEBC213}"/>
              </a:ext>
            </a:extLst>
          </p:cNvPr>
          <p:cNvSpPr txBox="1"/>
          <p:nvPr/>
        </p:nvSpPr>
        <p:spPr>
          <a:xfrm>
            <a:off x="5214550" y="3171797"/>
            <a:ext cx="24645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a = 4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A = "Sally"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#A will not overwrite 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FDCC78-5C87-D187-359B-69A68A66C853}"/>
              </a:ext>
            </a:extLst>
          </p:cNvPr>
          <p:cNvCxnSpPr/>
          <p:nvPr/>
        </p:nvCxnSpPr>
        <p:spPr>
          <a:xfrm>
            <a:off x="166199" y="2427106"/>
            <a:ext cx="8811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844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02A3-9C65-B8B4-DF8B-0B990C79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ockwell Nova Extra Bold" panose="02060903020205020403" pitchFamily="18" charset="0"/>
              </a:rPr>
              <a:t>Built-in Data Types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ockwell Nova Extra Bold" panose="02060903020205020403" pitchFamily="18" charset="0"/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8F41C-EA95-E572-FAAB-B562D6C1B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   Example  </a:t>
            </a:r>
            <a:r>
              <a:rPr lang="en-US" dirty="0"/>
              <a:t>                                </a:t>
            </a:r>
            <a:r>
              <a:rPr lang="en-US" b="1" dirty="0"/>
              <a:t>Data Type </a:t>
            </a:r>
          </a:p>
          <a:p>
            <a:r>
              <a:rPr lang="en-US" dirty="0">
                <a:latin typeface="Consolas" panose="020B0609020204030204" pitchFamily="49" charset="0"/>
              </a:rPr>
              <a:t>x =“Hello World”         </a:t>
            </a:r>
            <a:r>
              <a:rPr lang="en-US" dirty="0">
                <a:solidFill>
                  <a:srgbClr val="FF0000"/>
                </a:solidFill>
              </a:rPr>
              <a:t>str</a:t>
            </a:r>
          </a:p>
          <a:p>
            <a:r>
              <a:rPr lang="en-US" dirty="0">
                <a:latin typeface="Consolas" panose="020B0609020204030204" pitchFamily="49" charset="0"/>
              </a:rPr>
              <a:t>x = 20                   </a:t>
            </a:r>
            <a:r>
              <a:rPr lang="en-US" dirty="0">
                <a:solidFill>
                  <a:srgbClr val="FF0000"/>
                </a:solidFill>
              </a:rPr>
              <a:t>int</a:t>
            </a:r>
          </a:p>
          <a:p>
            <a:r>
              <a:rPr lang="en-US" dirty="0">
                <a:latin typeface="Consolas" panose="020B0609020204030204" pitchFamily="49" charset="0"/>
              </a:rPr>
              <a:t>x = 20.5                 </a:t>
            </a:r>
            <a:r>
              <a:rPr lang="en-US" dirty="0">
                <a:solidFill>
                  <a:srgbClr val="FF0000"/>
                </a:solidFill>
              </a:rPr>
              <a:t>float</a:t>
            </a:r>
          </a:p>
          <a:p>
            <a:r>
              <a:rPr lang="en-US" dirty="0">
                <a:latin typeface="Consolas" panose="020B0609020204030204" pitchFamily="49" charset="0"/>
              </a:rPr>
              <a:t>x = 1j                   </a:t>
            </a:r>
            <a:r>
              <a:rPr lang="en-US" dirty="0">
                <a:solidFill>
                  <a:srgbClr val="FF0000"/>
                </a:solidFill>
              </a:rPr>
              <a:t>complex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57DA3-EE39-FB41-0A08-1CE39698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236" y="505122"/>
            <a:ext cx="3782596" cy="39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596C-020F-16D4-D906-31E7D51F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51" y="335633"/>
            <a:ext cx="2394430" cy="572700"/>
          </a:xfrm>
        </p:spPr>
        <p:txBody>
          <a:bodyPr/>
          <a:lstStyle/>
          <a:p>
            <a:r>
              <a:rPr lang="en-US" cap="none" dirty="0">
                <a:latin typeface="Segoe UI" panose="020B0502040204020203" pitchFamily="34" charset="0"/>
              </a:rPr>
              <a:t>Slicing strings</a:t>
            </a:r>
            <a:br>
              <a:rPr lang="en-US" cap="none" dirty="0">
                <a:latin typeface="Segoe UI" panose="020B0502040204020203" pitchFamily="34" charset="0"/>
              </a:rPr>
            </a:br>
            <a:endParaRPr 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F7F59-874D-3A3D-7B73-DB208E74B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049338" cy="898747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 = "Hello, World!"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print(b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[2:5]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53FAC-6815-857F-4603-ECC49BC5820A}"/>
              </a:ext>
            </a:extLst>
          </p:cNvPr>
          <p:cNvSpPr txBox="1"/>
          <p:nvPr/>
        </p:nvSpPr>
        <p:spPr>
          <a:xfrm>
            <a:off x="4164222" y="378203"/>
            <a:ext cx="2619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Segoe UI" panose="020B0502040204020203" pitchFamily="34" charset="0"/>
              </a:rPr>
              <a:t>Modify 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39A0C-CB13-C157-4AA1-A5DE1C727F12}"/>
              </a:ext>
            </a:extLst>
          </p:cNvPr>
          <p:cNvSpPr txBox="1"/>
          <p:nvPr/>
        </p:nvSpPr>
        <p:spPr>
          <a:xfrm>
            <a:off x="5115695" y="1152474"/>
            <a:ext cx="2743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a = "Hello, World!"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.upper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C7B6E-74B7-144C-B44C-31AB180171D6}"/>
              </a:ext>
            </a:extLst>
          </p:cNvPr>
          <p:cNvSpPr txBox="1"/>
          <p:nvPr/>
        </p:nvSpPr>
        <p:spPr>
          <a:xfrm>
            <a:off x="297951" y="2429828"/>
            <a:ext cx="3049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Segoe UI" panose="020B0502040204020203" pitchFamily="34" charset="0"/>
              </a:rPr>
              <a:t>String Concatenation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D1A67-6080-B54B-40C5-35A0C71EC685}"/>
              </a:ext>
            </a:extLst>
          </p:cNvPr>
          <p:cNvSpPr txBox="1"/>
          <p:nvPr/>
        </p:nvSpPr>
        <p:spPr>
          <a:xfrm>
            <a:off x="718695" y="3128760"/>
            <a:ext cx="1918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a = "Hello"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b = "World"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 + b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print(c)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146D6-CDFD-51AA-43A8-4B25871515ED}"/>
              </a:ext>
            </a:extLst>
          </p:cNvPr>
          <p:cNvSpPr txBox="1"/>
          <p:nvPr/>
        </p:nvSpPr>
        <p:spPr>
          <a:xfrm>
            <a:off x="4293968" y="2571750"/>
            <a:ext cx="236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 String:-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6BD9E3-1B2F-2AB8-DEC2-601E1F721CE2}"/>
              </a:ext>
            </a:extLst>
          </p:cNvPr>
          <p:cNvCxnSpPr>
            <a:cxnSpLocks/>
          </p:cNvCxnSpPr>
          <p:nvPr/>
        </p:nvCxnSpPr>
        <p:spPr>
          <a:xfrm>
            <a:off x="308917" y="2286000"/>
            <a:ext cx="8279029" cy="131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9A823E-3208-391D-B085-340132949195}"/>
              </a:ext>
            </a:extLst>
          </p:cNvPr>
          <p:cNvSpPr txBox="1"/>
          <p:nvPr/>
        </p:nvSpPr>
        <p:spPr>
          <a:xfrm flipH="1">
            <a:off x="4448431" y="3116507"/>
            <a:ext cx="4411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Age=25</a:t>
            </a:r>
          </a:p>
          <a:p>
            <a:r>
              <a:rPr lang="en-US" sz="1800" dirty="0"/>
              <a:t>Name = “Tejas”</a:t>
            </a:r>
          </a:p>
          <a:p>
            <a:r>
              <a:rPr lang="en-US" sz="1800" dirty="0"/>
              <a:t>Print (</a:t>
            </a:r>
            <a:r>
              <a:rPr lang="en-US" sz="1800" dirty="0">
                <a:solidFill>
                  <a:srgbClr val="FF0000"/>
                </a:solidFill>
              </a:rPr>
              <a:t>f</a:t>
            </a:r>
            <a:r>
              <a:rPr lang="en-US" sz="1800" dirty="0"/>
              <a:t>” my name is </a:t>
            </a:r>
            <a:r>
              <a:rPr lang="en-US" sz="1800" dirty="0">
                <a:solidFill>
                  <a:srgbClr val="FF0000"/>
                </a:solidFill>
              </a:rPr>
              <a:t>{Name},</a:t>
            </a:r>
            <a:r>
              <a:rPr lang="en-US" sz="1800" dirty="0"/>
              <a:t>my age is    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         {Age}</a:t>
            </a:r>
            <a:r>
              <a:rPr lang="en-US" sz="1800" dirty="0"/>
              <a:t>”)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6DD85B-3807-94C3-1922-D16B68FAE02C}"/>
              </a:ext>
            </a:extLst>
          </p:cNvPr>
          <p:cNvCxnSpPr>
            <a:cxnSpLocks/>
          </p:cNvCxnSpPr>
          <p:nvPr/>
        </p:nvCxnSpPr>
        <p:spPr>
          <a:xfrm>
            <a:off x="3969867" y="0"/>
            <a:ext cx="116878" cy="4606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114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8EFD-101F-FECE-8CB0-BD3CC368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8A81B"/>
                </a:solidFill>
                <a:latin typeface="Rockwell Nova Extra Bold" panose="02060903020205020403" pitchFamily="18" charset="0"/>
              </a:rPr>
              <a:t>Py</a:t>
            </a:r>
            <a:r>
              <a:rPr lang="en-US">
                <a:solidFill>
                  <a:srgbClr val="6091BA"/>
                </a:solidFill>
                <a:latin typeface="Rockwell Nova Extra Bold" panose="02060903020205020403" pitchFamily="18" charset="0"/>
              </a:rPr>
              <a:t>thon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Rockwell Nova Extra Bold" panose="02060903020205020403" pitchFamily="18" charset="0"/>
              </a:rPr>
              <a:t> Arithmetic Operators</a:t>
            </a:r>
            <a:b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Rockwell Nova Extra Bold" panose="02060903020205020403" pitchFamily="18" charset="0"/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ckwell Nova Extra Bold" panose="02060903020205020403" pitchFamily="18" charset="0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42358E2-57C1-D91F-BAE4-B3DAFFD31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724711"/>
              </p:ext>
            </p:extLst>
          </p:nvPr>
        </p:nvGraphicFramePr>
        <p:xfrm>
          <a:off x="311700" y="1152475"/>
          <a:ext cx="8520600" cy="2838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10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54F3C-FD34-9175-50EA-9DF0DE4A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91" y="951673"/>
            <a:ext cx="2581384" cy="3271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Python </a:t>
            </a:r>
            <a:r>
              <a:rPr lang="en-US" sz="3200" b="0" i="0" kern="1200" cap="all" dirty="0">
                <a:solidFill>
                  <a:srgbClr val="00B0F0"/>
                </a:solidFill>
                <a:effectLst/>
                <a:latin typeface="+mj-lt"/>
                <a:ea typeface="+mj-ea"/>
                <a:cs typeface="+mj-cs"/>
              </a:rPr>
              <a:t>If ... Else</a:t>
            </a:r>
            <a:b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52253" y="507492"/>
            <a:ext cx="5209146" cy="4159629"/>
            <a:chOff x="4603005" y="1286439"/>
            <a:chExt cx="6292376" cy="428948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21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822" y="828229"/>
            <a:ext cx="4636008" cy="3518154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ECA09-19EE-F0E7-598E-3A0D2B23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2266" y="951673"/>
            <a:ext cx="4389120" cy="3271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= 200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 = 33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 b &gt; a: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print("b is greater than a")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elif</a:t>
            </a:r>
            <a:r>
              <a:rPr lang="en-US" dirty="0">
                <a:solidFill>
                  <a:schemeClr val="bg1"/>
                </a:solidFill>
              </a:rPr>
              <a:t> a == b: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print("a and b are equal")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else: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print("a is greater than b")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33319-079F-6285-2BBB-188E9308FED0}"/>
              </a:ext>
            </a:extLst>
          </p:cNvPr>
          <p:cNvSpPr/>
          <p:nvPr/>
        </p:nvSpPr>
        <p:spPr>
          <a:xfrm>
            <a:off x="5028241" y="4510287"/>
            <a:ext cx="3702938" cy="6505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Output:-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 is greater than b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4C9A7-6803-AF96-C571-1ACC7EFFE498}"/>
              </a:ext>
            </a:extLst>
          </p:cNvPr>
          <p:cNvSpPr txBox="1"/>
          <p:nvPr/>
        </p:nvSpPr>
        <p:spPr>
          <a:xfrm>
            <a:off x="5783580" y="160782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#Conditions </a:t>
            </a:r>
          </a:p>
        </p:txBody>
      </p:sp>
    </p:spTree>
    <p:extLst>
      <p:ext uri="{BB962C8B-B14F-4D97-AF65-F5344CB8AC3E}">
        <p14:creationId xmlns:p14="http://schemas.microsoft.com/office/powerpoint/2010/main" val="3697644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4584</TotalTime>
  <Words>1634</Words>
  <Application>Microsoft Office PowerPoint</Application>
  <PresentationFormat>On-screen Show (16:9)</PresentationFormat>
  <Paragraphs>177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roboto</vt:lpstr>
      <vt:lpstr>Arial</vt:lpstr>
      <vt:lpstr>erdana</vt:lpstr>
      <vt:lpstr>Consolas</vt:lpstr>
      <vt:lpstr>Poppins</vt:lpstr>
      <vt:lpstr>Arial</vt:lpstr>
      <vt:lpstr>Bradley Hand ITC</vt:lpstr>
      <vt:lpstr>Verdana</vt:lpstr>
      <vt:lpstr>JetBrains Mono</vt:lpstr>
      <vt:lpstr>Gill Sans MT</vt:lpstr>
      <vt:lpstr>Rockwell Nova Extra Bold</vt:lpstr>
      <vt:lpstr>Google Sans</vt:lpstr>
      <vt:lpstr>Abadi</vt:lpstr>
      <vt:lpstr>Segoe UI</vt:lpstr>
      <vt:lpstr>Algerian</vt:lpstr>
      <vt:lpstr>Gallery</vt:lpstr>
      <vt:lpstr>Why…Python ?</vt:lpstr>
      <vt:lpstr>What is Python?</vt:lpstr>
      <vt:lpstr>Python Syntax  </vt:lpstr>
      <vt:lpstr>Python Comments </vt:lpstr>
      <vt:lpstr>Python Variables  </vt:lpstr>
      <vt:lpstr>Built-in Data Types </vt:lpstr>
      <vt:lpstr>Slicing strings </vt:lpstr>
      <vt:lpstr>Python Arithmetic Operators </vt:lpstr>
      <vt:lpstr>Python If ... Else </vt:lpstr>
      <vt:lpstr>Python Loops </vt:lpstr>
      <vt:lpstr>Python Functions </vt:lpstr>
      <vt:lpstr>Python Lambda </vt:lpstr>
      <vt:lpstr>Map Function</vt:lpstr>
      <vt:lpstr>Filter Function </vt:lpstr>
      <vt:lpstr>What is a Module? </vt:lpstr>
      <vt:lpstr>OOPs </vt:lpstr>
      <vt:lpstr>Class </vt:lpstr>
      <vt:lpstr>CLASS  &amp; OBJECT &amp; METHOD </vt:lpstr>
      <vt:lpstr>Inheritance  </vt:lpstr>
      <vt:lpstr>Types of Inheritance in Python  #there are 5 types in inheritance</vt:lpstr>
      <vt:lpstr>Polymorphism  </vt:lpstr>
      <vt:lpstr>Data Abstraction </vt:lpstr>
      <vt:lpstr>Encapsulation </vt:lpstr>
      <vt:lpstr>What is PIP? </vt:lpstr>
      <vt:lpstr>Python Try Except </vt:lpstr>
      <vt:lpstr>Raise an exception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Parrish</dc:creator>
  <cp:lastModifiedBy>Tejas</cp:lastModifiedBy>
  <cp:revision>26</cp:revision>
  <dcterms:modified xsi:type="dcterms:W3CDTF">2023-05-19T20:20:39Z</dcterms:modified>
</cp:coreProperties>
</file>