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5" r:id="rId3"/>
    <p:sldId id="266" r:id="rId4"/>
    <p:sldId id="267" r:id="rId5"/>
    <p:sldId id="275" r:id="rId6"/>
    <p:sldId id="268" r:id="rId7"/>
    <p:sldId id="269" r:id="rId8"/>
    <p:sldId id="270" r:id="rId9"/>
    <p:sldId id="278" r:id="rId10"/>
    <p:sldId id="279" r:id="rId11"/>
    <p:sldId id="280" r:id="rId12"/>
    <p:sldId id="281" r:id="rId13"/>
    <p:sldId id="277" r:id="rId14"/>
    <p:sldId id="260" r:id="rId15"/>
    <p:sldId id="282" r:id="rId16"/>
    <p:sldId id="285" r:id="rId17"/>
    <p:sldId id="272" r:id="rId18"/>
    <p:sldId id="283" r:id="rId19"/>
    <p:sldId id="284" r:id="rId20"/>
    <p:sldId id="273" r:id="rId21"/>
    <p:sldId id="274"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8" autoAdjust="0"/>
  </p:normalViewPr>
  <p:slideViewPr>
    <p:cSldViewPr>
      <p:cViewPr varScale="1">
        <p:scale>
          <a:sx n="66" d="100"/>
          <a:sy n="66" d="100"/>
        </p:scale>
        <p:origin x="150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2032C28-B36C-46A6-BA15-02EDCB55C593}" type="datetimeFigureOut">
              <a:rPr lang="en-US" smtClean="0"/>
              <a:t>22/05/2022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835796D6-448A-42BE-9106-87C9A181F282}" type="slidenum">
              <a:rPr lang="en-US" smtClean="0"/>
              <a:t>‹#›</a:t>
            </a:fld>
            <a:endParaRPr lang="en-US"/>
          </a:p>
        </p:txBody>
      </p:sp>
    </p:spTree>
    <p:extLst>
      <p:ext uri="{BB962C8B-B14F-4D97-AF65-F5344CB8AC3E}">
        <p14:creationId xmlns:p14="http://schemas.microsoft.com/office/powerpoint/2010/main" val="4288873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B66D67-DD30-433E-AD13-CD8EBD986831}" type="slidenum">
              <a:rPr lang="en-US" smtClean="0"/>
              <a:t>6</a:t>
            </a:fld>
            <a:endParaRPr lang="en-US"/>
          </a:p>
        </p:txBody>
      </p:sp>
    </p:spTree>
    <p:extLst>
      <p:ext uri="{BB962C8B-B14F-4D97-AF65-F5344CB8AC3E}">
        <p14:creationId xmlns:p14="http://schemas.microsoft.com/office/powerpoint/2010/main" val="257745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B66D67-DD30-433E-AD13-CD8EBD986831}" type="slidenum">
              <a:rPr lang="en-US" smtClean="0"/>
              <a:t>13</a:t>
            </a:fld>
            <a:endParaRPr lang="en-US"/>
          </a:p>
        </p:txBody>
      </p:sp>
    </p:spTree>
    <p:extLst>
      <p:ext uri="{BB962C8B-B14F-4D97-AF65-F5344CB8AC3E}">
        <p14:creationId xmlns:p14="http://schemas.microsoft.com/office/powerpoint/2010/main" val="334600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22/05/2022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468" y="381000"/>
            <a:ext cx="8458200" cy="990600"/>
          </a:xfrm>
        </p:spPr>
        <p:txBody>
          <a:bodyPr>
            <a:noAutofit/>
          </a:bodyPr>
          <a:lstStyle/>
          <a:p>
            <a:pPr algn="ctr"/>
            <a:r>
              <a:rPr lang="en-US" sz="2000" dirty="0">
                <a:effectLst/>
                <a:latin typeface="Times New Roman" pitchFamily="18" charset="0"/>
                <a:cs typeface="Times New Roman" pitchFamily="18" charset="0"/>
              </a:rPr>
              <a:t>                   </a:t>
            </a:r>
            <a:r>
              <a:rPr lang="en-US" sz="2000" dirty="0">
                <a:solidFill>
                  <a:schemeClr val="tx1"/>
                </a:solidFill>
                <a:effectLst/>
                <a:latin typeface="Times New Roman" pitchFamily="18" charset="0"/>
                <a:cs typeface="Times New Roman" pitchFamily="18" charset="0"/>
              </a:rPr>
              <a:t>PES’s Modern College of Engineering, Shivajinagar, Pune-5.</a:t>
            </a:r>
            <a:br>
              <a:rPr lang="en-US" sz="2000" dirty="0">
                <a:solidFill>
                  <a:schemeClr val="tx1"/>
                </a:solidFill>
                <a:effectLst/>
                <a:latin typeface="Times New Roman" pitchFamily="18" charset="0"/>
                <a:cs typeface="Times New Roman" pitchFamily="18" charset="0"/>
              </a:rPr>
            </a:br>
            <a:r>
              <a:rPr lang="en-US" sz="2000" dirty="0">
                <a:solidFill>
                  <a:schemeClr val="tx1"/>
                </a:solidFill>
                <a:effectLst/>
                <a:latin typeface="Times New Roman" pitchFamily="18" charset="0"/>
                <a:cs typeface="Times New Roman" pitchFamily="18" charset="0"/>
              </a:rPr>
              <a:t>                            Department of Electronics and Telecommunication</a:t>
            </a:r>
            <a:br>
              <a:rPr lang="en-US" sz="2000" dirty="0">
                <a:solidFill>
                  <a:schemeClr val="tx1"/>
                </a:solidFill>
                <a:effectLst/>
                <a:latin typeface="Times New Roman" pitchFamily="18" charset="0"/>
                <a:cs typeface="Times New Roman" pitchFamily="18" charset="0"/>
              </a:rPr>
            </a:br>
            <a:r>
              <a:rPr lang="en-US" sz="2000" b="1" dirty="0">
                <a:solidFill>
                  <a:schemeClr val="tx1"/>
                </a:solidFill>
                <a:effectLst/>
                <a:latin typeface="Times New Roman" pitchFamily="18" charset="0"/>
                <a:cs typeface="Times New Roman" pitchFamily="18" charset="0"/>
              </a:rPr>
              <a:t>A.Y. – 2021-22</a:t>
            </a:r>
          </a:p>
        </p:txBody>
      </p:sp>
      <p:sp>
        <p:nvSpPr>
          <p:cNvPr id="3" name="Subtitle 2"/>
          <p:cNvSpPr>
            <a:spLocks noGrp="1"/>
          </p:cNvSpPr>
          <p:nvPr>
            <p:ph type="subTitle" idx="1"/>
          </p:nvPr>
        </p:nvSpPr>
        <p:spPr>
          <a:xfrm>
            <a:off x="1143000" y="1066800"/>
            <a:ext cx="7848600" cy="5105400"/>
          </a:xfrm>
        </p:spPr>
        <p:txBody>
          <a:bodyPr>
            <a:normAutofit/>
          </a:bodyPr>
          <a:lstStyle/>
          <a:p>
            <a:pPr algn="ctr"/>
            <a:endParaRPr lang="en-US" sz="3200" u="sng" dirty="0">
              <a:solidFill>
                <a:srgbClr val="002060"/>
              </a:solidFill>
              <a:latin typeface="Times New Roman" pitchFamily="18" charset="0"/>
              <a:cs typeface="Times New Roman" pitchFamily="18" charset="0"/>
            </a:endParaRPr>
          </a:p>
          <a:p>
            <a:pPr algn="ctr"/>
            <a:r>
              <a:rPr lang="en-US" sz="2800" b="1" u="sng" dirty="0">
                <a:solidFill>
                  <a:schemeClr val="tx1"/>
                </a:solidFill>
                <a:latin typeface="Times New Roman" pitchFamily="18" charset="0"/>
                <a:cs typeface="Times New Roman" pitchFamily="18" charset="0"/>
              </a:rPr>
              <a:t>IoT Based Multifaceted Rover</a:t>
            </a:r>
          </a:p>
          <a:p>
            <a:pPr algn="ctr"/>
            <a:endParaRPr lang="en-US" sz="3200" b="1" u="sng" dirty="0">
              <a:solidFill>
                <a:srgbClr val="002060"/>
              </a:solidFill>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Names of the students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Priya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Kokil</a:t>
            </a:r>
            <a:r>
              <a:rPr lang="en-US" sz="2400" dirty="0">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2.  </a:t>
            </a:r>
            <a:r>
              <a:rPr lang="en-US" sz="2400" dirty="0" err="1">
                <a:latin typeface="Times New Roman" pitchFamily="18" charset="0"/>
                <a:cs typeface="Times New Roman" pitchFamily="18" charset="0"/>
              </a:rPr>
              <a:t>Poorva</a:t>
            </a:r>
            <a:r>
              <a:rPr lang="en-US" sz="2400" dirty="0">
                <a:latin typeface="Times New Roman" pitchFamily="18" charset="0"/>
                <a:cs typeface="Times New Roman" pitchFamily="18" charset="0"/>
              </a:rPr>
              <a:t> D. </a:t>
            </a:r>
            <a:r>
              <a:rPr lang="en-US" sz="2400" dirty="0" err="1">
                <a:latin typeface="Times New Roman" pitchFamily="18" charset="0"/>
                <a:cs typeface="Times New Roman" pitchFamily="18" charset="0"/>
              </a:rPr>
              <a:t>Patil</a:t>
            </a:r>
            <a:r>
              <a:rPr lang="en-US" sz="2400" dirty="0">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3.  </a:t>
            </a:r>
            <a:r>
              <a:rPr lang="en-US" sz="2400" dirty="0" err="1">
                <a:latin typeface="Times New Roman" pitchFamily="18" charset="0"/>
                <a:cs typeface="Times New Roman" pitchFamily="18" charset="0"/>
              </a:rPr>
              <a:t>Tejas</a:t>
            </a:r>
            <a:r>
              <a:rPr lang="en-US" sz="2400" dirty="0">
                <a:latin typeface="Times New Roman" pitchFamily="18" charset="0"/>
                <a:cs typeface="Times New Roman" pitchFamily="18" charset="0"/>
              </a:rPr>
              <a:t> S. </a:t>
            </a:r>
            <a:r>
              <a:rPr lang="en-US" sz="2400" dirty="0" err="1">
                <a:latin typeface="Times New Roman" pitchFamily="18" charset="0"/>
                <a:cs typeface="Times New Roman" pitchFamily="18" charset="0"/>
              </a:rPr>
              <a:t>Patil</a:t>
            </a:r>
            <a:r>
              <a:rPr lang="en-US" sz="2400" dirty="0">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a:p>
            <a:pPr algn="ctr"/>
            <a:r>
              <a:rPr lang="en-US" sz="2400" dirty="0">
                <a:solidFill>
                  <a:schemeClr val="tx1"/>
                </a:solidFill>
                <a:latin typeface="Times New Roman" pitchFamily="18" charset="0"/>
                <a:cs typeface="Times New Roman" pitchFamily="18" charset="0"/>
              </a:rPr>
              <a:t>Name of Guide- Dr. Mrs. Vandana N. Jirafe</a:t>
            </a:r>
          </a:p>
          <a:p>
            <a:endParaRPr lang="en-US" sz="2400" dirty="0">
              <a:latin typeface="Times New Roman" pitchFamily="18" charset="0"/>
              <a:cs typeface="Times New Roman" pitchFamily="18" charset="0"/>
            </a:endParaRPr>
          </a:p>
        </p:txBody>
      </p:sp>
      <p:pic>
        <p:nvPicPr>
          <p:cNvPr id="6" name="Picture 5" descr="D:\D Drive\NBA 15-2-15\Modern 2017 logo.png"/>
          <p:cNvPicPr/>
          <p:nvPr/>
        </p:nvPicPr>
        <p:blipFill>
          <a:blip r:embed="rId2" cstate="print"/>
          <a:srcRect/>
          <a:stretch>
            <a:fillRect/>
          </a:stretch>
        </p:blipFill>
        <p:spPr bwMode="auto">
          <a:xfrm>
            <a:off x="1219200" y="257195"/>
            <a:ext cx="758952" cy="96012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514"/>
            <a:ext cx="8077200" cy="1143000"/>
          </a:xfrm>
        </p:spPr>
        <p:txBody>
          <a:bodyPr>
            <a:normAutofit fontScale="90000"/>
          </a:bodyPr>
          <a:lstStyle/>
          <a:p>
            <a:r>
              <a:rPr lang="en-US" b="1" dirty="0" smtClean="0"/>
              <a:t>2] </a:t>
            </a:r>
            <a:r>
              <a:rPr lang="en-US" sz="4000" b="1" u="sng" dirty="0" smtClean="0"/>
              <a:t>PCB Design of PCA9685 Servo  </a:t>
            </a:r>
            <a:br>
              <a:rPr lang="en-US" sz="4000" b="1" u="sng" dirty="0" smtClean="0"/>
            </a:br>
            <a:r>
              <a:rPr lang="en-US" sz="4000" b="1" dirty="0"/>
              <a:t> </a:t>
            </a:r>
            <a:r>
              <a:rPr lang="en-US" sz="4000" b="1" dirty="0" smtClean="0"/>
              <a:t>    </a:t>
            </a:r>
            <a:r>
              <a:rPr lang="en-US" sz="4000" b="1" u="sng" dirty="0" smtClean="0"/>
              <a:t>Shield </a:t>
            </a:r>
            <a:r>
              <a:rPr lang="en-US" sz="4000" b="1" dirty="0" smtClean="0"/>
              <a:t>:-</a:t>
            </a:r>
            <a:endParaRPr lang="en-US" sz="4000" b="1" dirty="0"/>
          </a:p>
        </p:txBody>
      </p:sp>
      <p:pic>
        <p:nvPicPr>
          <p:cNvPr id="2050" name="Picture 2" descr="LND-PCA9685 - EasyED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147" t="11942" r="10376" b="13421"/>
          <a:stretch/>
        </p:blipFill>
        <p:spPr bwMode="auto">
          <a:xfrm>
            <a:off x="1828800" y="4343400"/>
            <a:ext cx="54864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wering 64 micro servos - Motors, Mechanics, Power and CNC - Arduino Forum"/>
          <p:cNvPicPr>
            <a:picLocks noChangeAspect="1" noChangeArrowheads="1"/>
          </p:cNvPicPr>
          <p:nvPr/>
        </p:nvPicPr>
        <p:blipFill rotWithShape="1">
          <a:blip r:embed="rId3">
            <a:extLst>
              <a:ext uri="{28A0092B-C50C-407E-A947-70E740481C1C}">
                <a14:useLocalDpi xmlns:a14="http://schemas.microsoft.com/office/drawing/2010/main" val="0"/>
              </a:ext>
            </a:extLst>
          </a:blip>
          <a:srcRect l="9132" t="16661" r="14201" b="22788"/>
          <a:stretch/>
        </p:blipFill>
        <p:spPr bwMode="auto">
          <a:xfrm>
            <a:off x="1143000" y="1295400"/>
            <a:ext cx="6633029"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verview | Adafruit PCA9685 16-Channel Servo Driver | Adafruit Learning  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11000" t="23933" r="12000" b="21367"/>
          <a:stretch/>
        </p:blipFill>
        <p:spPr bwMode="auto">
          <a:xfrm>
            <a:off x="1796143" y="3962400"/>
            <a:ext cx="5979886"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319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91400" y="1456871"/>
            <a:ext cx="1524000" cy="26670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b="1" i="1" u="sng" dirty="0"/>
              <a:t>Flowchart For Controlling Robotic Arm</a:t>
            </a:r>
            <a:r>
              <a:rPr lang="en-US" b="1" i="1" dirty="0" smtClean="0"/>
              <a:t>:-</a:t>
            </a:r>
          </a:p>
          <a:p>
            <a:endParaRPr lang="en-US" dirty="0"/>
          </a:p>
          <a:p>
            <a:r>
              <a:rPr lang="en-US" b="1" i="1" u="sng" dirty="0"/>
              <a:t>(BLYNK APP with Sliders)</a:t>
            </a:r>
            <a:endParaRPr lang="en-US" dirty="0"/>
          </a:p>
        </p:txBody>
      </p:sp>
      <p:sp>
        <p:nvSpPr>
          <p:cNvPr id="2" name="Title 1"/>
          <p:cNvSpPr>
            <a:spLocks noGrp="1"/>
          </p:cNvSpPr>
          <p:nvPr>
            <p:ph type="title"/>
          </p:nvPr>
        </p:nvSpPr>
        <p:spPr>
          <a:xfrm>
            <a:off x="1066800" y="152400"/>
            <a:ext cx="7498080" cy="1066800"/>
          </a:xfrm>
        </p:spPr>
        <p:txBody>
          <a:bodyPr/>
          <a:lstStyle/>
          <a:p>
            <a:r>
              <a:rPr lang="en-US" b="1" u="sng" dirty="0" smtClean="0"/>
              <a:t>Software Design</a:t>
            </a:r>
            <a:r>
              <a:rPr lang="en-US" b="1" dirty="0" smtClean="0"/>
              <a:t> </a:t>
            </a:r>
            <a:r>
              <a:rPr lang="en-US" dirty="0" smtClean="0"/>
              <a:t>:-</a:t>
            </a:r>
            <a:endParaRPr lang="en-US" dirty="0"/>
          </a:p>
        </p:txBody>
      </p:sp>
      <p:pic>
        <p:nvPicPr>
          <p:cNvPr id="4" name="Content Placeholder 3"/>
          <p:cNvPicPr>
            <a:picLocks noGrp="1"/>
          </p:cNvPicPr>
          <p:nvPr>
            <p:ph idx="1"/>
          </p:nvPr>
        </p:nvPicPr>
        <p:blipFill>
          <a:blip r:embed="rId2"/>
          <a:stretch>
            <a:fillRect/>
          </a:stretch>
        </p:blipFill>
        <p:spPr>
          <a:xfrm>
            <a:off x="1066800" y="1320800"/>
            <a:ext cx="6096000" cy="5562600"/>
          </a:xfrm>
          <a:prstGeom prst="rect">
            <a:avLst/>
          </a:prstGeom>
        </p:spPr>
      </p:pic>
    </p:spTree>
    <p:extLst>
      <p:ext uri="{BB962C8B-B14F-4D97-AF65-F5344CB8AC3E}">
        <p14:creationId xmlns:p14="http://schemas.microsoft.com/office/powerpoint/2010/main" val="1970792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9914"/>
            <a:ext cx="7943088" cy="1143000"/>
          </a:xfrm>
        </p:spPr>
        <p:txBody>
          <a:bodyPr/>
          <a:lstStyle/>
          <a:p>
            <a:endParaRPr lang="en-US" dirty="0"/>
          </a:p>
        </p:txBody>
      </p:sp>
      <p:pic>
        <p:nvPicPr>
          <p:cNvPr id="4" name="Content Placeholder 3"/>
          <p:cNvPicPr>
            <a:picLocks noGrp="1"/>
          </p:cNvPicPr>
          <p:nvPr>
            <p:ph idx="1"/>
          </p:nvPr>
        </p:nvPicPr>
        <p:blipFill>
          <a:blip r:embed="rId2"/>
          <a:stretch>
            <a:fillRect/>
          </a:stretch>
        </p:blipFill>
        <p:spPr>
          <a:xfrm>
            <a:off x="762000" y="0"/>
            <a:ext cx="8458200" cy="7282543"/>
          </a:xfrm>
          <a:prstGeom prst="rect">
            <a:avLst/>
          </a:prstGeom>
        </p:spPr>
      </p:pic>
      <p:sp>
        <p:nvSpPr>
          <p:cNvPr id="5" name="Rectangle 4"/>
          <p:cNvSpPr/>
          <p:nvPr/>
        </p:nvSpPr>
        <p:spPr>
          <a:xfrm>
            <a:off x="6934200" y="21771"/>
            <a:ext cx="2209800"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b="1" i="1" u="sng" dirty="0"/>
              <a:t>Flowchart for Controlling Robotic Arm</a:t>
            </a:r>
            <a:r>
              <a:rPr lang="en-US" b="1" i="1" dirty="0"/>
              <a:t>:</a:t>
            </a:r>
            <a:endParaRPr lang="en-US" dirty="0"/>
          </a:p>
        </p:txBody>
      </p:sp>
    </p:spTree>
    <p:extLst>
      <p:ext uri="{BB962C8B-B14F-4D97-AF65-F5344CB8AC3E}">
        <p14:creationId xmlns:p14="http://schemas.microsoft.com/office/powerpoint/2010/main" val="1399556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8458200" cy="914400"/>
          </a:xfrm>
        </p:spPr>
        <p:txBody>
          <a:bodyPr>
            <a:noAutofit/>
          </a:bodyPr>
          <a:lstStyle/>
          <a:p>
            <a:pPr algn="ctr"/>
            <a:r>
              <a:rPr lang="en-US" sz="3200" b="1" dirty="0">
                <a:solidFill>
                  <a:schemeClr val="accent4">
                    <a:lumMod val="50000"/>
                  </a:schemeClr>
                </a:solidFill>
                <a:effectLst/>
                <a:latin typeface="Times New Roman" pitchFamily="18" charset="0"/>
                <a:cs typeface="Times New Roman" pitchFamily="18" charset="0"/>
              </a:rPr>
              <a:t>   </a:t>
            </a:r>
            <a:r>
              <a:rPr lang="en-US" sz="4000" b="1" u="sng" dirty="0">
                <a:solidFill>
                  <a:schemeClr val="tx1"/>
                </a:solidFill>
                <a:effectLst/>
                <a:latin typeface="Times New Roman" pitchFamily="18" charset="0"/>
                <a:cs typeface="Times New Roman" pitchFamily="18" charset="0"/>
              </a:rPr>
              <a:t>Working of project</a:t>
            </a:r>
          </a:p>
        </p:txBody>
      </p:sp>
      <p:sp>
        <p:nvSpPr>
          <p:cNvPr id="3" name="Subtitle 2"/>
          <p:cNvSpPr>
            <a:spLocks noGrp="1"/>
          </p:cNvSpPr>
          <p:nvPr>
            <p:ph type="subTitle" idx="1"/>
          </p:nvPr>
        </p:nvSpPr>
        <p:spPr>
          <a:xfrm>
            <a:off x="1066800" y="914400"/>
            <a:ext cx="8001000" cy="5943600"/>
          </a:xfrm>
        </p:spPr>
        <p:txBody>
          <a:bodyPr>
            <a:normAutofit fontScale="70000" lnSpcReduction="20000"/>
          </a:bodyPr>
          <a:lstStyle/>
          <a:p>
            <a:pPr algn="just"/>
            <a:r>
              <a:rPr lang="en-US" sz="2400" dirty="0">
                <a:latin typeface="Times New Roman" panose="02020603050405020304" pitchFamily="18" charset="0"/>
                <a:cs typeface="Times New Roman" pitchFamily="18" charset="0"/>
              </a:rPr>
              <a:t> </a:t>
            </a:r>
          </a:p>
          <a:p>
            <a:r>
              <a:rPr lang="en-US" sz="2400" b="1" dirty="0" smtClean="0">
                <a:latin typeface="Times New Roman" panose="02020603050405020304" pitchFamily="18" charset="0"/>
                <a:cs typeface="Times New Roman" pitchFamily="18" charset="0"/>
              </a:rPr>
              <a:t>1] </a:t>
            </a:r>
            <a:r>
              <a:rPr lang="en-US" dirty="0" smtClean="0">
                <a:latin typeface="Times New Roman" panose="02020603050405020304" pitchFamily="18" charset="0"/>
                <a:cs typeface="Times New Roman" panose="02020603050405020304" pitchFamily="18" charset="0"/>
              </a:rPr>
              <a:t>Rover will be controlled via a webpage, through  which we can </a:t>
            </a:r>
          </a:p>
          <a:p>
            <a:r>
              <a:rPr lang="en-US" dirty="0" smtClean="0">
                <a:latin typeface="Times New Roman" panose="02020603050405020304" pitchFamily="18" charset="0"/>
                <a:cs typeface="Times New Roman" panose="02020603050405020304" pitchFamily="18" charset="0"/>
              </a:rPr>
              <a:t>    accelerate it forward or backward , &amp; can turn it left or right.</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itchFamily="18" charset="0"/>
              </a:rPr>
              <a:t>2]</a:t>
            </a:r>
            <a:r>
              <a:rPr lang="en-US" dirty="0" smtClean="0">
                <a:latin typeface="Times New Roman" panose="02020603050405020304" pitchFamily="18" charset="0"/>
                <a:cs typeface="Times New Roman" panose="02020603050405020304" pitchFamily="18" charset="0"/>
              </a:rPr>
              <a:t> The Robotic Arm will operate in 6 degree’s of freedom (i.e. 6 DOF)  and</a:t>
            </a:r>
          </a:p>
          <a:p>
            <a:r>
              <a:rPr lang="en-US" dirty="0" smtClean="0">
                <a:latin typeface="Times New Roman" panose="02020603050405020304" pitchFamily="18" charset="0"/>
                <a:cs typeface="Times New Roman" panose="02020603050405020304" pitchFamily="18" charset="0"/>
              </a:rPr>
              <a:t>     these 6 rotations will be controlled by servo motors.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latin typeface="Times New Roman" panose="02020603050405020304" pitchFamily="18" charset="0"/>
                <a:cs typeface="Times New Roman" pitchFamily="18" charset="0"/>
              </a:rPr>
              <a:t>3]</a:t>
            </a:r>
            <a:r>
              <a:rPr lang="en-US" dirty="0" smtClean="0">
                <a:latin typeface="Times New Roman" panose="02020603050405020304" pitchFamily="18" charset="0"/>
                <a:cs typeface="Times New Roman" panose="02020603050405020304" pitchFamily="18" charset="0"/>
              </a:rPr>
              <a:t> The servo motors will have a rotation limit upto180 degree’s, &amp; angle of</a:t>
            </a:r>
          </a:p>
          <a:p>
            <a:r>
              <a:rPr lang="en-US" dirty="0" smtClean="0">
                <a:latin typeface="Times New Roman" panose="02020603050405020304" pitchFamily="18" charset="0"/>
                <a:cs typeface="Times New Roman" panose="02020603050405020304" pitchFamily="18" charset="0"/>
              </a:rPr>
              <a:t>     rotation of these servo motors will be controlled via  BLYNK APP.</a:t>
            </a:r>
          </a:p>
          <a:p>
            <a:endParaRPr lang="en-US" dirty="0" smtClean="0">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latin typeface="Times New Roman" panose="02020603050405020304" pitchFamily="18" charset="0"/>
                <a:cs typeface="Times New Roman" pitchFamily="18" charset="0"/>
              </a:rPr>
              <a:t>4]</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Sensor unit consisting of various sensors will read the physical data from</a:t>
            </a:r>
          </a:p>
          <a:p>
            <a:r>
              <a:rPr lang="en-US" dirty="0" smtClean="0">
                <a:latin typeface="Times New Roman" panose="02020603050405020304" pitchFamily="18" charset="0"/>
                <a:cs typeface="Times New Roman" panose="02020603050405020304" pitchFamily="18" charset="0"/>
              </a:rPr>
              <a:t>    surrounding and send the digital data via WIFI module to the BLYNK APP </a:t>
            </a:r>
          </a:p>
          <a:p>
            <a:r>
              <a:rPr lang="en-US" dirty="0" smtClean="0">
                <a:latin typeface="Times New Roman" panose="02020603050405020304" pitchFamily="18" charset="0"/>
                <a:cs typeface="Times New Roman" panose="02020603050405020304" pitchFamily="18" charset="0"/>
              </a:rPr>
              <a:t>    where we can monitor the sensor’s data.</a:t>
            </a:r>
          </a:p>
          <a:p>
            <a:endParaRPr lang="en-US" dirty="0" smtClean="0">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latin typeface="Times New Roman" panose="02020603050405020304" pitchFamily="18" charset="0"/>
                <a:cs typeface="Times New Roman" pitchFamily="18" charset="0"/>
              </a:rPr>
              <a:t>5]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Rover maneuvering system &amp; live video streaming will be controlled by ESP -32</a:t>
            </a:r>
          </a:p>
          <a:p>
            <a:r>
              <a:rPr lang="en-US" dirty="0" smtClean="0">
                <a:latin typeface="Times New Roman" panose="02020603050405020304" pitchFamily="18" charset="0"/>
                <a:cs typeface="Times New Roman" panose="02020603050405020304" pitchFamily="18" charset="0"/>
              </a:rPr>
              <a:t>     Camera module .</a:t>
            </a:r>
          </a:p>
          <a:p>
            <a:endParaRPr lang="en-US" dirty="0" smtClean="0">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latin typeface="Times New Roman" panose="02020603050405020304" pitchFamily="18" charset="0"/>
                <a:cs typeface="Times New Roman" pitchFamily="18" charset="0"/>
              </a:rPr>
              <a:t>6]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Sensor unit &amp; Robotic arm will be controlled by a WIFI + controller (Node-</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Mcu</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module and data from various sensors will be processed by this Module</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59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924800" cy="715962"/>
          </a:xfrm>
        </p:spPr>
        <p:txBody>
          <a:bodyPr>
            <a:normAutofit fontScale="90000"/>
          </a:bodyPr>
          <a:lstStyle/>
          <a:p>
            <a:pPr marL="571500" indent="-571500">
              <a:buFont typeface="Arial" panose="020B0604020202020204" pitchFamily="34" charset="0"/>
              <a:buChar char="•"/>
            </a:pPr>
            <a:r>
              <a:rPr lang="en-US" u="sng" dirty="0">
                <a:solidFill>
                  <a:schemeClr val="tx1"/>
                </a:solidFill>
                <a:latin typeface="Times New Roman" panose="02020603050405020304" pitchFamily="18" charset="0"/>
                <a:cs typeface="Times New Roman" panose="02020603050405020304" pitchFamily="18" charset="0"/>
              </a:rPr>
              <a:t>Sensors Control Algorithm</a:t>
            </a:r>
            <a:r>
              <a:rPr lang="en-US"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066800" y="914400"/>
            <a:ext cx="8001000" cy="5867400"/>
          </a:xfrm>
        </p:spPr>
        <p:txBody>
          <a:bodyPr>
            <a:normAutofit fontScale="55000" lnSpcReduction="20000"/>
          </a:bodyPr>
          <a:lstStyle/>
          <a:p>
            <a:pPr marL="82296" indent="0">
              <a:buNone/>
            </a:pPr>
            <a:endParaRPr lang="en-US" dirty="0"/>
          </a:p>
          <a:p>
            <a:pPr marL="82296" indent="0">
              <a:buNone/>
            </a:pPr>
            <a:r>
              <a:rPr lang="en-US" sz="3800" dirty="0"/>
              <a:t>   </a:t>
            </a:r>
            <a:r>
              <a:rPr lang="en-US" sz="3800" b="1" dirty="0">
                <a:latin typeface="Times New Roman" panose="02020603050405020304" pitchFamily="18" charset="0"/>
                <a:cs typeface="Times New Roman" panose="02020603050405020304" pitchFamily="18" charset="0"/>
              </a:rPr>
              <a:t>1] </a:t>
            </a:r>
            <a:r>
              <a:rPr lang="en-US" sz="3800" dirty="0">
                <a:latin typeface="Times New Roman" panose="02020603050405020304" pitchFamily="18" charset="0"/>
                <a:cs typeface="Times New Roman" panose="02020603050405020304" pitchFamily="18" charset="0"/>
              </a:rPr>
              <a:t>Sensors like Gas, fire, </a:t>
            </a:r>
            <a:r>
              <a:rPr lang="en-US" sz="3800" dirty="0" smtClean="0">
                <a:latin typeface="Times New Roman" panose="02020603050405020304" pitchFamily="18" charset="0"/>
                <a:cs typeface="Times New Roman" panose="02020603050405020304" pitchFamily="18" charset="0"/>
              </a:rPr>
              <a:t>temperature-Humidity ,will </a:t>
            </a:r>
            <a:r>
              <a:rPr lang="en-US" sz="3800" dirty="0">
                <a:latin typeface="Times New Roman" panose="02020603050405020304" pitchFamily="18" charset="0"/>
                <a:cs typeface="Times New Roman" panose="02020603050405020304" pitchFamily="18" charset="0"/>
              </a:rPr>
              <a:t>sense the</a:t>
            </a:r>
          </a:p>
          <a:p>
            <a:pPr marL="82296" indent="0">
              <a:buNone/>
            </a:pPr>
            <a:r>
              <a:rPr lang="en-US" sz="3800" dirty="0">
                <a:latin typeface="Times New Roman" panose="02020603050405020304" pitchFamily="18" charset="0"/>
                <a:cs typeface="Times New Roman" panose="02020603050405020304" pitchFamily="18" charset="0"/>
              </a:rPr>
              <a:t>        physical data from the surrounding.</a:t>
            </a:r>
          </a:p>
          <a:p>
            <a:pPr marL="82296" indent="0">
              <a:buNone/>
            </a:pPr>
            <a:endParaRPr lang="en-US" sz="3800" dirty="0">
              <a:latin typeface="Times New Roman" panose="02020603050405020304" pitchFamily="18" charset="0"/>
              <a:cs typeface="Times New Roman" panose="02020603050405020304" pitchFamily="18" charset="0"/>
            </a:endParaRPr>
          </a:p>
          <a:p>
            <a:pPr marL="82296" indent="0">
              <a:buNone/>
            </a:pPr>
            <a:r>
              <a:rPr lang="en-US"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2] </a:t>
            </a:r>
            <a:r>
              <a:rPr lang="en-US" sz="3800" dirty="0">
                <a:latin typeface="Times New Roman" panose="02020603050405020304" pitchFamily="18" charset="0"/>
                <a:cs typeface="Times New Roman" panose="02020603050405020304" pitchFamily="18" charset="0"/>
              </a:rPr>
              <a:t>This physical data will be processed by </a:t>
            </a:r>
            <a:r>
              <a:rPr lang="en-US" sz="3800" b="1" dirty="0">
                <a:latin typeface="Times New Roman" panose="02020603050405020304" pitchFamily="18" charset="0"/>
                <a:cs typeface="Times New Roman" panose="02020603050405020304" pitchFamily="18" charset="0"/>
              </a:rPr>
              <a:t>Node-MCU</a:t>
            </a:r>
            <a:r>
              <a:rPr lang="en-US" sz="3800" dirty="0">
                <a:latin typeface="Times New Roman" panose="02020603050405020304" pitchFamily="18" charset="0"/>
                <a:cs typeface="Times New Roman" panose="02020603050405020304" pitchFamily="18" charset="0"/>
              </a:rPr>
              <a:t> controller and</a:t>
            </a:r>
          </a:p>
          <a:p>
            <a:pPr marL="82296" indent="0">
              <a:buNone/>
            </a:pPr>
            <a:r>
              <a:rPr lang="en-US" sz="3800" dirty="0">
                <a:latin typeface="Times New Roman" panose="02020603050405020304" pitchFamily="18" charset="0"/>
                <a:cs typeface="Times New Roman" panose="02020603050405020304" pitchFamily="18" charset="0"/>
              </a:rPr>
              <a:t>        that data will then be transmitted to IOT cloud platform</a:t>
            </a:r>
          </a:p>
          <a:p>
            <a:pPr marL="82296" indent="0">
              <a:buNone/>
            </a:pPr>
            <a:r>
              <a:rPr lang="en-US" sz="3800" b="1" dirty="0" smtClean="0">
                <a:latin typeface="Times New Roman" panose="02020603050405020304" pitchFamily="18" charset="0"/>
                <a:cs typeface="Times New Roman" panose="02020603050405020304" pitchFamily="18" charset="0"/>
              </a:rPr>
              <a:t>        BLYNK </a:t>
            </a:r>
            <a:r>
              <a:rPr lang="en-US" sz="3800" dirty="0" smtClean="0">
                <a:latin typeface="Times New Roman" panose="02020603050405020304" pitchFamily="18" charset="0"/>
                <a:cs typeface="Times New Roman" panose="02020603050405020304" pitchFamily="18" charset="0"/>
              </a:rPr>
              <a:t>in </a:t>
            </a:r>
            <a:r>
              <a:rPr lang="en-US" sz="3800" dirty="0">
                <a:latin typeface="Times New Roman" panose="02020603050405020304" pitchFamily="18" charset="0"/>
                <a:cs typeface="Times New Roman" panose="02020603050405020304" pitchFamily="18" charset="0"/>
              </a:rPr>
              <a:t>order to analyze it in the form of graphs, </a:t>
            </a:r>
            <a:r>
              <a:rPr lang="en-US" sz="3800" dirty="0" smtClean="0">
                <a:latin typeface="Times New Roman" panose="02020603050405020304" pitchFamily="18" charset="0"/>
                <a:cs typeface="Times New Roman" panose="02020603050405020304" pitchFamily="18" charset="0"/>
              </a:rPr>
              <a:t>gauges,</a:t>
            </a:r>
          </a:p>
          <a:p>
            <a:pPr marL="82296" indent="0">
              <a:buNone/>
            </a:pPr>
            <a:r>
              <a:rPr lang="en-US" sz="3800" dirty="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       </a:t>
            </a:r>
            <a:r>
              <a:rPr lang="en-US" sz="3800" dirty="0" err="1" smtClean="0">
                <a:latin typeface="Times New Roman" panose="02020603050405020304" pitchFamily="18" charset="0"/>
                <a:cs typeface="Times New Roman" panose="02020603050405020304" pitchFamily="18" charset="0"/>
              </a:rPr>
              <a:t>etc</a:t>
            </a:r>
            <a:r>
              <a:rPr lang="en-US" sz="3800" dirty="0" smtClean="0">
                <a:latin typeface="Times New Roman" panose="02020603050405020304" pitchFamily="18" charset="0"/>
                <a:cs typeface="Times New Roman" panose="02020603050405020304" pitchFamily="18" charset="0"/>
              </a:rPr>
              <a:t> </a:t>
            </a:r>
            <a:endParaRPr lang="en-US" sz="3800" dirty="0">
              <a:latin typeface="Times New Roman" panose="02020603050405020304" pitchFamily="18" charset="0"/>
              <a:cs typeface="Times New Roman" panose="02020603050405020304" pitchFamily="18" charset="0"/>
            </a:endParaRPr>
          </a:p>
          <a:p>
            <a:pPr marL="82296" indent="0">
              <a:buNone/>
            </a:pPr>
            <a:endParaRPr lang="en-US" sz="3800" dirty="0">
              <a:latin typeface="Times New Roman" panose="02020603050405020304" pitchFamily="18" charset="0"/>
              <a:cs typeface="Times New Roman" panose="02020603050405020304" pitchFamily="18" charset="0"/>
            </a:endParaRPr>
          </a:p>
          <a:p>
            <a:pPr marL="82296" indent="0">
              <a:buNone/>
            </a:pPr>
            <a:r>
              <a:rPr lang="en-US"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3] </a:t>
            </a:r>
            <a:r>
              <a:rPr lang="en-US" sz="3800" b="1" u="sng" dirty="0">
                <a:latin typeface="Times New Roman" panose="02020603050405020304" pitchFamily="18" charset="0"/>
                <a:cs typeface="Times New Roman" panose="02020603050405020304" pitchFamily="18" charset="0"/>
              </a:rPr>
              <a:t>4 IMP steps to setup any sensor with Node-MCU </a:t>
            </a:r>
            <a:r>
              <a:rPr lang="en-US" sz="3800" dirty="0">
                <a:latin typeface="Times New Roman" panose="02020603050405020304" pitchFamily="18" charset="0"/>
                <a:cs typeface="Times New Roman" panose="02020603050405020304" pitchFamily="18" charset="0"/>
              </a:rPr>
              <a:t>:-</a:t>
            </a:r>
          </a:p>
          <a:p>
            <a:pPr marL="82296" indent="0">
              <a:buNone/>
            </a:pPr>
            <a:r>
              <a:rPr lang="en-US" sz="3800" dirty="0">
                <a:latin typeface="Times New Roman" panose="02020603050405020304" pitchFamily="18" charset="0"/>
                <a:cs typeface="Times New Roman" panose="02020603050405020304" pitchFamily="18" charset="0"/>
              </a:rPr>
              <a:t>      1] Connecting sensors to Node-MCU controller(Circuit diagram).</a:t>
            </a:r>
          </a:p>
          <a:p>
            <a:pPr marL="82296" indent="0">
              <a:buNone/>
            </a:pPr>
            <a:r>
              <a:rPr lang="en-US" sz="3800" dirty="0">
                <a:latin typeface="Times New Roman" panose="02020603050405020304" pitchFamily="18" charset="0"/>
                <a:cs typeface="Times New Roman" panose="02020603050405020304" pitchFamily="18" charset="0"/>
              </a:rPr>
              <a:t>      2] Writing respective code for respective sensor in order to covert </a:t>
            </a:r>
          </a:p>
          <a:p>
            <a:pPr marL="82296" indent="0">
              <a:buNone/>
            </a:pPr>
            <a:r>
              <a:rPr lang="en-US" sz="3800" dirty="0">
                <a:latin typeface="Times New Roman" panose="02020603050405020304" pitchFamily="18" charset="0"/>
                <a:cs typeface="Times New Roman" panose="02020603050405020304" pitchFamily="18" charset="0"/>
              </a:rPr>
              <a:t>           the physical data of that sensor.</a:t>
            </a:r>
          </a:p>
          <a:p>
            <a:pPr marL="82296" indent="0">
              <a:buNone/>
            </a:pPr>
            <a:r>
              <a:rPr lang="en-US" sz="3800" dirty="0">
                <a:latin typeface="Times New Roman" panose="02020603050405020304" pitchFamily="18" charset="0"/>
                <a:cs typeface="Times New Roman" panose="02020603050405020304" pitchFamily="18" charset="0"/>
              </a:rPr>
              <a:t>      3] </a:t>
            </a:r>
            <a:r>
              <a:rPr lang="en-US" sz="3800" dirty="0" smtClean="0">
                <a:latin typeface="Times New Roman" panose="02020603050405020304" pitchFamily="18" charset="0"/>
                <a:cs typeface="Times New Roman" panose="02020603050405020304" pitchFamily="18" charset="0"/>
              </a:rPr>
              <a:t>Setting up </a:t>
            </a:r>
            <a:r>
              <a:rPr lang="en-US" sz="3800" dirty="0" err="1" smtClean="0">
                <a:latin typeface="Times New Roman" panose="02020603050405020304" pitchFamily="18" charset="0"/>
                <a:cs typeface="Times New Roman" panose="02020603050405020304" pitchFamily="18" charset="0"/>
              </a:rPr>
              <a:t>Blynk</a:t>
            </a:r>
            <a:r>
              <a:rPr lang="en-US" sz="3800" dirty="0" smtClean="0">
                <a:latin typeface="Times New Roman" panose="02020603050405020304" pitchFamily="18" charset="0"/>
                <a:cs typeface="Times New Roman" panose="02020603050405020304" pitchFamily="18" charset="0"/>
              </a:rPr>
              <a:t> App &amp; </a:t>
            </a:r>
            <a:r>
              <a:rPr lang="en-US" sz="3800" dirty="0">
                <a:latin typeface="Times New Roman" panose="02020603050405020304" pitchFamily="18" charset="0"/>
                <a:cs typeface="Times New Roman" panose="02020603050405020304" pitchFamily="18" charset="0"/>
              </a:rPr>
              <a:t>Getting </a:t>
            </a:r>
            <a:r>
              <a:rPr lang="en-US" sz="3800" dirty="0" smtClean="0">
                <a:latin typeface="Times New Roman" panose="02020603050405020304" pitchFamily="18" charset="0"/>
                <a:cs typeface="Times New Roman" panose="02020603050405020304" pitchFamily="18" charset="0"/>
              </a:rPr>
              <a:t>Authentication code.</a:t>
            </a:r>
            <a:endParaRPr lang="en-US" sz="3800" dirty="0">
              <a:latin typeface="Times New Roman" panose="02020603050405020304" pitchFamily="18" charset="0"/>
              <a:cs typeface="Times New Roman" panose="02020603050405020304" pitchFamily="18" charset="0"/>
            </a:endParaRPr>
          </a:p>
          <a:p>
            <a:pPr marL="82296" indent="0">
              <a:buNone/>
            </a:pPr>
            <a:r>
              <a:rPr lang="en-US" sz="3800" dirty="0">
                <a:latin typeface="Times New Roman" panose="02020603050405020304" pitchFamily="18" charset="0"/>
                <a:cs typeface="Times New Roman" panose="02020603050405020304" pitchFamily="18" charset="0"/>
              </a:rPr>
              <a:t>      4] We will send the </a:t>
            </a:r>
            <a:r>
              <a:rPr lang="en-US" sz="3800" b="1" dirty="0">
                <a:latin typeface="Times New Roman" panose="02020603050405020304" pitchFamily="18" charset="0"/>
                <a:cs typeface="Times New Roman" panose="02020603050405020304" pitchFamily="18" charset="0"/>
              </a:rPr>
              <a:t>sensors data</a:t>
            </a:r>
            <a:r>
              <a:rPr lang="en-US" sz="3800" dirty="0">
                <a:latin typeface="Times New Roman" panose="02020603050405020304" pitchFamily="18" charset="0"/>
                <a:cs typeface="Times New Roman" panose="02020603050405020304" pitchFamily="18" charset="0"/>
              </a:rPr>
              <a:t> to the </a:t>
            </a:r>
            <a:r>
              <a:rPr lang="en-US" sz="3800" b="1" dirty="0" err="1" smtClean="0">
                <a:latin typeface="Times New Roman" panose="02020603050405020304" pitchFamily="18" charset="0"/>
                <a:cs typeface="Times New Roman" panose="02020603050405020304" pitchFamily="18" charset="0"/>
              </a:rPr>
              <a:t>Blynk</a:t>
            </a:r>
            <a:r>
              <a:rPr lang="en-US" sz="3800" b="1" dirty="0" smtClean="0">
                <a:latin typeface="Times New Roman" panose="02020603050405020304" pitchFamily="18" charset="0"/>
                <a:cs typeface="Times New Roman" panose="02020603050405020304" pitchFamily="18" charset="0"/>
              </a:rPr>
              <a:t> App </a:t>
            </a:r>
            <a:r>
              <a:rPr lang="en-US" sz="3800" dirty="0" smtClean="0">
                <a:latin typeface="Times New Roman" panose="02020603050405020304" pitchFamily="18" charset="0"/>
                <a:cs typeface="Times New Roman" panose="02020603050405020304" pitchFamily="18" charset="0"/>
              </a:rPr>
              <a:t>and </a:t>
            </a:r>
            <a:r>
              <a:rPr lang="en-US" sz="3800" dirty="0">
                <a:latin typeface="Times New Roman" panose="02020603050405020304" pitchFamily="18" charset="0"/>
                <a:cs typeface="Times New Roman" panose="02020603050405020304" pitchFamily="18" charset="0"/>
              </a:rPr>
              <a:t>finally, we </a:t>
            </a:r>
            <a:endParaRPr lang="en-US" sz="3800" dirty="0" smtClean="0">
              <a:latin typeface="Times New Roman" panose="02020603050405020304" pitchFamily="18" charset="0"/>
              <a:cs typeface="Times New Roman" panose="02020603050405020304" pitchFamily="18" charset="0"/>
            </a:endParaRPr>
          </a:p>
          <a:p>
            <a:pPr marL="82296" indent="0">
              <a:buNone/>
            </a:pPr>
            <a:r>
              <a:rPr lang="en-US" sz="3800" dirty="0">
                <a:latin typeface="Times New Roman" panose="02020603050405020304" pitchFamily="18" charset="0"/>
                <a:cs typeface="Times New Roman" panose="02020603050405020304" pitchFamily="18" charset="0"/>
              </a:rPr>
              <a:t> </a:t>
            </a:r>
            <a:r>
              <a:rPr lang="en-US" sz="3800" dirty="0" smtClean="0">
                <a:latin typeface="Times New Roman" panose="02020603050405020304" pitchFamily="18" charset="0"/>
                <a:cs typeface="Times New Roman" panose="02020603050405020304" pitchFamily="18" charset="0"/>
              </a:rPr>
              <a:t>         will </a:t>
            </a:r>
            <a:r>
              <a:rPr lang="en-US" sz="3800" dirty="0">
                <a:latin typeface="Times New Roman" panose="02020603050405020304" pitchFamily="18" charset="0"/>
                <a:cs typeface="Times New Roman" panose="02020603050405020304" pitchFamily="18" charset="0"/>
              </a:rPr>
              <a:t>display  the sensors data through </a:t>
            </a:r>
            <a:r>
              <a:rPr lang="en-US" sz="3800" b="1" dirty="0">
                <a:latin typeface="Times New Roman" panose="02020603050405020304" pitchFamily="18" charset="0"/>
                <a:cs typeface="Times New Roman" panose="02020603050405020304" pitchFamily="18" charset="0"/>
              </a:rPr>
              <a:t>Gauges</a:t>
            </a:r>
            <a:r>
              <a:rPr lang="en-US" sz="3800" dirty="0">
                <a:latin typeface="Times New Roman" panose="02020603050405020304" pitchFamily="18" charset="0"/>
                <a:cs typeface="Times New Roman" panose="02020603050405020304" pitchFamily="18" charset="0"/>
              </a:rPr>
              <a:t> and</a:t>
            </a:r>
          </a:p>
          <a:p>
            <a:pPr marL="82296" indent="0">
              <a:buNone/>
            </a:pPr>
            <a:r>
              <a:rPr lang="en-US" sz="3800" dirty="0">
                <a:latin typeface="Times New Roman" panose="02020603050405020304" pitchFamily="18" charset="0"/>
                <a:cs typeface="Times New Roman" panose="02020603050405020304" pitchFamily="18" charset="0"/>
              </a:rPr>
              <a:t>          </a:t>
            </a:r>
            <a:r>
              <a:rPr lang="en-US" sz="3800" b="1" dirty="0" smtClean="0">
                <a:latin typeface="Times New Roman" panose="02020603050405020304" pitchFamily="18" charset="0"/>
                <a:cs typeface="Times New Roman" panose="02020603050405020304" pitchFamily="18" charset="0"/>
              </a:rPr>
              <a:t>Super</a:t>
            </a:r>
            <a:r>
              <a:rPr lang="en-US" sz="3800" dirty="0" smtClean="0">
                <a:latin typeface="Times New Roman" panose="02020603050405020304" pitchFamily="18" charset="0"/>
                <a:cs typeface="Times New Roman" panose="02020603050405020304" pitchFamily="18" charset="0"/>
              </a:rPr>
              <a:t> - </a:t>
            </a:r>
            <a:r>
              <a:rPr lang="en-US" sz="3800" b="1" dirty="0" smtClean="0">
                <a:latin typeface="Times New Roman" panose="02020603050405020304" pitchFamily="18" charset="0"/>
                <a:cs typeface="Times New Roman" panose="02020603050405020304" pitchFamily="18" charset="0"/>
              </a:rPr>
              <a:t>Charts</a:t>
            </a:r>
            <a:r>
              <a:rPr lang="en-US" sz="3800" dirty="0" smtClean="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on the </a:t>
            </a:r>
            <a:r>
              <a:rPr lang="en-US" sz="3800" b="1" dirty="0">
                <a:latin typeface="Times New Roman" panose="02020603050405020304" pitchFamily="18" charset="0"/>
                <a:cs typeface="Times New Roman" panose="02020603050405020304" pitchFamily="18" charset="0"/>
              </a:rPr>
              <a:t>IOT platform</a:t>
            </a:r>
            <a:r>
              <a:rPr lang="en-US" sz="3800" dirty="0">
                <a:latin typeface="Times New Roman" panose="02020603050405020304" pitchFamily="18" charset="0"/>
                <a:cs typeface="Times New Roman" panose="02020603050405020304" pitchFamily="18" charset="0"/>
              </a:rPr>
              <a:t>.</a:t>
            </a:r>
          </a:p>
          <a:p>
            <a:pPr marL="82296" indent="0">
              <a:buNone/>
            </a:pPr>
            <a:endParaRPr 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095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428" y="-152400"/>
            <a:ext cx="7837859" cy="1143000"/>
          </a:xfrm>
        </p:spPr>
        <p:txBody>
          <a:bodyPr/>
          <a:lstStyle/>
          <a:p>
            <a:r>
              <a:rPr lang="en-US" b="1" dirty="0" smtClean="0"/>
              <a:t>Result 1</a:t>
            </a:r>
            <a:r>
              <a:rPr lang="en-US" dirty="0" smtClean="0"/>
              <a:t>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651" t="4110" r="5814"/>
          <a:stretch/>
        </p:blipFill>
        <p:spPr>
          <a:xfrm>
            <a:off x="1052285" y="870857"/>
            <a:ext cx="6567716" cy="5987143"/>
          </a:xfrm>
        </p:spPr>
      </p:pic>
    </p:spTree>
    <p:extLst>
      <p:ext uri="{BB962C8B-B14F-4D97-AF65-F5344CB8AC3E}">
        <p14:creationId xmlns:p14="http://schemas.microsoft.com/office/powerpoint/2010/main" val="425822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203" y="0"/>
            <a:ext cx="7498080" cy="1143000"/>
          </a:xfrm>
        </p:spPr>
        <p:txBody>
          <a:bodyPr/>
          <a:lstStyle/>
          <a:p>
            <a:r>
              <a:rPr lang="en-US" b="1" dirty="0" smtClean="0"/>
              <a:t>Result 2 </a:t>
            </a:r>
            <a:r>
              <a:rPr lang="en-US" dirty="0" smtClean="0"/>
              <a:t>:-</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569" r="23530"/>
          <a:stretch/>
        </p:blipFill>
        <p:spPr>
          <a:xfrm>
            <a:off x="1110343" y="1201057"/>
            <a:ext cx="7543800" cy="5638800"/>
          </a:xfrm>
        </p:spPr>
      </p:pic>
    </p:spTree>
    <p:extLst>
      <p:ext uri="{BB962C8B-B14F-4D97-AF65-F5344CB8AC3E}">
        <p14:creationId xmlns:p14="http://schemas.microsoft.com/office/powerpoint/2010/main" val="86937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8458200" cy="838200"/>
          </a:xfrm>
        </p:spPr>
        <p:txBody>
          <a:bodyPr>
            <a:noAutofit/>
          </a:bodyPr>
          <a:lstStyle/>
          <a:p>
            <a:pPr algn="ctr"/>
            <a:r>
              <a:rPr lang="en-US" sz="3200" dirty="0">
                <a:solidFill>
                  <a:schemeClr val="tx1"/>
                </a:solidFill>
                <a:effectLst/>
                <a:latin typeface="Times New Roman" pitchFamily="18" charset="0"/>
                <a:cs typeface="Times New Roman" pitchFamily="18" charset="0"/>
              </a:rPr>
              <a:t>   </a:t>
            </a:r>
            <a:r>
              <a:rPr lang="en-US" sz="4000" b="1" u="sng" dirty="0">
                <a:solidFill>
                  <a:schemeClr val="tx1"/>
                </a:solidFill>
                <a:effectLst/>
                <a:latin typeface="Times New Roman" pitchFamily="18" charset="0"/>
                <a:cs typeface="Times New Roman" pitchFamily="18" charset="0"/>
              </a:rPr>
              <a:t>Applications</a:t>
            </a:r>
            <a:r>
              <a:rPr lang="en-US" sz="4000" b="1" dirty="0">
                <a:solidFill>
                  <a:schemeClr val="tx1"/>
                </a:solidFill>
                <a:effectLst/>
                <a:latin typeface="Times New Roman" pitchFamily="18" charset="0"/>
                <a:cs typeface="Times New Roman" pitchFamily="18" charset="0"/>
              </a:rPr>
              <a:t> :-</a:t>
            </a:r>
          </a:p>
        </p:txBody>
      </p:sp>
      <p:sp>
        <p:nvSpPr>
          <p:cNvPr id="3" name="Subtitle 2"/>
          <p:cNvSpPr>
            <a:spLocks noGrp="1"/>
          </p:cNvSpPr>
          <p:nvPr>
            <p:ph type="subTitle" idx="1"/>
          </p:nvPr>
        </p:nvSpPr>
        <p:spPr>
          <a:xfrm>
            <a:off x="1143000" y="990599"/>
            <a:ext cx="7848600" cy="5257801"/>
          </a:xfrm>
        </p:spPr>
        <p:txBody>
          <a:bodyPr>
            <a:normAutofit fontScale="92500" lnSpcReduction="20000"/>
          </a:bodyPr>
          <a:lstStyle/>
          <a:p>
            <a:pPr algn="just"/>
            <a:endParaRPr lang="en-US" sz="2400" dirty="0">
              <a:latin typeface="Times New Roman" pitchFamily="18" charset="0"/>
              <a:cs typeface="Times New Roman" pitchFamily="18" charset="0"/>
            </a:endParaRPr>
          </a:p>
          <a:p>
            <a:r>
              <a:rPr lang="en-US" sz="2400" b="1" dirty="0">
                <a:solidFill>
                  <a:schemeClr val="tx1"/>
                </a:solidFill>
                <a:latin typeface="Times New Roman" panose="02020603050405020304" pitchFamily="18" charset="0"/>
                <a:cs typeface="Times New Roman" pitchFamily="18" charset="0"/>
              </a:rPr>
              <a:t>1</a:t>
            </a:r>
            <a:r>
              <a:rPr lang="en-US" sz="2400" b="1" dirty="0" smtClean="0">
                <a:solidFill>
                  <a:schemeClr val="tx1"/>
                </a:solidFill>
                <a:latin typeface="Times New Roman" panose="02020603050405020304" pitchFamily="18" charset="0"/>
                <a:cs typeface="Times New Roman" pitchFamily="18" charset="0"/>
              </a:rPr>
              <a:t>]</a:t>
            </a:r>
            <a:r>
              <a:rPr lang="en-US" sz="2400" dirty="0" smtClean="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Like surveillance, navigation and monitoring applications.</a:t>
            </a:r>
          </a:p>
          <a:p>
            <a:endParaRPr lang="en-US" sz="2400" dirty="0">
              <a:solidFill>
                <a:schemeClr val="tx1"/>
              </a:solidFill>
              <a:latin typeface="Times New Roman" panose="02020603050405020304" pitchFamily="18" charset="0"/>
              <a:cs typeface="Times New Roman" pitchFamily="18" charset="0"/>
            </a:endParaRPr>
          </a:p>
          <a:p>
            <a:r>
              <a:rPr lang="en-US" sz="2400" b="1" dirty="0">
                <a:solidFill>
                  <a:schemeClr val="tx1"/>
                </a:solidFill>
                <a:latin typeface="Times New Roman" panose="02020603050405020304" pitchFamily="18" charset="0"/>
                <a:cs typeface="Times New Roman" pitchFamily="18" charset="0"/>
              </a:rPr>
              <a:t>2]</a:t>
            </a:r>
            <a:r>
              <a:rPr lang="en-US" sz="2400" dirty="0">
                <a:solidFill>
                  <a:schemeClr val="tx1"/>
                </a:solidFill>
                <a:latin typeface="Times New Roman" panose="02020603050405020304" pitchFamily="18" charset="0"/>
                <a:cs typeface="Times New Roman" pitchFamily="18" charset="0"/>
              </a:rPr>
              <a:t>  For the detection of extreme temperature, gases inside mines, </a:t>
            </a:r>
            <a:endParaRPr lang="en-US" sz="2400" dirty="0" smtClean="0">
              <a:solidFill>
                <a:schemeClr val="tx1"/>
              </a:solidFill>
              <a:latin typeface="Times New Roman" panose="02020603050405020304" pitchFamily="18" charset="0"/>
              <a:cs typeface="Times New Roman" pitchFamily="18" charset="0"/>
            </a:endParaRPr>
          </a:p>
          <a:p>
            <a:r>
              <a:rPr lang="en-US" sz="2400" dirty="0">
                <a:solidFill>
                  <a:schemeClr val="tx1"/>
                </a:solidFill>
                <a:latin typeface="Times New Roman" panose="02020603050405020304" pitchFamily="18" charset="0"/>
                <a:cs typeface="Times New Roman" pitchFamily="18" charset="0"/>
              </a:rPr>
              <a:t> </a:t>
            </a:r>
            <a:r>
              <a:rPr lang="en-US" sz="2400" dirty="0" smtClean="0">
                <a:solidFill>
                  <a:schemeClr val="tx1"/>
                </a:solidFill>
                <a:latin typeface="Times New Roman" panose="02020603050405020304" pitchFamily="18" charset="0"/>
                <a:cs typeface="Times New Roman" pitchFamily="18" charset="0"/>
              </a:rPr>
              <a:t>    industrial </a:t>
            </a:r>
            <a:r>
              <a:rPr lang="en-US" sz="2400" dirty="0">
                <a:solidFill>
                  <a:schemeClr val="tx1"/>
                </a:solidFill>
                <a:latin typeface="Times New Roman" panose="02020603050405020304" pitchFamily="18" charset="0"/>
                <a:cs typeface="Times New Roman" pitchFamily="18" charset="0"/>
              </a:rPr>
              <a:t>go-downs, storage area of toxic materials, </a:t>
            </a:r>
            <a:r>
              <a:rPr lang="en-US" sz="2400" dirty="0" smtClean="0">
                <a:solidFill>
                  <a:schemeClr val="tx1"/>
                </a:solidFill>
                <a:latin typeface="Times New Roman" panose="02020603050405020304" pitchFamily="18" charset="0"/>
                <a:cs typeface="Times New Roman" pitchFamily="18" charset="0"/>
              </a:rPr>
              <a:t>explosives</a:t>
            </a:r>
          </a:p>
          <a:p>
            <a:r>
              <a:rPr lang="en-US" sz="2400" dirty="0">
                <a:solidFill>
                  <a:schemeClr val="tx1"/>
                </a:solidFill>
                <a:latin typeface="Times New Roman" panose="02020603050405020304" pitchFamily="18" charset="0"/>
                <a:cs typeface="Times New Roman" pitchFamily="18" charset="0"/>
              </a:rPr>
              <a:t> </a:t>
            </a:r>
            <a:r>
              <a:rPr lang="en-US" sz="2400" dirty="0" smtClean="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etc. where safe and direct human access is difficult.</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3]</a:t>
            </a:r>
            <a:r>
              <a:rPr lang="en-US" sz="2400" dirty="0">
                <a:solidFill>
                  <a:schemeClr val="tx1"/>
                </a:solidFill>
                <a:latin typeface="Times New Roman" panose="02020603050405020304" pitchFamily="18" charset="0"/>
                <a:cs typeface="Times New Roman" pitchFamily="18" charset="0"/>
              </a:rPr>
              <a:t> Video </a:t>
            </a:r>
            <a:r>
              <a:rPr lang="en-US" sz="2400" dirty="0" smtClean="0">
                <a:solidFill>
                  <a:schemeClr val="tx1"/>
                </a:solidFill>
                <a:latin typeface="Times New Roman" panose="02020603050405020304" pitchFamily="18" charset="0"/>
                <a:cs typeface="Times New Roman" pitchFamily="18" charset="0"/>
              </a:rPr>
              <a:t>transmitters </a:t>
            </a:r>
            <a:r>
              <a:rPr lang="en-US" sz="2400" dirty="0">
                <a:solidFill>
                  <a:schemeClr val="tx1"/>
                </a:solidFill>
                <a:latin typeface="Times New Roman" panose="02020603050405020304" pitchFamily="18" charset="0"/>
                <a:cs typeface="Times New Roman" pitchFamily="18" charset="0"/>
              </a:rPr>
              <a:t>can be used for security applications in </a:t>
            </a:r>
            <a:endParaRPr lang="en-US" sz="2400" dirty="0" smtClean="0">
              <a:solidFill>
                <a:schemeClr val="tx1"/>
              </a:solidFill>
              <a:latin typeface="Times New Roman" panose="02020603050405020304" pitchFamily="18" charset="0"/>
              <a:cs typeface="Times New Roman" pitchFamily="18" charset="0"/>
            </a:endParaRPr>
          </a:p>
          <a:p>
            <a:r>
              <a:rPr lang="en-US" sz="2400" dirty="0">
                <a:solidFill>
                  <a:schemeClr val="tx1"/>
                </a:solidFill>
                <a:latin typeface="Times New Roman" panose="02020603050405020304" pitchFamily="18" charset="0"/>
                <a:cs typeface="Times New Roman" pitchFamily="18" charset="0"/>
              </a:rPr>
              <a:t> </a:t>
            </a:r>
            <a:r>
              <a:rPr lang="en-US" sz="2400" dirty="0" smtClean="0">
                <a:solidFill>
                  <a:schemeClr val="tx1"/>
                </a:solidFill>
                <a:latin typeface="Times New Roman" panose="02020603050405020304" pitchFamily="18" charset="0"/>
                <a:cs typeface="Times New Roman" pitchFamily="18" charset="0"/>
              </a:rPr>
              <a:t>   different </a:t>
            </a:r>
            <a:r>
              <a:rPr lang="en-US" sz="2400" dirty="0">
                <a:solidFill>
                  <a:schemeClr val="tx1"/>
                </a:solidFill>
                <a:latin typeface="Times New Roman" panose="02020603050405020304" pitchFamily="18" charset="0"/>
                <a:cs typeface="Times New Roman" pitchFamily="18" charset="0"/>
              </a:rPr>
              <a:t>areas (military).</a:t>
            </a:r>
          </a:p>
          <a:p>
            <a:endParaRPr lang="en-US" sz="2400" dirty="0">
              <a:solidFill>
                <a:schemeClr val="tx1"/>
              </a:solidFill>
              <a:latin typeface="Times New Roman" panose="02020603050405020304" pitchFamily="18" charset="0"/>
              <a:cs typeface="Times New Roman" pitchFamily="18" charset="0"/>
            </a:endParaRPr>
          </a:p>
          <a:p>
            <a:r>
              <a:rPr lang="en-US" sz="2400" b="1" dirty="0">
                <a:solidFill>
                  <a:schemeClr val="tx1"/>
                </a:solidFill>
                <a:latin typeface="Times New Roman" panose="02020603050405020304" pitchFamily="18" charset="0"/>
                <a:cs typeface="Times New Roman" pitchFamily="18" charset="0"/>
              </a:rPr>
              <a:t>4]</a:t>
            </a:r>
            <a:r>
              <a:rPr lang="en-US" sz="2400" dirty="0">
                <a:solidFill>
                  <a:schemeClr val="tx1"/>
                </a:solidFill>
                <a:latin typeface="Times New Roman" panose="02020603050405020304" pitchFamily="18" charset="0"/>
                <a:cs typeface="Times New Roman" pitchFamily="18" charset="0"/>
              </a:rPr>
              <a:t> Used for detecting the presences of live human body from the </a:t>
            </a:r>
            <a:endParaRPr lang="en-US" sz="2400" dirty="0" smtClean="0">
              <a:solidFill>
                <a:schemeClr val="tx1"/>
              </a:solidFill>
              <a:latin typeface="Times New Roman" panose="02020603050405020304" pitchFamily="18" charset="0"/>
              <a:cs typeface="Times New Roman" pitchFamily="18" charset="0"/>
            </a:endParaRPr>
          </a:p>
          <a:p>
            <a:r>
              <a:rPr lang="en-US" sz="2400" dirty="0">
                <a:solidFill>
                  <a:schemeClr val="tx1"/>
                </a:solidFill>
                <a:latin typeface="Times New Roman" panose="02020603050405020304" pitchFamily="18" charset="0"/>
                <a:cs typeface="Times New Roman" pitchFamily="18" charset="0"/>
              </a:rPr>
              <a:t> </a:t>
            </a:r>
            <a:r>
              <a:rPr lang="en-US" sz="2400" dirty="0" smtClean="0">
                <a:solidFill>
                  <a:schemeClr val="tx1"/>
                </a:solidFill>
                <a:latin typeface="Times New Roman" panose="02020603050405020304" pitchFamily="18" charset="0"/>
                <a:cs typeface="Times New Roman" pitchFamily="18" charset="0"/>
              </a:rPr>
              <a:t>   natural </a:t>
            </a:r>
            <a:r>
              <a:rPr lang="en-US" sz="2400" dirty="0">
                <a:solidFill>
                  <a:schemeClr val="tx1"/>
                </a:solidFill>
                <a:latin typeface="Times New Roman" panose="02020603050405020304" pitchFamily="18" charset="0"/>
                <a:cs typeface="Times New Roman" pitchFamily="18" charset="0"/>
              </a:rPr>
              <a:t>calamities like earthquake ,etc.</a:t>
            </a:r>
          </a:p>
          <a:p>
            <a:r>
              <a:rPr lang="en-US" sz="2400" dirty="0" smtClean="0">
                <a:solidFill>
                  <a:schemeClr val="tx1"/>
                </a:solidFill>
                <a:latin typeface="Times New Roman" panose="02020603050405020304" pitchFamily="18" charset="0"/>
                <a:cs typeface="Times New Roman" pitchFamily="18" charset="0"/>
              </a:rPr>
              <a:t> </a:t>
            </a:r>
            <a:endParaRPr lang="en-US" sz="2400" dirty="0">
              <a:solidFill>
                <a:schemeClr val="tx1"/>
              </a:solidFill>
              <a:latin typeface="Times New Roman" panose="02020603050405020304" pitchFamily="18" charset="0"/>
              <a:cs typeface="Times New Roman" pitchFamily="18" charset="0"/>
            </a:endParaRPr>
          </a:p>
          <a:p>
            <a:r>
              <a:rPr lang="en-US" sz="2400" b="1" dirty="0">
                <a:solidFill>
                  <a:schemeClr val="tx1"/>
                </a:solidFill>
                <a:latin typeface="Times New Roman" panose="02020603050405020304" pitchFamily="18" charset="0"/>
                <a:cs typeface="Times New Roman" pitchFamily="18" charset="0"/>
              </a:rPr>
              <a:t>5]</a:t>
            </a:r>
            <a:r>
              <a:rPr lang="en-US" sz="2400" dirty="0">
                <a:solidFill>
                  <a:schemeClr val="tx1"/>
                </a:solidFill>
                <a:latin typeface="Times New Roman" panose="02020603050405020304" pitchFamily="18" charset="0"/>
                <a:cs typeface="Times New Roman" pitchFamily="18" charset="0"/>
              </a:rPr>
              <a:t> In Archaeological activities.</a:t>
            </a:r>
          </a:p>
          <a:p>
            <a:endParaRPr lang="en-US" sz="2400" b="1" dirty="0"/>
          </a:p>
          <a:p>
            <a:endParaRPr lang="en-US" sz="2400" dirty="0"/>
          </a:p>
        </p:txBody>
      </p:sp>
    </p:spTree>
    <p:extLst>
      <p:ext uri="{BB962C8B-B14F-4D97-AF65-F5344CB8AC3E}">
        <p14:creationId xmlns:p14="http://schemas.microsoft.com/office/powerpoint/2010/main" val="1940768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4429"/>
            <a:ext cx="7498080" cy="1143000"/>
          </a:xfrm>
        </p:spPr>
        <p:txBody>
          <a:bodyPr/>
          <a:lstStyle/>
          <a:p>
            <a:r>
              <a:rPr lang="en-US" b="1" dirty="0" smtClean="0"/>
              <a:t>Future Scope :-</a:t>
            </a:r>
            <a:endParaRPr lang="en-US" b="1" dirty="0"/>
          </a:p>
        </p:txBody>
      </p:sp>
      <p:sp>
        <p:nvSpPr>
          <p:cNvPr id="3" name="Content Placeholder 2"/>
          <p:cNvSpPr>
            <a:spLocks noGrp="1"/>
          </p:cNvSpPr>
          <p:nvPr>
            <p:ph idx="1"/>
          </p:nvPr>
        </p:nvSpPr>
        <p:spPr>
          <a:xfrm>
            <a:off x="1052286" y="1295400"/>
            <a:ext cx="7866888" cy="5334000"/>
          </a:xfrm>
        </p:spPr>
        <p:txBody>
          <a:bodyPr>
            <a:normAutofit/>
          </a:bodyPr>
          <a:lstStyle/>
          <a:p>
            <a:pPr marL="82296" indent="0">
              <a:buNone/>
            </a:pPr>
            <a:r>
              <a:rPr lang="en-US" sz="24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Pixy 2 Camera </a:t>
            </a: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odule can also be added to this rover for proper detection of various objects and road signs in the surrounding Environment.</a:t>
            </a:r>
          </a:p>
          <a:p>
            <a:pPr marL="82296" indent="0">
              <a:buNone/>
            </a:pPr>
            <a:endParaRPr lang="en-US" sz="2400" dirty="0">
              <a:latin typeface="Times New Roman" panose="02020603050405020304" pitchFamily="18" charset="0"/>
              <a:cs typeface="Times New Roman" panose="02020603050405020304" pitchFamily="18" charset="0"/>
            </a:endParaRPr>
          </a:p>
          <a:p>
            <a:pPr marL="82296" indent="0">
              <a:buNone/>
            </a:pPr>
            <a:r>
              <a:rPr lang="en-US" sz="2400" dirty="0" smtClean="0">
                <a:latin typeface="Times New Roman" panose="02020603050405020304" pitchFamily="18" charset="0"/>
                <a:cs typeface="Times New Roman" panose="02020603050405020304" pitchFamily="18" charset="0"/>
              </a:rPr>
              <a:t>2] </a:t>
            </a:r>
            <a:r>
              <a:rPr lang="en-US" sz="2400" b="1" dirty="0" smtClean="0">
                <a:latin typeface="Times New Roman" panose="02020603050405020304" pitchFamily="18" charset="0"/>
                <a:cs typeface="Times New Roman" panose="02020603050405020304" pitchFamily="18" charset="0"/>
              </a:rPr>
              <a:t>15 kg MG995 </a:t>
            </a:r>
            <a:r>
              <a:rPr lang="en-US" sz="2400" dirty="0" smtClean="0">
                <a:latin typeface="Times New Roman" panose="02020603050405020304" pitchFamily="18" charset="0"/>
                <a:cs typeface="Times New Roman" panose="02020603050405020304" pitchFamily="18" charset="0"/>
              </a:rPr>
              <a:t>Servo motors can be replaced by </a:t>
            </a:r>
            <a:r>
              <a:rPr lang="en-US" sz="2400" b="1" dirty="0" smtClean="0">
                <a:latin typeface="Times New Roman" panose="02020603050405020304" pitchFamily="18" charset="0"/>
                <a:cs typeface="Times New Roman" panose="02020603050405020304" pitchFamily="18" charset="0"/>
              </a:rPr>
              <a:t>Orange 20kg </a:t>
            </a:r>
            <a:r>
              <a:rPr lang="en-US" sz="2400" dirty="0" smtClean="0">
                <a:latin typeface="Times New Roman" panose="02020603050405020304" pitchFamily="18" charset="0"/>
                <a:cs typeface="Times New Roman" panose="02020603050405020304" pitchFamily="18" charset="0"/>
              </a:rPr>
              <a:t>servo motors in order to </a:t>
            </a:r>
            <a:r>
              <a:rPr lang="en-US" sz="2400" b="1" dirty="0" smtClean="0">
                <a:latin typeface="Times New Roman" panose="02020603050405020304" pitchFamily="18" charset="0"/>
                <a:cs typeface="Times New Roman" panose="02020603050405020304" pitchFamily="18" charset="0"/>
              </a:rPr>
              <a:t>lift heavy objects </a:t>
            </a:r>
            <a:r>
              <a:rPr lang="en-US" sz="2400" dirty="0" smtClean="0">
                <a:latin typeface="Times New Roman" panose="02020603050405020304" pitchFamily="18" charset="0"/>
                <a:cs typeface="Times New Roman" panose="02020603050405020304" pitchFamily="18" charset="0"/>
              </a:rPr>
              <a:t>without wear and tear of any gears of servo motors.</a:t>
            </a:r>
          </a:p>
          <a:p>
            <a:pPr marL="82296" indent="0">
              <a:buNone/>
            </a:pPr>
            <a:endParaRPr lang="en-US" sz="2400" dirty="0">
              <a:latin typeface="Times New Roman" panose="02020603050405020304" pitchFamily="18" charset="0"/>
              <a:cs typeface="Times New Roman" panose="02020603050405020304" pitchFamily="18" charset="0"/>
            </a:endParaRPr>
          </a:p>
          <a:p>
            <a:pPr marL="82296" indent="0">
              <a:buNone/>
            </a:pPr>
            <a:r>
              <a:rPr lang="en-US" sz="2400" dirty="0" smtClean="0">
                <a:latin typeface="Times New Roman" panose="02020603050405020304" pitchFamily="18" charset="0"/>
                <a:cs typeface="Times New Roman" panose="02020603050405020304" pitchFamily="18" charset="0"/>
              </a:rPr>
              <a:t>3] </a:t>
            </a:r>
            <a:r>
              <a:rPr lang="en-US" sz="2400" b="1" dirty="0" smtClean="0">
                <a:latin typeface="Times New Roman" panose="02020603050405020304" pitchFamily="18" charset="0"/>
                <a:cs typeface="Times New Roman" panose="02020603050405020304" pitchFamily="18" charset="0"/>
              </a:rPr>
              <a:t>Metal </a:t>
            </a:r>
            <a:r>
              <a:rPr lang="en-US" sz="2400" b="1" dirty="0" err="1">
                <a:latin typeface="Times New Roman" panose="02020603050405020304" pitchFamily="18" charset="0"/>
                <a:cs typeface="Times New Roman" panose="02020603050405020304" pitchFamily="18" charset="0"/>
              </a:rPr>
              <a:t>c</a:t>
            </a:r>
            <a:r>
              <a:rPr lang="en-US" sz="2400" b="1" dirty="0" err="1" smtClean="0">
                <a:latin typeface="Times New Roman" panose="02020603050405020304" pitchFamily="18" charset="0"/>
                <a:cs typeface="Times New Roman" panose="02020603050405020304" pitchFamily="18" charset="0"/>
              </a:rPr>
              <a:t>hasis</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can be used instead of </a:t>
            </a:r>
            <a:r>
              <a:rPr lang="en-US" sz="2400" b="1" dirty="0" smtClean="0">
                <a:latin typeface="Times New Roman" panose="02020603050405020304" pitchFamily="18" charset="0"/>
                <a:cs typeface="Times New Roman" panose="02020603050405020304" pitchFamily="18" charset="0"/>
              </a:rPr>
              <a:t>acrylic </a:t>
            </a:r>
            <a:r>
              <a:rPr lang="en-US" sz="2400" b="1" dirty="0" err="1" smtClean="0">
                <a:latin typeface="Times New Roman" panose="02020603050405020304" pitchFamily="18" charset="0"/>
                <a:cs typeface="Times New Roman" panose="02020603050405020304" pitchFamily="18" charset="0"/>
              </a:rPr>
              <a:t>chasis</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order to make rover </a:t>
            </a:r>
            <a:r>
              <a:rPr lang="en-US" sz="2400" b="1" dirty="0" smtClean="0">
                <a:latin typeface="Times New Roman" panose="02020603050405020304" pitchFamily="18" charset="0"/>
                <a:cs typeface="Times New Roman" panose="02020603050405020304" pitchFamily="18" charset="0"/>
              </a:rPr>
              <a:t>more robust </a:t>
            </a:r>
            <a:r>
              <a:rPr lang="en-US" sz="2400" dirty="0" smtClean="0">
                <a:latin typeface="Times New Roman" panose="02020603050405020304" pitchFamily="18" charset="0"/>
                <a:cs typeface="Times New Roman" panose="02020603050405020304" pitchFamily="18" charset="0"/>
              </a:rPr>
              <a:t>to the surrounding environment.</a:t>
            </a:r>
          </a:p>
          <a:p>
            <a:pPr marL="82296" indent="0">
              <a:buNone/>
            </a:pPr>
            <a:endParaRPr lang="en-US" sz="2400" dirty="0">
              <a:latin typeface="Times New Roman" panose="02020603050405020304" pitchFamily="18" charset="0"/>
              <a:cs typeface="Times New Roman" panose="02020603050405020304" pitchFamily="18" charset="0"/>
            </a:endParaRPr>
          </a:p>
          <a:p>
            <a:pPr marL="82296" indent="0">
              <a:buNone/>
            </a:pPr>
            <a:r>
              <a:rPr lang="en-US" sz="2400" dirty="0" smtClean="0">
                <a:latin typeface="Times New Roman" panose="02020603050405020304" pitchFamily="18" charset="0"/>
                <a:cs typeface="Times New Roman" panose="02020603050405020304" pitchFamily="18" charset="0"/>
              </a:rPr>
              <a:t>4] </a:t>
            </a:r>
            <a:r>
              <a:rPr lang="en-US" sz="2400" b="1" dirty="0" smtClean="0">
                <a:latin typeface="Times New Roman" panose="02020603050405020304" pitchFamily="18" charset="0"/>
                <a:cs typeface="Times New Roman" panose="02020603050405020304" pitchFamily="18" charset="0"/>
              </a:rPr>
              <a:t>More sensors </a:t>
            </a:r>
            <a:r>
              <a:rPr lang="en-US" sz="2400" dirty="0" smtClean="0">
                <a:latin typeface="Times New Roman" panose="02020603050405020304" pitchFamily="18" charset="0"/>
                <a:cs typeface="Times New Roman" panose="02020603050405020304" pitchFamily="18" charset="0"/>
              </a:rPr>
              <a:t>can be interfaced with </a:t>
            </a:r>
            <a:r>
              <a:rPr lang="en-US" sz="2400" dirty="0" err="1" smtClean="0">
                <a:latin typeface="Times New Roman" panose="02020603050405020304" pitchFamily="18" charset="0"/>
                <a:cs typeface="Times New Roman" panose="02020603050405020304" pitchFamily="18" charset="0"/>
              </a:rPr>
              <a:t>NodeMCU</a:t>
            </a:r>
            <a:r>
              <a:rPr lang="en-US" sz="2400" dirty="0" smtClean="0">
                <a:latin typeface="Times New Roman" panose="02020603050405020304" pitchFamily="18" charset="0"/>
                <a:cs typeface="Times New Roman" panose="02020603050405020304" pitchFamily="18" charset="0"/>
              </a:rPr>
              <a:t> shield in order to provide </a:t>
            </a:r>
            <a:r>
              <a:rPr lang="en-US" sz="2400" b="1" dirty="0" smtClean="0">
                <a:latin typeface="Times New Roman" panose="02020603050405020304" pitchFamily="18" charset="0"/>
                <a:cs typeface="Times New Roman" panose="02020603050405020304" pitchFamily="18" charset="0"/>
              </a:rPr>
              <a:t>more data </a:t>
            </a:r>
            <a:r>
              <a:rPr lang="en-US" sz="2400" dirty="0" smtClean="0">
                <a:latin typeface="Times New Roman" panose="02020603050405020304" pitchFamily="18" charset="0"/>
                <a:cs typeface="Times New Roman" panose="02020603050405020304" pitchFamily="18" charset="0"/>
              </a:rPr>
              <a:t>of the surrounding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886"/>
            <a:ext cx="7498080" cy="1143000"/>
          </a:xfrm>
        </p:spPr>
        <p:txBody>
          <a:bodyPr/>
          <a:lstStyle/>
          <a:p>
            <a:r>
              <a:rPr lang="en-US" dirty="0" smtClean="0"/>
              <a:t>Conclusion :-</a:t>
            </a:r>
            <a:endParaRPr lang="en-US" dirty="0"/>
          </a:p>
        </p:txBody>
      </p:sp>
      <p:sp>
        <p:nvSpPr>
          <p:cNvPr id="3" name="Content Placeholder 2"/>
          <p:cNvSpPr>
            <a:spLocks noGrp="1"/>
          </p:cNvSpPr>
          <p:nvPr>
            <p:ph idx="1"/>
          </p:nvPr>
        </p:nvSpPr>
        <p:spPr>
          <a:xfrm>
            <a:off x="1055914" y="1172029"/>
            <a:ext cx="7924800" cy="5334000"/>
          </a:xfrm>
        </p:spPr>
        <p:txBody>
          <a:bodyPr>
            <a:normAutofit/>
          </a:bodyPr>
          <a:lstStyle/>
          <a:p>
            <a:pPr marL="82296" indent="0">
              <a:buNone/>
            </a:pPr>
            <a:r>
              <a:rPr lang="en-US" sz="2400" dirty="0" smtClean="0">
                <a:latin typeface="Times New Roman" panose="02020603050405020304" pitchFamily="18" charset="0"/>
                <a:cs typeface="Times New Roman" panose="02020603050405020304" pitchFamily="18" charset="0"/>
              </a:rPr>
              <a:t>1] In this project , we have assembled the robotic arm &amp; </a:t>
            </a:r>
          </a:p>
          <a:p>
            <a:pPr marL="82296"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sensor unit which is controlled by one controller </a:t>
            </a:r>
          </a:p>
          <a:p>
            <a:pPr marL="82296"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(Node-MCU) .</a:t>
            </a:r>
          </a:p>
          <a:p>
            <a:pPr marL="82296" indent="0">
              <a:buNone/>
            </a:pPr>
            <a:endParaRPr lang="en-US" sz="2400" dirty="0">
              <a:latin typeface="Times New Roman" panose="02020603050405020304" pitchFamily="18" charset="0"/>
              <a:cs typeface="Times New Roman" panose="02020603050405020304" pitchFamily="18" charset="0"/>
            </a:endParaRPr>
          </a:p>
          <a:p>
            <a:pPr marL="82296" indent="0">
              <a:buNone/>
            </a:pPr>
            <a:r>
              <a:rPr lang="en-US" sz="2400" dirty="0" smtClean="0">
                <a:latin typeface="Times New Roman" panose="02020603050405020304" pitchFamily="18" charset="0"/>
                <a:cs typeface="Times New Roman" panose="02020603050405020304" pitchFamily="18" charset="0"/>
              </a:rPr>
              <a:t>2] The Movement of rover &amp; the video live streaming is</a:t>
            </a:r>
          </a:p>
          <a:p>
            <a:pPr marL="82296"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controlled by another controller i.e. ESP32 CAM Module.</a:t>
            </a:r>
          </a:p>
          <a:p>
            <a:pPr marL="82296" indent="0">
              <a:buNone/>
            </a:pPr>
            <a:endParaRPr lang="en-US" sz="2400" dirty="0" smtClean="0">
              <a:latin typeface="Times New Roman" panose="02020603050405020304" pitchFamily="18" charset="0"/>
              <a:cs typeface="Times New Roman" panose="02020603050405020304" pitchFamily="18" charset="0"/>
            </a:endParaRPr>
          </a:p>
          <a:p>
            <a:pPr marL="82296" indent="0">
              <a:buNone/>
            </a:pPr>
            <a:r>
              <a:rPr lang="en-US" sz="2400" dirty="0" smtClean="0">
                <a:latin typeface="Times New Roman" panose="02020603050405020304" pitchFamily="18" charset="0"/>
                <a:cs typeface="Times New Roman" panose="02020603050405020304" pitchFamily="18" charset="0"/>
              </a:rPr>
              <a:t>3] In this ,we learned about Web-socket , in order to</a:t>
            </a:r>
          </a:p>
          <a:p>
            <a:pPr marL="82296"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improve half duplex communication of HTTP server.</a:t>
            </a:r>
          </a:p>
          <a:p>
            <a:pPr marL="82296" indent="0">
              <a:buNone/>
            </a:pPr>
            <a:endParaRPr lang="en-US" sz="2400" dirty="0">
              <a:latin typeface="Times New Roman" panose="02020603050405020304" pitchFamily="18" charset="0"/>
              <a:cs typeface="Times New Roman" panose="02020603050405020304" pitchFamily="18" charset="0"/>
            </a:endParaRPr>
          </a:p>
          <a:p>
            <a:pPr marL="82296" indent="0">
              <a:buNone/>
            </a:pPr>
            <a:r>
              <a:rPr lang="en-US" sz="2400" dirty="0" smtClean="0">
                <a:latin typeface="Times New Roman" panose="02020603050405020304" pitchFamily="18" charset="0"/>
                <a:cs typeface="Times New Roman" panose="02020603050405020304" pitchFamily="18" charset="0"/>
              </a:rPr>
              <a:t>4] We also learned about , the PWM pulse-width calculations</a:t>
            </a:r>
          </a:p>
          <a:p>
            <a:pPr marL="82296"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required  for the servo shield (PCA 9685).</a:t>
            </a:r>
          </a:p>
        </p:txBody>
      </p:sp>
    </p:spTree>
    <p:extLst>
      <p:ext uri="{BB962C8B-B14F-4D97-AF65-F5344CB8AC3E}">
        <p14:creationId xmlns:p14="http://schemas.microsoft.com/office/powerpoint/2010/main" val="98209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458200" cy="762000"/>
          </a:xfrm>
        </p:spPr>
        <p:txBody>
          <a:bodyPr>
            <a:noAutofit/>
          </a:bodyPr>
          <a:lstStyle/>
          <a:p>
            <a:pPr algn="ctr"/>
            <a:r>
              <a:rPr lang="en-US" sz="3200" dirty="0">
                <a:solidFill>
                  <a:schemeClr val="tx1"/>
                </a:solidFill>
                <a:effectLst/>
                <a:latin typeface="Times New Roman" pitchFamily="18" charset="0"/>
                <a:cs typeface="Times New Roman" pitchFamily="18" charset="0"/>
              </a:rPr>
              <a:t>  </a:t>
            </a:r>
            <a:r>
              <a:rPr lang="en-US" sz="4000" b="1" u="sng" dirty="0">
                <a:solidFill>
                  <a:schemeClr val="tx1"/>
                </a:solidFill>
                <a:effectLst/>
                <a:latin typeface="Times New Roman" pitchFamily="18" charset="0"/>
                <a:cs typeface="Times New Roman" pitchFamily="18" charset="0"/>
              </a:rPr>
              <a:t>Introduction </a:t>
            </a:r>
          </a:p>
        </p:txBody>
      </p:sp>
      <p:sp>
        <p:nvSpPr>
          <p:cNvPr id="3" name="Subtitle 2"/>
          <p:cNvSpPr>
            <a:spLocks noGrp="1"/>
          </p:cNvSpPr>
          <p:nvPr>
            <p:ph type="subTitle" idx="1"/>
          </p:nvPr>
        </p:nvSpPr>
        <p:spPr>
          <a:xfrm>
            <a:off x="1143000" y="762000"/>
            <a:ext cx="7848600" cy="5791200"/>
          </a:xfrm>
        </p:spPr>
        <p:txBody>
          <a:bodyPr>
            <a:normAutofit fontScale="55000" lnSpcReduction="20000"/>
          </a:bodyPr>
          <a:lstStyle/>
          <a:p>
            <a:pPr algn="just"/>
            <a:endParaRPr lang="en-US" sz="2400" dirty="0">
              <a:latin typeface="Times New Roman" pitchFamily="18" charset="0"/>
              <a:cs typeface="Times New Roman" pitchFamily="18" charset="0"/>
            </a:endParaRPr>
          </a:p>
          <a:p>
            <a:pPr algn="just"/>
            <a:endParaRPr lang="en-US" sz="3100" dirty="0">
              <a:latin typeface="Times New Roman" pitchFamily="18" charset="0"/>
              <a:cs typeface="Times New Roman" pitchFamily="18" charset="0"/>
            </a:endParaRPr>
          </a:p>
          <a:p>
            <a:endParaRPr lang="en-US" sz="3100" dirty="0">
              <a:latin typeface="Times New Roman" pitchFamily="18" charset="0"/>
              <a:cs typeface="Times New Roman" pitchFamily="18" charset="0"/>
            </a:endParaRPr>
          </a:p>
          <a:p>
            <a:r>
              <a:rPr lang="en-US" sz="3100" dirty="0">
                <a:latin typeface="Times New Roman" pitchFamily="18" charset="0"/>
                <a:cs typeface="Times New Roman" pitchFamily="18" charset="0"/>
              </a:rPr>
              <a:t>1.   </a:t>
            </a:r>
            <a:r>
              <a:rPr lang="en-US" sz="3200" dirty="0">
                <a:latin typeface="Times New Roman" pitchFamily="18" charset="0"/>
                <a:cs typeface="Times New Roman" pitchFamily="18" charset="0"/>
              </a:rPr>
              <a:t>The main purpose of this project is to make a Rover capable of doing</a:t>
            </a:r>
          </a:p>
          <a:p>
            <a:r>
              <a:rPr lang="en-US" sz="3200" dirty="0">
                <a:latin typeface="Times New Roman" pitchFamily="18" charset="0"/>
                <a:cs typeface="Times New Roman" pitchFamily="18" charset="0"/>
              </a:rPr>
              <a:t>      multiple tasks.</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2.  It will consist of multiple systems ,capable of performing multiple</a:t>
            </a:r>
          </a:p>
          <a:p>
            <a:r>
              <a:rPr lang="en-US" sz="3200" dirty="0">
                <a:latin typeface="Times New Roman" pitchFamily="18" charset="0"/>
                <a:cs typeface="Times New Roman" pitchFamily="18" charset="0"/>
              </a:rPr>
              <a:t>     functionalities.</a:t>
            </a: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3.  Robotic </a:t>
            </a:r>
            <a:r>
              <a:rPr lang="en-US" sz="3200" dirty="0" smtClean="0">
                <a:latin typeface="Times New Roman" pitchFamily="18" charset="0"/>
                <a:cs typeface="Times New Roman" pitchFamily="18" charset="0"/>
              </a:rPr>
              <a:t>Arm ,  </a:t>
            </a:r>
            <a:r>
              <a:rPr lang="en-US" sz="3200" dirty="0">
                <a:latin typeface="Times New Roman" pitchFamily="18" charset="0"/>
                <a:cs typeface="Times New Roman" pitchFamily="18" charset="0"/>
              </a:rPr>
              <a:t>Sensors (consisting of various sensors like </a:t>
            </a:r>
          </a:p>
          <a:p>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Gas</a:t>
            </a:r>
            <a:r>
              <a:rPr lang="en-US" sz="3200" dirty="0">
                <a:latin typeface="Times New Roman" pitchFamily="18" charset="0"/>
                <a:cs typeface="Times New Roman" pitchFamily="18" charset="0"/>
              </a:rPr>
              <a:t>, Fire &amp; </a:t>
            </a:r>
            <a:r>
              <a:rPr lang="en-US" sz="3200" dirty="0" smtClean="0">
                <a:latin typeface="Times New Roman" pitchFamily="18" charset="0"/>
                <a:cs typeface="Times New Roman" pitchFamily="18" charset="0"/>
              </a:rPr>
              <a:t>temperature - Humidity) will be controlled by ESP8266 module </a:t>
            </a:r>
            <a:r>
              <a:rPr lang="en-US" sz="3200" dirty="0">
                <a:latin typeface="Times New Roman" pitchFamily="18" charset="0"/>
                <a:cs typeface="Times New Roman" pitchFamily="18" charset="0"/>
              </a:rPr>
              <a:t>&amp; </a:t>
            </a:r>
            <a:r>
              <a:rPr lang="en-US" sz="3200" dirty="0" smtClean="0">
                <a:latin typeface="Times New Roman" pitchFamily="18" charset="0"/>
                <a:cs typeface="Times New Roman" pitchFamily="18" charset="0"/>
              </a:rPr>
              <a:t> </a:t>
            </a:r>
          </a:p>
          <a:p>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C</a:t>
            </a:r>
            <a:r>
              <a:rPr lang="en-US" sz="3200" dirty="0" smtClean="0">
                <a:latin typeface="Times New Roman" pitchFamily="18" charset="0"/>
                <a:cs typeface="Times New Roman" pitchFamily="18" charset="0"/>
              </a:rPr>
              <a:t>amera </a:t>
            </a:r>
            <a:r>
              <a:rPr lang="en-US" sz="3200" dirty="0">
                <a:latin typeface="Times New Roman" pitchFamily="18" charset="0"/>
                <a:cs typeface="Times New Roman" pitchFamily="18" charset="0"/>
              </a:rPr>
              <a:t>system will </a:t>
            </a:r>
            <a:r>
              <a:rPr lang="en-US" sz="3200" dirty="0" smtClean="0">
                <a:latin typeface="Times New Roman" pitchFamily="18" charset="0"/>
                <a:cs typeface="Times New Roman" pitchFamily="18" charset="0"/>
              </a:rPr>
              <a:t>be </a:t>
            </a:r>
            <a:r>
              <a:rPr lang="en-US" sz="3200" dirty="0">
                <a:latin typeface="Times New Roman" pitchFamily="18" charset="0"/>
                <a:cs typeface="Times New Roman" pitchFamily="18" charset="0"/>
              </a:rPr>
              <a:t>controlled by  </a:t>
            </a:r>
            <a:r>
              <a:rPr lang="en-US" sz="3200" dirty="0" smtClean="0">
                <a:latin typeface="Times New Roman" pitchFamily="18" charset="0"/>
                <a:cs typeface="Times New Roman" pitchFamily="18" charset="0"/>
              </a:rPr>
              <a:t>ESP32 Cam Module.</a:t>
            </a:r>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4.  Control system will control the maneuvering of Rover &amp; the speed of the          </a:t>
            </a:r>
          </a:p>
          <a:p>
            <a:r>
              <a:rPr lang="en-US" sz="3200" dirty="0">
                <a:latin typeface="Times New Roman" pitchFamily="18" charset="0"/>
                <a:cs typeface="Times New Roman" pitchFamily="18" charset="0"/>
              </a:rPr>
              <a:t>     rover.</a:t>
            </a:r>
          </a:p>
          <a:p>
            <a:endParaRPr lang="en-US" sz="3200" dirty="0">
              <a:latin typeface="Times New Roman" pitchFamily="18" charset="0"/>
              <a:cs typeface="Times New Roman" pitchFamily="18" charset="0"/>
            </a:endParaRPr>
          </a:p>
          <a:p>
            <a:r>
              <a:rPr lang="en-US" sz="3200" dirty="0" smtClean="0">
                <a:latin typeface="Times New Roman" pitchFamily="18" charset="0"/>
                <a:cs typeface="Times New Roman" pitchFamily="18" charset="0"/>
              </a:rPr>
              <a:t>5.  A </a:t>
            </a:r>
            <a:r>
              <a:rPr lang="en-US" sz="3200" dirty="0">
                <a:latin typeface="Times New Roman" pitchFamily="18" charset="0"/>
                <a:cs typeface="Times New Roman" pitchFamily="18" charset="0"/>
              </a:rPr>
              <a:t>camera module is mounted on the rover, which will capture the photos </a:t>
            </a:r>
            <a:r>
              <a:rPr lang="en-US" sz="3200" dirty="0" smtClean="0">
                <a:latin typeface="Times New Roman" pitchFamily="18" charset="0"/>
                <a:cs typeface="Times New Roman" pitchFamily="18" charset="0"/>
              </a:rPr>
              <a:t>&amp; </a:t>
            </a:r>
          </a:p>
          <a:p>
            <a:r>
              <a:rPr lang="en-US" sz="3200" dirty="0" smtClean="0">
                <a:latin typeface="Times New Roman" pitchFamily="18" charset="0"/>
                <a:cs typeface="Times New Roman" pitchFamily="18" charset="0"/>
              </a:rPr>
              <a:t>    stream live video</a:t>
            </a:r>
            <a:r>
              <a:rPr lang="en-US" sz="3200" dirty="0">
                <a:latin typeface="Times New Roman" pitchFamily="18" charset="0"/>
                <a:cs typeface="Times New Roman" pitchFamily="18" charset="0"/>
              </a:rPr>
              <a:t>, which can be displayed on a </a:t>
            </a:r>
            <a:r>
              <a:rPr lang="en-US" sz="3200" dirty="0" smtClean="0">
                <a:latin typeface="Times New Roman" pitchFamily="18" charset="0"/>
                <a:cs typeface="Times New Roman" pitchFamily="18" charset="0"/>
              </a:rPr>
              <a:t>website (IP Address).</a:t>
            </a:r>
            <a:endParaRPr lang="en-US" sz="32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2952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563AE93-7449-4571-93C2-4C5E6FC1CB1A}"/>
              </a:ext>
            </a:extLst>
          </p:cNvPr>
          <p:cNvSpPr txBox="1"/>
          <p:nvPr/>
        </p:nvSpPr>
        <p:spPr>
          <a:xfrm>
            <a:off x="1066800" y="533400"/>
            <a:ext cx="7924800" cy="5786199"/>
          </a:xfrm>
          <a:prstGeom prst="rect">
            <a:avLst/>
          </a:prstGeom>
          <a:noFill/>
        </p:spPr>
        <p:txBody>
          <a:bodyPr wrap="square">
            <a:spAutoFit/>
          </a:bodyPr>
          <a:lstStyle/>
          <a:p>
            <a:pPr algn="ctr"/>
            <a:r>
              <a:rPr lang="en-IN" sz="3600" b="1" u="sng" dirty="0">
                <a:latin typeface="Times New Roman" panose="02020603050405020304" pitchFamily="18" charset="0"/>
                <a:cs typeface="Times New Roman" panose="02020603050405020304" pitchFamily="18" charset="0"/>
              </a:rPr>
              <a:t>References</a:t>
            </a:r>
            <a:r>
              <a:rPr lang="en-IN" sz="3600" b="1" dirty="0">
                <a:latin typeface="Times New Roman" panose="02020603050405020304" pitchFamily="18" charset="0"/>
                <a:cs typeface="Times New Roman" panose="02020603050405020304" pitchFamily="18" charset="0"/>
              </a:rPr>
              <a:t> :-</a:t>
            </a:r>
          </a:p>
          <a:p>
            <a:pPr algn="ctr"/>
            <a:endParaRPr lang="en-IN" sz="28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Islam T, Abdullah SA, </a:t>
            </a:r>
            <a:r>
              <a:rPr lang="en-IN" dirty="0" err="1">
                <a:latin typeface="Times New Roman" panose="02020603050405020304" pitchFamily="18" charset="0"/>
                <a:cs typeface="Times New Roman" panose="02020603050405020304" pitchFamily="18" charset="0"/>
              </a:rPr>
              <a:t>Sarowar</a:t>
            </a:r>
            <a:r>
              <a:rPr lang="en-IN" dirty="0">
                <a:latin typeface="Times New Roman" panose="02020603050405020304" pitchFamily="18" charset="0"/>
                <a:cs typeface="Times New Roman" panose="02020603050405020304" pitchFamily="18" charset="0"/>
              </a:rPr>
              <a:t> G, Enhanced wireless control system for smoke and fire detection. International Journal of Computer and Electrical Engineering. 2013 Apr 1;5(2):233-6.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Rounak</a:t>
            </a:r>
            <a:r>
              <a:rPr lang="en-IN" dirty="0">
                <a:latin typeface="Times New Roman" panose="02020603050405020304" pitchFamily="18" charset="0"/>
                <a:cs typeface="Times New Roman" panose="02020603050405020304" pitchFamily="18" charset="0"/>
              </a:rPr>
              <a:t> R. Gupta, </a:t>
            </a:r>
            <a:r>
              <a:rPr lang="en-IN" dirty="0" err="1">
                <a:latin typeface="Times New Roman" panose="02020603050405020304" pitchFamily="18" charset="0"/>
                <a:cs typeface="Times New Roman" panose="02020603050405020304" pitchFamily="18" charset="0"/>
              </a:rPr>
              <a:t>Mr.Laxmikant</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Hundikar</a:t>
            </a:r>
            <a:r>
              <a:rPr lang="en-IN" dirty="0">
                <a:latin typeface="Times New Roman" panose="02020603050405020304" pitchFamily="18" charset="0"/>
                <a:cs typeface="Times New Roman" panose="02020603050405020304" pitchFamily="18" charset="0"/>
              </a:rPr>
              <a:t>, Abhijit G. </a:t>
            </a:r>
            <a:r>
              <a:rPr lang="en-IN" dirty="0" err="1">
                <a:latin typeface="Times New Roman" panose="02020603050405020304" pitchFamily="18" charset="0"/>
                <a:cs typeface="Times New Roman" panose="02020603050405020304" pitchFamily="18" charset="0"/>
              </a:rPr>
              <a:t>Ingole</a:t>
            </a:r>
            <a:r>
              <a:rPr lang="en-IN" dirty="0">
                <a:latin typeface="Times New Roman" panose="02020603050405020304" pitchFamily="18" charset="0"/>
                <a:cs typeface="Times New Roman" panose="02020603050405020304" pitchFamily="18" charset="0"/>
              </a:rPr>
              <a:t>, Microcontroller based Earthquake Detection using Sensing Element, International Journal of Electrical, Electronics and Mechanical Controls, 2013 January, 2(1).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Kumar R, </a:t>
            </a:r>
            <a:r>
              <a:rPr lang="en-IN" dirty="0" err="1">
                <a:latin typeface="Times New Roman" panose="02020603050405020304" pitchFamily="18" charset="0"/>
                <a:cs typeface="Times New Roman" panose="02020603050405020304" pitchFamily="18" charset="0"/>
              </a:rPr>
              <a:t>Khalkho</a:t>
            </a:r>
            <a:r>
              <a:rPr lang="en-IN" dirty="0">
                <a:latin typeface="Times New Roman" panose="02020603050405020304" pitchFamily="18" charset="0"/>
                <a:cs typeface="Times New Roman" panose="02020603050405020304" pitchFamily="18" charset="0"/>
              </a:rPr>
              <a:t> AN, Design and implementation of metal detector using DTMF technology, IEEE International Conference on Signal Processing,</a:t>
            </a:r>
          </a:p>
          <a:p>
            <a:r>
              <a:rPr lang="en-IN" dirty="0">
                <a:latin typeface="Times New Roman" panose="02020603050405020304" pitchFamily="18" charset="0"/>
                <a:cs typeface="Times New Roman" panose="02020603050405020304" pitchFamily="18" charset="0"/>
              </a:rPr>
              <a:t> Communication, Power and Embedded System (SCOPES), 2016 Oct 3, pp. 368-371.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Appelqvist</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Knuuttila</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Ahtiainen</a:t>
            </a:r>
            <a:r>
              <a:rPr lang="en-IN" dirty="0">
                <a:latin typeface="Times New Roman" panose="02020603050405020304" pitchFamily="18" charset="0"/>
                <a:cs typeface="Times New Roman" panose="02020603050405020304" pitchFamily="18" charset="0"/>
              </a:rPr>
              <a:t> J, Development of an Unmanned Ground Vehicle for task-oriented operation-considerations on teleoperation and delay, IEEE/ASME international conference on Advanced intelligent mechatronics, 2007 Sep 4, pp. 1-6</a:t>
            </a:r>
          </a:p>
        </p:txBody>
      </p:sp>
    </p:spTree>
    <p:extLst>
      <p:ext uri="{BB962C8B-B14F-4D97-AF65-F5344CB8AC3E}">
        <p14:creationId xmlns:p14="http://schemas.microsoft.com/office/powerpoint/2010/main" val="3839395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001000" cy="6477000"/>
          </a:xfrm>
        </p:spPr>
        <p:txBody>
          <a:bodyPr/>
          <a:lstStyle/>
          <a:p>
            <a:endParaRPr lang="en-US" dirty="0"/>
          </a:p>
          <a:p>
            <a:endParaRPr lang="en-US" dirty="0"/>
          </a:p>
          <a:p>
            <a:endParaRPr lang="en-US" dirty="0"/>
          </a:p>
          <a:p>
            <a:endParaRPr lang="en-US" dirty="0"/>
          </a:p>
          <a:p>
            <a:pPr marL="82296" indent="0">
              <a:buNone/>
            </a:pPr>
            <a:endParaRPr lang="en-US" dirty="0"/>
          </a:p>
          <a:p>
            <a:pPr marL="82296" indent="0">
              <a:buNone/>
            </a:pPr>
            <a:r>
              <a:rPr lang="en-US" dirty="0"/>
              <a:t>                   </a:t>
            </a:r>
            <a:r>
              <a:rPr lang="en-US" sz="4000" b="1" dirty="0">
                <a:latin typeface="Times New Roman" panose="02020603050405020304" pitchFamily="18" charset="0"/>
                <a:cs typeface="Times New Roman" panose="02020603050405020304" pitchFamily="18" charset="0"/>
              </a:rPr>
              <a:t>THANK  YOU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03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9A9C843-775D-484B-BF7A-9002E69D1C07}"/>
              </a:ext>
            </a:extLst>
          </p:cNvPr>
          <p:cNvSpPr txBox="1"/>
          <p:nvPr/>
        </p:nvSpPr>
        <p:spPr>
          <a:xfrm>
            <a:off x="2667000" y="533400"/>
            <a:ext cx="4572000" cy="646331"/>
          </a:xfrm>
          <a:prstGeom prst="rect">
            <a:avLst/>
          </a:prstGeom>
          <a:noFill/>
        </p:spPr>
        <p:txBody>
          <a:bodyPr wrap="square">
            <a:spAutoFit/>
          </a:bodyPr>
          <a:lstStyle/>
          <a:p>
            <a:pPr algn="ctr"/>
            <a:r>
              <a:rPr lang="en-US" sz="3600" b="1" u="sng" dirty="0">
                <a:latin typeface="Times New Roman" panose="02020603050405020304" pitchFamily="18" charset="0"/>
                <a:cs typeface="Times New Roman" panose="02020603050405020304" pitchFamily="18" charset="0"/>
              </a:rPr>
              <a:t>Literature </a:t>
            </a:r>
            <a:r>
              <a:rPr lang="en-IN" sz="3600" b="1" u="sng" dirty="0">
                <a:latin typeface="Times New Roman" panose="02020603050405020304" pitchFamily="18" charset="0"/>
                <a:cs typeface="Times New Roman" panose="02020603050405020304" pitchFamily="18" charset="0"/>
              </a:rPr>
              <a:t>Survey</a:t>
            </a:r>
          </a:p>
        </p:txBody>
      </p:sp>
      <p:sp>
        <p:nvSpPr>
          <p:cNvPr id="5" name="TextBox 4">
            <a:extLst>
              <a:ext uri="{FF2B5EF4-FFF2-40B4-BE49-F238E27FC236}">
                <a16:creationId xmlns="" xmlns:a16="http://schemas.microsoft.com/office/drawing/2014/main" id="{D9820ECC-A27C-4751-982C-7F01DFDC2324}"/>
              </a:ext>
            </a:extLst>
          </p:cNvPr>
          <p:cNvSpPr txBox="1"/>
          <p:nvPr/>
        </p:nvSpPr>
        <p:spPr>
          <a:xfrm>
            <a:off x="1333500" y="1676400"/>
            <a:ext cx="7239000" cy="3815788"/>
          </a:xfrm>
          <a:prstGeom prst="rect">
            <a:avLst/>
          </a:prstGeom>
          <a:noFill/>
        </p:spPr>
        <p:txBody>
          <a:bodyPr wrap="square">
            <a:spAutoFit/>
          </a:bodyPr>
          <a:lstStyle/>
          <a:p>
            <a:pPr marL="342900" lvl="0" indent="-342900">
              <a:lnSpc>
                <a:spcPct val="107000"/>
              </a:lnSpc>
              <a:spcAft>
                <a:spcPts val="800"/>
              </a:spcAft>
              <a:buFont typeface="+mj-lt"/>
              <a:buAutoNum type="arabicPeriod"/>
            </a:pPr>
            <a:r>
              <a:rPr lang="en-IN" sz="2800" b="1" dirty="0">
                <a:effectLst/>
                <a:latin typeface="Times New Roman" panose="02020603050405020304" pitchFamily="18" charset="0"/>
                <a:ea typeface="Yu Mincho" panose="02020400000000000000" pitchFamily="18" charset="-128"/>
                <a:cs typeface="Times New Roman" panose="02020603050405020304" pitchFamily="18" charset="0"/>
              </a:rPr>
              <a:t>Objective of our project.</a:t>
            </a:r>
          </a:p>
          <a:p>
            <a:pPr>
              <a:spcAft>
                <a:spcPts val="800"/>
              </a:spcAft>
            </a:pPr>
            <a:r>
              <a:rPr lang="en-IN" sz="2400" b="1" dirty="0">
                <a:latin typeface="Times New Roman" panose="02020603050405020304" pitchFamily="18" charset="0"/>
                <a:ea typeface="Yu Mincho" panose="02020400000000000000" pitchFamily="18" charset="-128"/>
                <a:cs typeface="Times New Roman" panose="02020603050405020304" pitchFamily="18" charset="0"/>
              </a:rPr>
              <a:t> </a:t>
            </a:r>
            <a:r>
              <a:rPr lang="en-IN" sz="2400" b="1" dirty="0" smtClean="0">
                <a:latin typeface="Times New Roman" panose="02020603050405020304" pitchFamily="18" charset="0"/>
                <a:ea typeface="Yu Mincho" panose="02020400000000000000" pitchFamily="18" charset="-128"/>
                <a:cs typeface="Times New Roman" panose="02020603050405020304" pitchFamily="18" charset="0"/>
              </a:rPr>
              <a:t>   </a:t>
            </a:r>
            <a:r>
              <a:rPr lang="en-IN" sz="2400" dirty="0" smtClean="0">
                <a:effectLst/>
                <a:latin typeface="Times New Roman" panose="02020603050405020304" pitchFamily="18" charset="0"/>
                <a:ea typeface="Yu Mincho" panose="02020400000000000000" pitchFamily="18" charset="-128"/>
                <a:cs typeface="Times New Roman" panose="02020603050405020304" pitchFamily="18" charset="0"/>
              </a:rPr>
              <a:t>The </a:t>
            </a:r>
            <a:r>
              <a:rPr lang="en-IN" sz="2400" dirty="0">
                <a:effectLst/>
                <a:latin typeface="Times New Roman" panose="02020603050405020304" pitchFamily="18" charset="0"/>
                <a:ea typeface="Yu Mincho" panose="02020400000000000000" pitchFamily="18" charset="-128"/>
                <a:cs typeface="Times New Roman" panose="02020603050405020304" pitchFamily="18" charset="0"/>
              </a:rPr>
              <a:t>project aims to build a </a:t>
            </a:r>
            <a:r>
              <a:rPr lang="en-IN" sz="2400" dirty="0" smtClean="0">
                <a:effectLst/>
                <a:latin typeface="Times New Roman" panose="02020603050405020304" pitchFamily="18" charset="0"/>
                <a:ea typeface="Yu Mincho" panose="02020400000000000000" pitchFamily="18" charset="-128"/>
                <a:cs typeface="Times New Roman" panose="02020603050405020304" pitchFamily="18" charset="0"/>
              </a:rPr>
              <a:t>multipurpose rover</a:t>
            </a:r>
          </a:p>
          <a:p>
            <a:pPr>
              <a:spcAft>
                <a:spcPts val="800"/>
              </a:spcAft>
            </a:pPr>
            <a:r>
              <a:rPr lang="en-IN" sz="2400" dirty="0">
                <a:latin typeface="Times New Roman" panose="02020603050405020304" pitchFamily="18" charset="0"/>
                <a:ea typeface="Yu Mincho" panose="02020400000000000000" pitchFamily="18" charset="-128"/>
                <a:cs typeface="Times New Roman" panose="02020603050405020304" pitchFamily="18" charset="0"/>
              </a:rPr>
              <a:t> </a:t>
            </a:r>
            <a:r>
              <a:rPr lang="en-IN" sz="2400" dirty="0" smtClean="0">
                <a:effectLst/>
                <a:latin typeface="Times New Roman" panose="02020603050405020304" pitchFamily="18" charset="0"/>
                <a:ea typeface="Yu Mincho" panose="02020400000000000000" pitchFamily="18" charset="-128"/>
                <a:cs typeface="Times New Roman" panose="02020603050405020304" pitchFamily="18" charset="0"/>
              </a:rPr>
              <a:t>   </a:t>
            </a:r>
            <a:r>
              <a:rPr lang="en-IN" sz="2400" dirty="0">
                <a:effectLst/>
                <a:latin typeface="Times New Roman" panose="02020603050405020304" pitchFamily="18" charset="0"/>
                <a:ea typeface="Yu Mincho" panose="02020400000000000000" pitchFamily="18" charset="-128"/>
                <a:cs typeface="Times New Roman" panose="02020603050405020304" pitchFamily="18" charset="0"/>
              </a:rPr>
              <a:t>that </a:t>
            </a:r>
            <a:r>
              <a:rPr lang="en-IN" sz="2400" dirty="0" smtClean="0">
                <a:effectLst/>
                <a:latin typeface="Times New Roman" panose="02020603050405020304" pitchFamily="18" charset="0"/>
                <a:ea typeface="Yu Mincho" panose="02020400000000000000" pitchFamily="18" charset="-128"/>
                <a:cs typeface="Times New Roman" panose="02020603050405020304" pitchFamily="18" charset="0"/>
              </a:rPr>
              <a:t>can be operated by using </a:t>
            </a:r>
            <a:r>
              <a:rPr lang="en-IN" sz="2400" dirty="0" err="1" smtClean="0">
                <a:effectLst/>
                <a:latin typeface="Times New Roman" panose="02020603050405020304" pitchFamily="18" charset="0"/>
                <a:ea typeface="Yu Mincho" panose="02020400000000000000" pitchFamily="18" charset="-128"/>
                <a:cs typeface="Times New Roman" panose="02020603050405020304" pitchFamily="18" charset="0"/>
              </a:rPr>
              <a:t>Blynk</a:t>
            </a:r>
            <a:r>
              <a:rPr lang="en-IN" sz="2400" dirty="0" smtClean="0">
                <a:effectLst/>
                <a:latin typeface="Times New Roman" panose="02020603050405020304" pitchFamily="18" charset="0"/>
                <a:ea typeface="Yu Mincho" panose="02020400000000000000" pitchFamily="18" charset="-128"/>
                <a:cs typeface="Times New Roman" panose="02020603050405020304" pitchFamily="18" charset="0"/>
              </a:rPr>
              <a:t> App.</a:t>
            </a:r>
            <a:endParaRPr lang="en-IN" sz="2400" dirty="0">
              <a:effectLst/>
              <a:latin typeface="Times New Roman" panose="02020603050405020304" pitchFamily="18" charset="0"/>
              <a:ea typeface="Yu Mincho" panose="02020400000000000000" pitchFamily="18" charset="-128"/>
            </a:endParaRPr>
          </a:p>
          <a:p>
            <a:pPr marL="285750" indent="-285750">
              <a:lnSpc>
                <a:spcPct val="150000"/>
              </a:lnSpc>
              <a:buFont typeface="Arial" panose="020B0604020202020204" pitchFamily="34" charset="0"/>
              <a:buChar char="•"/>
            </a:pPr>
            <a:r>
              <a:rPr lang="en-IN" sz="2400" dirty="0">
                <a:effectLst/>
                <a:latin typeface="Times New Roman" panose="02020603050405020304" pitchFamily="18" charset="0"/>
                <a:ea typeface="Yu Mincho" panose="02020400000000000000" pitchFamily="18" charset="-128"/>
              </a:rPr>
              <a:t> Another example is the case of mining. </a:t>
            </a:r>
          </a:p>
          <a:p>
            <a:pPr marL="285750" indent="-285750">
              <a:lnSpc>
                <a:spcPct val="150000"/>
              </a:lnSpc>
              <a:buFont typeface="Arial" panose="020B0604020202020204" pitchFamily="34" charset="0"/>
              <a:buChar char="•"/>
            </a:pPr>
            <a:r>
              <a:rPr lang="en-IN" sz="2400" dirty="0">
                <a:effectLst/>
                <a:latin typeface="Times New Roman" panose="02020603050405020304" pitchFamily="18" charset="0"/>
                <a:ea typeface="Yu Mincho" panose="02020400000000000000" pitchFamily="18" charset="-128"/>
              </a:rPr>
              <a:t>In military too, there are many situations, which would be made less risky if an unmanned object is first sent for scouting before the troops are sent. </a:t>
            </a:r>
            <a:endParaRPr lang="en-IN" sz="24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65679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A162C4D8-DF12-4D1A-BB0A-37A17390D85C}"/>
              </a:ext>
            </a:extLst>
          </p:cNvPr>
          <p:cNvGraphicFramePr>
            <a:graphicFrameLocks noGrp="1"/>
          </p:cNvGraphicFramePr>
          <p:nvPr/>
        </p:nvGraphicFramePr>
        <p:xfrm>
          <a:off x="1371600" y="838199"/>
          <a:ext cx="7162800" cy="5181601"/>
        </p:xfrm>
        <a:graphic>
          <a:graphicData uri="http://schemas.openxmlformats.org/drawingml/2006/table">
            <a:tbl>
              <a:tblPr firstRow="1" firstCol="1" bandRow="1"/>
              <a:tblGrid>
                <a:gridCol w="1981200">
                  <a:extLst>
                    <a:ext uri="{9D8B030D-6E8A-4147-A177-3AD203B41FA5}">
                      <a16:colId xmlns="" xmlns:a16="http://schemas.microsoft.com/office/drawing/2014/main" val="1790768689"/>
                    </a:ext>
                  </a:extLst>
                </a:gridCol>
                <a:gridCol w="5181600">
                  <a:extLst>
                    <a:ext uri="{9D8B030D-6E8A-4147-A177-3AD203B41FA5}">
                      <a16:colId xmlns="" xmlns:a16="http://schemas.microsoft.com/office/drawing/2014/main" val="2982900660"/>
                    </a:ext>
                  </a:extLst>
                </a:gridCol>
              </a:tblGrid>
              <a:tr h="265597">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Name of our Project</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nSpc>
                          <a:spcPct val="107000"/>
                        </a:lnSpc>
                        <a:spcAft>
                          <a:spcPts val="800"/>
                        </a:spcAft>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IoT Based Multifaceted Rover</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 xmlns:a16="http://schemas.microsoft.com/office/drawing/2014/main" val="1632564646"/>
                  </a:ext>
                </a:extLst>
              </a:tr>
              <a:tr h="265597">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Name of IEEE Paper</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800"/>
                        </a:spcAft>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Multipurpose Unmanned Rover in Wi-Fi Wireless Sensor Network</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2946797071"/>
                  </a:ext>
                </a:extLst>
              </a:tr>
              <a:tr h="265597">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Name of Author</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800"/>
                        </a:spcAft>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Lyla B Das, Vijay Anandh K., K Subash Chandra, M Narendra Reddy.</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4167659906"/>
                  </a:ext>
                </a:extLst>
              </a:tr>
              <a:tr h="265597">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Year of Publishing</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800"/>
                        </a:spcAft>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2018</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195978220"/>
                  </a:ext>
                </a:extLst>
              </a:tr>
              <a:tr h="1099276">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Applications</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342900" lvl="0" indent="-342900">
                        <a:lnSpc>
                          <a:spcPct val="107000"/>
                        </a:lnSpc>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Rover can be controlled by a remote-control mechanism.</a:t>
                      </a:r>
                    </a:p>
                    <a:p>
                      <a:pPr marL="342900" lvl="0" indent="-342900">
                        <a:lnSpc>
                          <a:spcPct val="107000"/>
                        </a:lnSpc>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Physical data from sensors can be sent on cloud server.</a:t>
                      </a:r>
                    </a:p>
                    <a:p>
                      <a:pPr marL="342900" lvl="0" indent="-342900">
                        <a:lnSpc>
                          <a:spcPct val="107000"/>
                        </a:lnSpc>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Mining</a:t>
                      </a:r>
                    </a:p>
                    <a:p>
                      <a:pPr marL="342900" lvl="0" indent="-342900">
                        <a:lnSpc>
                          <a:spcPct val="107000"/>
                        </a:lnSpc>
                        <a:spcAft>
                          <a:spcPts val="800"/>
                        </a:spcAft>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Military applications</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3992038560"/>
                  </a:ext>
                </a:extLst>
              </a:tr>
              <a:tr h="821383">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Advantages</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342900" lvl="0" indent="-342900">
                        <a:lnSpc>
                          <a:spcPct val="107000"/>
                        </a:lnSpc>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The sensors can detect various values.</a:t>
                      </a:r>
                    </a:p>
                    <a:p>
                      <a:pPr marL="342900" lvl="0" indent="-342900">
                        <a:lnSpc>
                          <a:spcPct val="107000"/>
                        </a:lnSpc>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This rover can be used in the delivering products.</a:t>
                      </a:r>
                    </a:p>
                    <a:p>
                      <a:pPr marL="342900" lvl="0" indent="-342900">
                        <a:lnSpc>
                          <a:spcPct val="107000"/>
                        </a:lnSpc>
                        <a:spcAft>
                          <a:spcPts val="800"/>
                        </a:spcAft>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Helpful in a coal mine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150879420"/>
                  </a:ext>
                </a:extLst>
              </a:tr>
              <a:tr h="543491">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Disadvantages</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342900" lvl="0" indent="-342900">
                        <a:lnSpc>
                          <a:spcPct val="107000"/>
                        </a:lnSpc>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The project is bulky.</a:t>
                      </a:r>
                    </a:p>
                    <a:p>
                      <a:pPr marL="342900" lvl="0" indent="-342900">
                        <a:lnSpc>
                          <a:spcPct val="107000"/>
                        </a:lnSpc>
                        <a:spcAft>
                          <a:spcPts val="800"/>
                        </a:spcAft>
                        <a:buFont typeface="+mj-lt"/>
                        <a:buAutoNum type="arabicParenR"/>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Low-Range control of rover.</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482737638"/>
                  </a:ext>
                </a:extLst>
              </a:tr>
              <a:tr h="1655063">
                <a:tc>
                  <a:txBody>
                    <a:bodyPr/>
                    <a:lstStyle/>
                    <a:p>
                      <a:pPr>
                        <a:lnSpc>
                          <a:spcPct val="107000"/>
                        </a:lnSpc>
                        <a:spcAft>
                          <a:spcPts val="800"/>
                        </a:spcAft>
                      </a:pPr>
                      <a:r>
                        <a:rPr lang="en-IN" sz="1600" b="1" dirty="0">
                          <a:effectLst/>
                          <a:latin typeface="Times New Roman" panose="02020603050405020304" pitchFamily="18" charset="0"/>
                          <a:ea typeface="Yu Mincho" panose="02020400000000000000" pitchFamily="18" charset="-128"/>
                          <a:cs typeface="Times New Roman" panose="02020603050405020304" pitchFamily="18" charset="0"/>
                        </a:rPr>
                        <a:t>Conclusion of IEEE paper</a:t>
                      </a:r>
                      <a:endParaRPr lang="en-IN" sz="1600" dirty="0">
                        <a:effectLst/>
                        <a:latin typeface="Times New Roman" panose="02020603050405020304" pitchFamily="18"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800"/>
                        </a:spcAft>
                      </a:pPr>
                      <a:r>
                        <a:rPr lang="en-IN" sz="1400" dirty="0">
                          <a:effectLst/>
                          <a:latin typeface="Times New Roman" panose="02020603050405020304" pitchFamily="18" charset="0"/>
                          <a:ea typeface="Yu Mincho" panose="02020400000000000000" pitchFamily="18" charset="-128"/>
                          <a:cs typeface="Times New Roman" panose="02020603050405020304" pitchFamily="18" charset="0"/>
                        </a:rPr>
                        <a:t>The unmanned rover that could realize the objectives was made and tested. It included various sensors like temperature sensor, vibration sensor, etc. Also, with the help of motion detection feature, the rover could take pictures if a movement is detected. With all these features, the rover could be used for multipurpose application with remote accessibility</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 xmlns:a16="http://schemas.microsoft.com/office/drawing/2014/main" val="1440856974"/>
                  </a:ext>
                </a:extLst>
              </a:tr>
            </a:tbl>
          </a:graphicData>
        </a:graphic>
      </p:graphicFrame>
    </p:spTree>
    <p:extLst>
      <p:ext uri="{BB962C8B-B14F-4D97-AF65-F5344CB8AC3E}">
        <p14:creationId xmlns:p14="http://schemas.microsoft.com/office/powerpoint/2010/main" val="227174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4514"/>
            <a:ext cx="4724400" cy="609600"/>
          </a:xfrm>
        </p:spPr>
        <p:txBody>
          <a:bodyPr>
            <a:normAutofit fontScale="90000"/>
          </a:bodyPr>
          <a:lstStyle/>
          <a:p>
            <a:r>
              <a:rPr lang="en-US" dirty="0"/>
              <a:t>        </a:t>
            </a:r>
            <a:r>
              <a:rPr lang="en-US" b="1" dirty="0">
                <a:solidFill>
                  <a:schemeClr val="tx1"/>
                </a:solidFill>
                <a:latin typeface="Times New Roman" panose="02020603050405020304" pitchFamily="18" charset="0"/>
                <a:cs typeface="Times New Roman" panose="02020603050405020304" pitchFamily="18" charset="0"/>
              </a:rPr>
              <a:t>Market Survey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32560" y="990600"/>
            <a:ext cx="7406640" cy="4876800"/>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56398390"/>
              </p:ext>
            </p:extLst>
          </p:nvPr>
        </p:nvGraphicFramePr>
        <p:xfrm>
          <a:off x="1143000" y="595086"/>
          <a:ext cx="7696200" cy="6910151"/>
        </p:xfrm>
        <a:graphic>
          <a:graphicData uri="http://schemas.openxmlformats.org/drawingml/2006/table">
            <a:tbl>
              <a:tblPr firstRow="1" bandRow="1">
                <a:tableStyleId>{073A0DAA-6AF3-43AB-8588-CEC1D06C72B9}</a:tableStyleId>
              </a:tblPr>
              <a:tblGrid>
                <a:gridCol w="3664857">
                  <a:extLst>
                    <a:ext uri="{9D8B030D-6E8A-4147-A177-3AD203B41FA5}">
                      <a16:colId xmlns="" xmlns:a16="http://schemas.microsoft.com/office/drawing/2014/main" val="20000"/>
                    </a:ext>
                  </a:extLst>
                </a:gridCol>
                <a:gridCol w="4031343">
                  <a:extLst>
                    <a:ext uri="{9D8B030D-6E8A-4147-A177-3AD203B41FA5}">
                      <a16:colId xmlns="" xmlns:a16="http://schemas.microsoft.com/office/drawing/2014/main" val="20001"/>
                    </a:ext>
                  </a:extLst>
                </a:gridCol>
              </a:tblGrid>
              <a:tr h="336284">
                <a:tc>
                  <a:txBody>
                    <a:bodyPr/>
                    <a:lstStyle/>
                    <a:p>
                      <a:r>
                        <a:rPr lang="en-US" dirty="0"/>
                        <a:t>Name</a:t>
                      </a:r>
                      <a:r>
                        <a:rPr lang="en-US" baseline="0" dirty="0"/>
                        <a:t> of Component</a:t>
                      </a:r>
                      <a:endParaRPr lang="en-IN" dirty="0"/>
                    </a:p>
                  </a:txBody>
                  <a:tcPr/>
                </a:tc>
                <a:tc>
                  <a:txBody>
                    <a:bodyPr/>
                    <a:lstStyle/>
                    <a:p>
                      <a:r>
                        <a:rPr lang="en-US" dirty="0"/>
                        <a:t>Reason for selecting or rejecting</a:t>
                      </a:r>
                      <a:endParaRPr lang="en-IN" dirty="0"/>
                    </a:p>
                  </a:txBody>
                  <a:tcPr/>
                </a:tc>
                <a:extLst>
                  <a:ext uri="{0D108BD9-81ED-4DB2-BD59-A6C34878D82A}">
                    <a16:rowId xmlns="" xmlns:a16="http://schemas.microsoft.com/office/drawing/2014/main" val="10000"/>
                  </a:ext>
                </a:extLst>
              </a:tr>
              <a:tr h="1637111">
                <a:tc>
                  <a:txBody>
                    <a:bodyPr/>
                    <a:lstStyle/>
                    <a:p>
                      <a:r>
                        <a:rPr lang="en-IN" dirty="0" smtClean="0"/>
                        <a:t>PCA-9685 16 channel PWM Servo Driver </a:t>
                      </a:r>
                      <a:endParaRPr lang="en-IN" dirty="0"/>
                    </a:p>
                  </a:txBody>
                  <a:tcPr/>
                </a:tc>
                <a:tc>
                  <a:txBody>
                    <a:bodyPr/>
                    <a:lstStyle/>
                    <a:p>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PCA9685 is a 16-channel I2C-bus</a:t>
                      </a:r>
                    </a:p>
                    <a:p>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controller optimized for controlling the servo motors</a:t>
                      </a:r>
                      <a:r>
                        <a:rPr kumimoji="0"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Each output has individual 12-bit resolution (4096 steps) PWM controller with a fixed frequency.  The 16-channel 12-bit PWM Servo Driver only needs 2 pins to control 16 servos, thus greatly reducing the occupant I/</a:t>
                      </a:r>
                      <a:r>
                        <a:rPr kumimoji="0"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Os</a:t>
                      </a:r>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1111794">
                <a:tc>
                  <a:txBody>
                    <a:bodyPr/>
                    <a:lstStyle/>
                    <a:p>
                      <a:r>
                        <a:rPr lang="en-US" dirty="0">
                          <a:latin typeface="Times New Roman" panose="02020603050405020304" pitchFamily="18" charset="0"/>
                          <a:cs typeface="Times New Roman" panose="02020603050405020304" pitchFamily="18" charset="0"/>
                        </a:rPr>
                        <a:t>Wi-Fi Module ESP8266</a:t>
                      </a:r>
                      <a:endParaRPr lang="en-IN"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ESP8266 can give any microcontroller access to your </a:t>
                      </a:r>
                      <a:r>
                        <a:rPr kumimoji="0" lang="en-US" sz="1600" b="0" i="0" kern="1200" dirty="0" err="1">
                          <a:solidFill>
                            <a:schemeClr val="dk1"/>
                          </a:solidFill>
                          <a:effectLst/>
                          <a:latin typeface="Times New Roman" panose="02020603050405020304" pitchFamily="18" charset="0"/>
                          <a:ea typeface="+mn-ea"/>
                          <a:cs typeface="Times New Roman" panose="02020603050405020304" pitchFamily="18" charset="0"/>
                        </a:rPr>
                        <a:t>WiFi</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network. It is Low cost, compact and powerful Wi-Fi Module and requires Power Supply</a:t>
                      </a:r>
                      <a:r>
                        <a:rPr kumimoji="0"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of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 +3.3V </a:t>
                      </a:r>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only.</a:t>
                      </a:r>
                      <a:endPar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1637111">
                <a:tc>
                  <a:txBody>
                    <a:bodyPr/>
                    <a:lstStyle/>
                    <a:p>
                      <a:r>
                        <a:rPr lang="en-US" dirty="0" smtClean="0">
                          <a:latin typeface="Times New Roman" panose="02020603050405020304" pitchFamily="18" charset="0"/>
                          <a:cs typeface="Times New Roman" panose="02020603050405020304" pitchFamily="18" charset="0"/>
                        </a:rPr>
                        <a:t>ESP32-CAM</a:t>
                      </a:r>
                      <a:r>
                        <a:rPr lang="en-US" baseline="0" dirty="0" smtClean="0">
                          <a:latin typeface="Times New Roman" panose="02020603050405020304" pitchFamily="18" charset="0"/>
                          <a:cs typeface="Times New Roman" panose="02020603050405020304" pitchFamily="18" charset="0"/>
                        </a:rPr>
                        <a:t> Module</a:t>
                      </a:r>
                      <a:endParaRPr lang="en-IN" dirty="0">
                        <a:latin typeface="Times New Roman" panose="02020603050405020304" pitchFamily="18" charset="0"/>
                        <a:cs typeface="Times New Roman" panose="02020603050405020304" pitchFamily="18" charset="0"/>
                      </a:endParaRPr>
                    </a:p>
                  </a:txBody>
                  <a:tcPr/>
                </a:tc>
                <a:tc>
                  <a:txBody>
                    <a:bodyPr/>
                    <a:lstStyle/>
                    <a:p>
                      <a:r>
                        <a:rPr kumimoji="0"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The ESP32-CAM is a small size, low power consumption camera module based on ESP32</a:t>
                      </a:r>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It comes with an OV2640 camera and provides onboard TF card slot. The ESP32-CAM can be widely used in intelligent </a:t>
                      </a:r>
                      <a:r>
                        <a:rPr kumimoji="0"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applications.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r h="1246159">
                <a:tc>
                  <a:txBody>
                    <a:bodyPr/>
                    <a:lstStyle/>
                    <a:p>
                      <a:r>
                        <a:rPr lang="en-US" dirty="0" smtClean="0">
                          <a:latin typeface="Times New Roman" panose="02020603050405020304" pitchFamily="18" charset="0"/>
                          <a:cs typeface="Times New Roman" panose="02020603050405020304" pitchFamily="18" charset="0"/>
                        </a:rPr>
                        <a:t>Node-MCU</a:t>
                      </a:r>
                      <a:r>
                        <a:rPr lang="en-US" baseline="0" dirty="0" smtClean="0">
                          <a:latin typeface="Times New Roman" panose="02020603050405020304" pitchFamily="18" charset="0"/>
                          <a:cs typeface="Times New Roman" panose="02020603050405020304" pitchFamily="18" charset="0"/>
                        </a:rPr>
                        <a:t> V3 – Motor &amp; Sensor Shield</a:t>
                      </a:r>
                      <a:endParaRPr lang="en-IN" dirty="0">
                        <a:latin typeface="Times New Roman" panose="02020603050405020304" pitchFamily="18" charset="0"/>
                        <a:cs typeface="Times New Roman" panose="02020603050405020304" pitchFamily="18" charset="0"/>
                      </a:endParaRPr>
                    </a:p>
                  </a:txBody>
                  <a:tcPr/>
                </a:tc>
                <a:tc>
                  <a:txBody>
                    <a:bodyPr/>
                    <a:lstStyle/>
                    <a:p>
                      <a:r>
                        <a:rPr kumimoji="0"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This shield board has many pins, such as VIN, 3.3V, DIO, AIO, SDIO, UART, SPI, RST, and EN, thus can connect all kinds of sensors conveniently. The board is developed with a power switch, and thus user can control the on-off of power conveniently.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49794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9325"/>
            <a:ext cx="7086600" cy="400239"/>
          </a:xfrm>
        </p:spPr>
        <p:txBody>
          <a:bodyPr>
            <a:noAutofit/>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Block Diagram(Control System)</a:t>
            </a:r>
            <a:r>
              <a:rPr lang="en-US" sz="3200" b="1" dirty="0">
                <a:solidFill>
                  <a:schemeClr val="tx1"/>
                </a:solidFill>
                <a:latin typeface="Times New Roman" panose="02020603050405020304" pitchFamily="18" charset="0"/>
                <a:cs typeface="Times New Roman" panose="02020603050405020304" pitchFamily="18" charset="0"/>
              </a:rPr>
              <a:t> :-</a:t>
            </a:r>
          </a:p>
        </p:txBody>
      </p:sp>
      <p:sp>
        <p:nvSpPr>
          <p:cNvPr id="39" name="Rectangle 38">
            <a:extLst>
              <a:ext uri="{FF2B5EF4-FFF2-40B4-BE49-F238E27FC236}">
                <a16:creationId xmlns="" xmlns:a16="http://schemas.microsoft.com/office/drawing/2014/main" id="{AF84A8F2-98B6-448B-A6F5-9CC807669424}"/>
              </a:ext>
            </a:extLst>
          </p:cNvPr>
          <p:cNvSpPr/>
          <p:nvPr/>
        </p:nvSpPr>
        <p:spPr>
          <a:xfrm>
            <a:off x="3886200" y="2822744"/>
            <a:ext cx="1136654"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ESP32-</a:t>
            </a:r>
          </a:p>
          <a:p>
            <a:pPr algn="ctr"/>
            <a:r>
              <a:rPr lang="en-US" dirty="0" smtClean="0">
                <a:latin typeface="Times New Roman" panose="02020603050405020304" pitchFamily="18" charset="0"/>
                <a:cs typeface="Times New Roman" panose="02020603050405020304" pitchFamily="18" charset="0"/>
              </a:rPr>
              <a:t>Cam-</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Module</a:t>
            </a:r>
          </a:p>
        </p:txBody>
      </p:sp>
      <p:sp>
        <p:nvSpPr>
          <p:cNvPr id="44" name="Rounded Rectangle 32">
            <a:extLst>
              <a:ext uri="{FF2B5EF4-FFF2-40B4-BE49-F238E27FC236}">
                <a16:creationId xmlns="" xmlns:a16="http://schemas.microsoft.com/office/drawing/2014/main" id="{7A188E4F-2F0E-4880-8940-A7CBA449487F}"/>
              </a:ext>
            </a:extLst>
          </p:cNvPr>
          <p:cNvSpPr/>
          <p:nvPr/>
        </p:nvSpPr>
        <p:spPr>
          <a:xfrm>
            <a:off x="1189452" y="2713315"/>
            <a:ext cx="1179044" cy="1215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Website</a:t>
            </a:r>
          </a:p>
          <a:p>
            <a:pPr algn="ctr"/>
            <a:r>
              <a:rPr lang="en-US" dirty="0" smtClean="0">
                <a:latin typeface="Times New Roman" panose="02020603050405020304" pitchFamily="18" charset="0"/>
                <a:cs typeface="Times New Roman" panose="02020603050405020304" pitchFamily="18" charset="0"/>
              </a:rPr>
              <a:t>(URL)</a:t>
            </a:r>
            <a:endParaRPr lang="en-US" dirty="0">
              <a:latin typeface="Times New Roman" panose="02020603050405020304" pitchFamily="18" charset="0"/>
              <a:cs typeface="Times New Roman" panose="02020603050405020304" pitchFamily="18" charset="0"/>
            </a:endParaRPr>
          </a:p>
        </p:txBody>
      </p:sp>
      <p:cxnSp>
        <p:nvCxnSpPr>
          <p:cNvPr id="48" name="Straight Arrow Connector 47"/>
          <p:cNvCxnSpPr/>
          <p:nvPr/>
        </p:nvCxnSpPr>
        <p:spPr>
          <a:xfrm flipH="1">
            <a:off x="5022854" y="3528413"/>
            <a:ext cx="461549" cy="33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1" name="Rectangle 50"/>
          <p:cNvSpPr/>
          <p:nvPr/>
        </p:nvSpPr>
        <p:spPr>
          <a:xfrm>
            <a:off x="5499399" y="2822743"/>
            <a:ext cx="91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L293D</a:t>
            </a:r>
          </a:p>
          <a:p>
            <a:pPr algn="ctr"/>
            <a:r>
              <a:rPr lang="en-US" dirty="0" smtClean="0"/>
              <a:t>Motor</a:t>
            </a:r>
          </a:p>
          <a:p>
            <a:pPr algn="ctr"/>
            <a:r>
              <a:rPr lang="en-US" dirty="0" smtClean="0"/>
              <a:t>Driver</a:t>
            </a:r>
            <a:endParaRPr lang="en-US" dirty="0"/>
          </a:p>
        </p:txBody>
      </p:sp>
      <p:cxnSp>
        <p:nvCxnSpPr>
          <p:cNvPr id="52" name="Straight Arrow Connector 51"/>
          <p:cNvCxnSpPr>
            <a:stCxn id="51" idx="1"/>
            <a:endCxn id="39" idx="3"/>
          </p:cNvCxnSpPr>
          <p:nvPr/>
        </p:nvCxnSpPr>
        <p:spPr>
          <a:xfrm flipH="1">
            <a:off x="5022854" y="3356143"/>
            <a:ext cx="47654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H="1">
            <a:off x="5022854" y="3037710"/>
            <a:ext cx="461549"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6" name="Rounded Rectangle 55"/>
          <p:cNvSpPr/>
          <p:nvPr/>
        </p:nvSpPr>
        <p:spPr>
          <a:xfrm>
            <a:off x="7225575" y="289894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9.6 V</a:t>
            </a:r>
          </a:p>
          <a:p>
            <a:pPr algn="ctr"/>
            <a:r>
              <a:rPr lang="en-US" dirty="0" smtClean="0"/>
              <a:t>Power </a:t>
            </a:r>
          </a:p>
          <a:p>
            <a:pPr algn="ctr"/>
            <a:r>
              <a:rPr lang="en-US" dirty="0" smtClean="0"/>
              <a:t>Supply</a:t>
            </a:r>
            <a:endParaRPr lang="en-US" dirty="0"/>
          </a:p>
        </p:txBody>
      </p:sp>
      <p:cxnSp>
        <p:nvCxnSpPr>
          <p:cNvPr id="59" name="Straight Arrow Connector 58"/>
          <p:cNvCxnSpPr>
            <a:stCxn id="56" idx="1"/>
          </p:cNvCxnSpPr>
          <p:nvPr/>
        </p:nvCxnSpPr>
        <p:spPr>
          <a:xfrm flipH="1">
            <a:off x="6413799" y="3356143"/>
            <a:ext cx="81177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H="1">
            <a:off x="6413799" y="3200400"/>
            <a:ext cx="811776" cy="5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ESP8266/ESP32 Connect WiFi Made Easy"/>
          <p:cNvPicPr>
            <a:picLocks noChangeAspect="1" noChangeArrowheads="1"/>
          </p:cNvPicPr>
          <p:nvPr/>
        </p:nvPicPr>
        <p:blipFill rotWithShape="1">
          <a:blip r:embed="rId3">
            <a:extLst>
              <a:ext uri="{28A0092B-C50C-407E-A947-70E740481C1C}">
                <a14:useLocalDpi xmlns:a14="http://schemas.microsoft.com/office/drawing/2010/main" val="0"/>
              </a:ext>
            </a:extLst>
          </a:blip>
          <a:srcRect l="65727" t="38022" r="24957" b="31562"/>
          <a:stretch/>
        </p:blipFill>
        <p:spPr bwMode="auto">
          <a:xfrm>
            <a:off x="3060161" y="2594142"/>
            <a:ext cx="629847" cy="15240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ESP8266/ESP32 Connect WiFi Made Easy"/>
          <p:cNvPicPr>
            <a:picLocks noChangeAspect="1" noChangeArrowheads="1"/>
          </p:cNvPicPr>
          <p:nvPr/>
        </p:nvPicPr>
        <p:blipFill rotWithShape="1">
          <a:blip r:embed="rId3">
            <a:extLst>
              <a:ext uri="{28A0092B-C50C-407E-A947-70E740481C1C}">
                <a14:useLocalDpi xmlns:a14="http://schemas.microsoft.com/office/drawing/2010/main" val="0"/>
              </a:ext>
            </a:extLst>
          </a:blip>
          <a:srcRect l="65727" t="38022" r="24957" b="31562"/>
          <a:stretch/>
        </p:blipFill>
        <p:spPr bwMode="auto">
          <a:xfrm rot="5400000">
            <a:off x="1464050" y="1480932"/>
            <a:ext cx="629847" cy="1524001"/>
          </a:xfrm>
          <a:prstGeom prst="rect">
            <a:avLst/>
          </a:prstGeom>
          <a:noFill/>
          <a:effectLst>
            <a:glow rad="127000">
              <a:schemeClr val="bg1"/>
            </a:glow>
            <a:outerShdw blurRad="50800" dist="50800" dir="5400000" algn="ctr" rotWithShape="0">
              <a:schemeClr val="bg1"/>
            </a:outerShdw>
          </a:effectLst>
          <a:scene3d>
            <a:camera prst="orthographicFront"/>
            <a:lightRig rig="threePt" dir="t"/>
          </a:scene3d>
          <a:sp3d contourW="12700">
            <a:contourClr>
              <a:schemeClr val="bg1"/>
            </a:contourClr>
          </a:sp3d>
          <a:extLst>
            <a:ext uri="{909E8E84-426E-40DD-AFC4-6F175D3DCCD1}">
              <a14:hiddenFill xmlns:a14="http://schemas.microsoft.com/office/drawing/2010/main">
                <a:solidFill>
                  <a:srgbClr val="FFFFFF"/>
                </a:solidFill>
              </a14:hiddenFill>
            </a:ext>
          </a:extLst>
        </p:spPr>
      </p:pic>
      <p:sp>
        <p:nvSpPr>
          <p:cNvPr id="3" name="Rectangle 2"/>
          <p:cNvSpPr/>
          <p:nvPr/>
        </p:nvSpPr>
        <p:spPr>
          <a:xfrm>
            <a:off x="5499399" y="1054121"/>
            <a:ext cx="914400" cy="1129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Right side DC Motors</a:t>
            </a:r>
            <a:endParaRPr lang="en-US" dirty="0"/>
          </a:p>
        </p:txBody>
      </p:sp>
      <p:sp>
        <p:nvSpPr>
          <p:cNvPr id="4" name="Rectangle 3"/>
          <p:cNvSpPr/>
          <p:nvPr/>
        </p:nvSpPr>
        <p:spPr>
          <a:xfrm>
            <a:off x="5499399" y="4560210"/>
            <a:ext cx="914400" cy="115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Left side DC Motors</a:t>
            </a:r>
            <a:endParaRPr lang="en-US" dirty="0"/>
          </a:p>
        </p:txBody>
      </p:sp>
      <p:cxnSp>
        <p:nvCxnSpPr>
          <p:cNvPr id="6" name="Straight Arrow Connector 5"/>
          <p:cNvCxnSpPr/>
          <p:nvPr/>
        </p:nvCxnSpPr>
        <p:spPr>
          <a:xfrm flipV="1">
            <a:off x="5867400" y="2183233"/>
            <a:ext cx="0" cy="6239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5867400" y="3889543"/>
            <a:ext cx="0" cy="6706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V="1">
            <a:off x="5989256" y="2183233"/>
            <a:ext cx="0" cy="63951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5989256" y="3889543"/>
            <a:ext cx="0" cy="6706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79619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11">
            <a:extLst>
              <a:ext uri="{FF2B5EF4-FFF2-40B4-BE49-F238E27FC236}">
                <a16:creationId xmlns="" xmlns:a16="http://schemas.microsoft.com/office/drawing/2014/main" id="{6AC595F2-C34D-4EAB-8650-A9FDE8B982C9}"/>
              </a:ext>
            </a:extLst>
          </p:cNvPr>
          <p:cNvSpPr/>
          <p:nvPr/>
        </p:nvSpPr>
        <p:spPr>
          <a:xfrm>
            <a:off x="5638800" y="3581400"/>
            <a:ext cx="996493" cy="1140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WIFI </a:t>
            </a:r>
          </a:p>
          <a:p>
            <a:pPr algn="ctr"/>
            <a:r>
              <a:rPr lang="en-US" sz="1600" dirty="0">
                <a:latin typeface="Times New Roman" panose="02020603050405020304" pitchFamily="18" charset="0"/>
                <a:cs typeface="Times New Roman" panose="02020603050405020304" pitchFamily="18" charset="0"/>
              </a:rPr>
              <a:t>Module</a:t>
            </a:r>
          </a:p>
          <a:p>
            <a:pPr algn="ctr"/>
            <a:r>
              <a:rPr lang="en-US" sz="1600" dirty="0">
                <a:latin typeface="Times New Roman" panose="02020603050405020304" pitchFamily="18" charset="0"/>
                <a:cs typeface="Times New Roman" panose="02020603050405020304" pitchFamily="18" charset="0"/>
              </a:rPr>
              <a:t>[ESP8266]</a:t>
            </a:r>
          </a:p>
        </p:txBody>
      </p:sp>
      <p:sp>
        <p:nvSpPr>
          <p:cNvPr id="11" name="Rectangle 10">
            <a:extLst>
              <a:ext uri="{FF2B5EF4-FFF2-40B4-BE49-F238E27FC236}">
                <a16:creationId xmlns="" xmlns:a16="http://schemas.microsoft.com/office/drawing/2014/main" id="{EBC6D4E3-0884-40AF-8712-EC8D14700FA0}"/>
              </a:ext>
            </a:extLst>
          </p:cNvPr>
          <p:cNvSpPr/>
          <p:nvPr/>
        </p:nvSpPr>
        <p:spPr>
          <a:xfrm>
            <a:off x="6886818" y="5257518"/>
            <a:ext cx="945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DHT -11</a:t>
            </a:r>
          </a:p>
          <a:p>
            <a:pPr algn="ctr"/>
            <a:r>
              <a:rPr lang="en-US" sz="1600" dirty="0">
                <a:latin typeface="Times New Roman" panose="02020603050405020304" pitchFamily="18" charset="0"/>
                <a:cs typeface="Times New Roman" panose="02020603050405020304" pitchFamily="18" charset="0"/>
              </a:rPr>
              <a:t>Temp. Sensor</a:t>
            </a:r>
          </a:p>
        </p:txBody>
      </p:sp>
      <p:sp>
        <p:nvSpPr>
          <p:cNvPr id="12" name="Rounded Rectangle 24">
            <a:extLst>
              <a:ext uri="{FF2B5EF4-FFF2-40B4-BE49-F238E27FC236}">
                <a16:creationId xmlns="" xmlns:a16="http://schemas.microsoft.com/office/drawing/2014/main" id="{83E07BE7-BEC6-4EFD-BDCA-214800E63D0E}"/>
              </a:ext>
            </a:extLst>
          </p:cNvPr>
          <p:cNvSpPr/>
          <p:nvPr/>
        </p:nvSpPr>
        <p:spPr>
          <a:xfrm>
            <a:off x="6832495" y="2303341"/>
            <a:ext cx="914400" cy="783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Gas </a:t>
            </a:r>
          </a:p>
          <a:p>
            <a:pPr algn="ctr"/>
            <a:r>
              <a:rPr lang="en-US" dirty="0">
                <a:latin typeface="Times New Roman" panose="02020603050405020304" pitchFamily="18" charset="0"/>
                <a:cs typeface="Times New Roman" panose="02020603050405020304" pitchFamily="18" charset="0"/>
              </a:rPr>
              <a:t>Sensor</a:t>
            </a:r>
          </a:p>
        </p:txBody>
      </p:sp>
      <p:sp>
        <p:nvSpPr>
          <p:cNvPr id="25" name="Rectangle 24">
            <a:extLst>
              <a:ext uri="{FF2B5EF4-FFF2-40B4-BE49-F238E27FC236}">
                <a16:creationId xmlns="" xmlns:a16="http://schemas.microsoft.com/office/drawing/2014/main" id="{53862387-1A58-4F41-A065-45DD777DE32D}"/>
              </a:ext>
            </a:extLst>
          </p:cNvPr>
          <p:cNvSpPr/>
          <p:nvPr/>
        </p:nvSpPr>
        <p:spPr>
          <a:xfrm>
            <a:off x="5709233" y="5108124"/>
            <a:ext cx="855626" cy="883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6.9 </a:t>
            </a:r>
            <a:r>
              <a:rPr lang="en-US" dirty="0"/>
              <a:t>V </a:t>
            </a:r>
          </a:p>
          <a:p>
            <a:pPr algn="ctr"/>
            <a:r>
              <a:rPr lang="en-US" dirty="0"/>
              <a:t>Power Supply</a:t>
            </a:r>
          </a:p>
        </p:txBody>
      </p:sp>
      <p:cxnSp>
        <p:nvCxnSpPr>
          <p:cNvPr id="26" name="Straight Arrow Connector 25">
            <a:extLst>
              <a:ext uri="{FF2B5EF4-FFF2-40B4-BE49-F238E27FC236}">
                <a16:creationId xmlns="" xmlns:a16="http://schemas.microsoft.com/office/drawing/2014/main" id="{F89A037B-8383-4198-BF0B-CF3DB664D7F0}"/>
              </a:ext>
            </a:extLst>
          </p:cNvPr>
          <p:cNvCxnSpPr>
            <a:stCxn id="25" idx="0"/>
            <a:endCxn id="7" idx="2"/>
          </p:cNvCxnSpPr>
          <p:nvPr/>
        </p:nvCxnSpPr>
        <p:spPr>
          <a:xfrm flipV="1">
            <a:off x="6137046" y="4721795"/>
            <a:ext cx="1" cy="38632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ounded Rectangle 22">
            <a:extLst>
              <a:ext uri="{FF2B5EF4-FFF2-40B4-BE49-F238E27FC236}">
                <a16:creationId xmlns="" xmlns:a16="http://schemas.microsoft.com/office/drawing/2014/main" id="{5AC6D718-D593-43D3-AB81-BC2552A3EC64}"/>
              </a:ext>
            </a:extLst>
          </p:cNvPr>
          <p:cNvSpPr/>
          <p:nvPr/>
        </p:nvSpPr>
        <p:spPr>
          <a:xfrm>
            <a:off x="8113154" y="3994354"/>
            <a:ext cx="902580" cy="571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Fire</a:t>
            </a:r>
          </a:p>
          <a:p>
            <a:pPr algn="ctr"/>
            <a:r>
              <a:rPr lang="en-US" dirty="0">
                <a:latin typeface="Times New Roman" panose="02020603050405020304" pitchFamily="18" charset="0"/>
                <a:cs typeface="Times New Roman" panose="02020603050405020304" pitchFamily="18" charset="0"/>
              </a:rPr>
              <a:t>sensor</a:t>
            </a:r>
          </a:p>
        </p:txBody>
      </p:sp>
      <p:sp>
        <p:nvSpPr>
          <p:cNvPr id="31" name="Rectangle 30"/>
          <p:cNvSpPr/>
          <p:nvPr/>
        </p:nvSpPr>
        <p:spPr>
          <a:xfrm>
            <a:off x="3610752" y="3717418"/>
            <a:ext cx="1083906" cy="86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Servo Motor</a:t>
            </a:r>
          </a:p>
          <a:p>
            <a:pPr algn="ctr"/>
            <a:r>
              <a:rPr lang="en-US" dirty="0">
                <a:latin typeface="Times New Roman" panose="02020603050405020304" pitchFamily="18" charset="0"/>
                <a:cs typeface="Times New Roman" panose="02020603050405020304" pitchFamily="18" charset="0"/>
              </a:rPr>
              <a:t>Driver</a:t>
            </a:r>
          </a:p>
        </p:txBody>
      </p:sp>
      <p:sp>
        <p:nvSpPr>
          <p:cNvPr id="32" name="Rounded Rectangle 31"/>
          <p:cNvSpPr/>
          <p:nvPr/>
        </p:nvSpPr>
        <p:spPr>
          <a:xfrm>
            <a:off x="3513250" y="1909237"/>
            <a:ext cx="1278909" cy="1198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Robotic Arm</a:t>
            </a:r>
          </a:p>
          <a:p>
            <a:pPr algn="ctr"/>
            <a:r>
              <a:rPr lang="en-US" dirty="0">
                <a:latin typeface="Times New Roman" panose="02020603050405020304" pitchFamily="18" charset="0"/>
                <a:cs typeface="Times New Roman" panose="02020603050405020304" pitchFamily="18" charset="0"/>
              </a:rPr>
              <a:t>(6 DOF)</a:t>
            </a:r>
          </a:p>
          <a:p>
            <a:pPr algn="ctr"/>
            <a:r>
              <a:rPr lang="en-US" dirty="0">
                <a:latin typeface="Times New Roman" panose="02020603050405020304" pitchFamily="18" charset="0"/>
                <a:cs typeface="Times New Roman" panose="02020603050405020304" pitchFamily="18" charset="0"/>
              </a:rPr>
              <a:t>(6 Servos)</a:t>
            </a:r>
          </a:p>
        </p:txBody>
      </p:sp>
      <p:cxnSp>
        <p:nvCxnSpPr>
          <p:cNvPr id="34" name="Straight Arrow Connector 33"/>
          <p:cNvCxnSpPr/>
          <p:nvPr/>
        </p:nvCxnSpPr>
        <p:spPr>
          <a:xfrm flipH="1">
            <a:off x="4687634" y="4151597"/>
            <a:ext cx="952210" cy="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a:stCxn id="31" idx="0"/>
            <a:endCxn id="32" idx="2"/>
          </p:cNvCxnSpPr>
          <p:nvPr/>
        </p:nvCxnSpPr>
        <p:spPr>
          <a:xfrm flipV="1">
            <a:off x="4152705" y="3107560"/>
            <a:ext cx="0" cy="6098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6" name="Rounded Rectangle 45"/>
          <p:cNvSpPr/>
          <p:nvPr/>
        </p:nvSpPr>
        <p:spPr>
          <a:xfrm>
            <a:off x="3610751" y="4930826"/>
            <a:ext cx="1100375" cy="1014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6.9V ,4A</a:t>
            </a:r>
            <a:endParaRPr lang="en-US" dirty="0"/>
          </a:p>
          <a:p>
            <a:pPr algn="ctr"/>
            <a:r>
              <a:rPr lang="en-US" dirty="0"/>
              <a:t>Power Supply</a:t>
            </a:r>
          </a:p>
        </p:txBody>
      </p:sp>
      <p:cxnSp>
        <p:nvCxnSpPr>
          <p:cNvPr id="48" name="Straight Arrow Connector 47"/>
          <p:cNvCxnSpPr>
            <a:stCxn id="46" idx="0"/>
            <a:endCxn id="31" idx="2"/>
          </p:cNvCxnSpPr>
          <p:nvPr/>
        </p:nvCxnSpPr>
        <p:spPr>
          <a:xfrm flipH="1" flipV="1">
            <a:off x="4152705" y="4585780"/>
            <a:ext cx="8234" cy="3450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9" name="Rectangle 48"/>
          <p:cNvSpPr/>
          <p:nvPr/>
        </p:nvSpPr>
        <p:spPr>
          <a:xfrm>
            <a:off x="2480638" y="114294"/>
            <a:ext cx="4878836" cy="779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latin typeface="Times New Roman" panose="02020603050405020304" pitchFamily="18" charset="0"/>
                <a:cs typeface="Times New Roman" panose="02020603050405020304" pitchFamily="18" charset="0"/>
              </a:rPr>
              <a:t>Robotic Arm, Sensors </a:t>
            </a:r>
            <a:r>
              <a:rPr lang="en-US" sz="2400" b="1" u="sng" dirty="0" smtClean="0">
                <a:solidFill>
                  <a:schemeClr val="tx1"/>
                </a:solidFill>
                <a:latin typeface="Times New Roman" panose="02020603050405020304" pitchFamily="18" charset="0"/>
                <a:cs typeface="Times New Roman" panose="02020603050405020304" pitchFamily="18" charset="0"/>
              </a:rPr>
              <a:t>Control </a:t>
            </a:r>
            <a:r>
              <a:rPr lang="en-US" sz="2400" b="1" u="sng" dirty="0">
                <a:solidFill>
                  <a:schemeClr val="tx1"/>
                </a:solidFill>
                <a:latin typeface="Times New Roman" panose="02020603050405020304" pitchFamily="18" charset="0"/>
                <a:cs typeface="Times New Roman" panose="02020603050405020304" pitchFamily="18" charset="0"/>
              </a:rPr>
              <a:t>System</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61" name="Rounded Rectangle 60"/>
          <p:cNvSpPr/>
          <p:nvPr/>
        </p:nvSpPr>
        <p:spPr>
          <a:xfrm>
            <a:off x="1188250" y="2829347"/>
            <a:ext cx="1414907" cy="1892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BLYNK </a:t>
            </a:r>
          </a:p>
          <a:p>
            <a:pPr algn="ctr"/>
            <a:r>
              <a:rPr lang="en-US" sz="1600" dirty="0"/>
              <a:t>APP</a:t>
            </a:r>
          </a:p>
          <a:p>
            <a:pPr algn="ctr"/>
            <a:r>
              <a:rPr lang="en-US" sz="1400" dirty="0"/>
              <a:t>( Transmits signals to ESP8266 in order to control robotic arm )</a:t>
            </a:r>
          </a:p>
        </p:txBody>
      </p:sp>
      <p:sp>
        <p:nvSpPr>
          <p:cNvPr id="5" name="Rectangle 4"/>
          <p:cNvSpPr/>
          <p:nvPr/>
        </p:nvSpPr>
        <p:spPr>
          <a:xfrm>
            <a:off x="6958629" y="3777621"/>
            <a:ext cx="788265" cy="10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Node-MCU shield</a:t>
            </a:r>
            <a:endParaRPr lang="en-US" sz="1600" dirty="0"/>
          </a:p>
        </p:txBody>
      </p:sp>
      <p:cxnSp>
        <p:nvCxnSpPr>
          <p:cNvPr id="37" name="Straight Arrow Connector 36"/>
          <p:cNvCxnSpPr>
            <a:stCxn id="12" idx="2"/>
          </p:cNvCxnSpPr>
          <p:nvPr/>
        </p:nvCxnSpPr>
        <p:spPr>
          <a:xfrm>
            <a:off x="7289695" y="3086953"/>
            <a:ext cx="0" cy="69066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a:xfrm flipH="1">
            <a:off x="7746894" y="4221966"/>
            <a:ext cx="34510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0" name="Straight Arrow Connector 59"/>
          <p:cNvCxnSpPr/>
          <p:nvPr/>
        </p:nvCxnSpPr>
        <p:spPr>
          <a:xfrm>
            <a:off x="6635293" y="4343400"/>
            <a:ext cx="323337"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3" name="Straight Arrow Connector 62"/>
          <p:cNvCxnSpPr/>
          <p:nvPr/>
        </p:nvCxnSpPr>
        <p:spPr>
          <a:xfrm flipV="1">
            <a:off x="6621358" y="4192272"/>
            <a:ext cx="323337" cy="35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p:cNvCxnSpPr/>
          <p:nvPr/>
        </p:nvCxnSpPr>
        <p:spPr>
          <a:xfrm>
            <a:off x="6635293" y="3954352"/>
            <a:ext cx="32333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11" idx="0"/>
            <a:endCxn id="5" idx="2"/>
          </p:cNvCxnSpPr>
          <p:nvPr/>
        </p:nvCxnSpPr>
        <p:spPr>
          <a:xfrm flipH="1" flipV="1">
            <a:off x="7352762" y="4816865"/>
            <a:ext cx="6712" cy="4406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35" name="Picture 2" descr="ESP8266/ESP32 Connect WiFi Made Easy"/>
          <p:cNvPicPr>
            <a:picLocks noChangeAspect="1" noChangeArrowheads="1"/>
          </p:cNvPicPr>
          <p:nvPr/>
        </p:nvPicPr>
        <p:blipFill rotWithShape="1">
          <a:blip r:embed="rId2">
            <a:extLst>
              <a:ext uri="{28A0092B-C50C-407E-A947-70E740481C1C}">
                <a14:useLocalDpi xmlns:a14="http://schemas.microsoft.com/office/drawing/2010/main" val="0"/>
              </a:ext>
            </a:extLst>
          </a:blip>
          <a:srcRect l="65727" t="38022" r="24957" b="31562"/>
          <a:stretch/>
        </p:blipFill>
        <p:spPr bwMode="auto">
          <a:xfrm rot="5340000">
            <a:off x="1644829" y="1474619"/>
            <a:ext cx="629847" cy="15240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ifi symbol Images, Stock Photos &amp; Vector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t="4626" b="4626"/>
          <a:stretch/>
        </p:blipFill>
        <p:spPr bwMode="auto">
          <a:xfrm>
            <a:off x="5537086" y="2528270"/>
            <a:ext cx="1199919" cy="10239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33229" y="2846480"/>
            <a:ext cx="786134" cy="522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LED</a:t>
            </a:r>
            <a:endParaRPr lang="en-US" dirty="0"/>
          </a:p>
        </p:txBody>
      </p:sp>
      <p:cxnSp>
        <p:nvCxnSpPr>
          <p:cNvPr id="4" name="Straight Connector 3"/>
          <p:cNvCxnSpPr/>
          <p:nvPr/>
        </p:nvCxnSpPr>
        <p:spPr>
          <a:xfrm flipV="1">
            <a:off x="7746894" y="3868224"/>
            <a:ext cx="87577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a:endCxn id="2" idx="2"/>
          </p:cNvCxnSpPr>
          <p:nvPr/>
        </p:nvCxnSpPr>
        <p:spPr>
          <a:xfrm flipV="1">
            <a:off x="8626296" y="3368639"/>
            <a:ext cx="0" cy="499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11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890" y="79683"/>
            <a:ext cx="7650798" cy="1020762"/>
          </a:xfrm>
        </p:spPr>
        <p:txBody>
          <a:bodyPr>
            <a:normAutofit fontScale="90000"/>
          </a:bodyPr>
          <a:lstStyle/>
          <a:p>
            <a:r>
              <a:rPr lang="en-US" dirty="0"/>
              <a:t>   </a:t>
            </a:r>
            <a:r>
              <a:rPr lang="en-US" sz="4000" b="1" u="sng" dirty="0">
                <a:solidFill>
                  <a:schemeClr val="tx1"/>
                </a:solidFill>
                <a:latin typeface="Times New Roman" panose="02020603050405020304" pitchFamily="18" charset="0"/>
                <a:cs typeface="Times New Roman" panose="02020603050405020304" pitchFamily="18" charset="0"/>
              </a:rPr>
              <a:t>App controlling the Robotic Arm </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4" name="Rectangle 3"/>
          <p:cNvSpPr/>
          <p:nvPr/>
        </p:nvSpPr>
        <p:spPr>
          <a:xfrm>
            <a:off x="1752600" y="1491728"/>
            <a:ext cx="1553144" cy="25468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Times New Roman" panose="02020603050405020304" pitchFamily="18" charset="0"/>
                <a:cs typeface="Times New Roman" panose="02020603050405020304" pitchFamily="18" charset="0"/>
              </a:rPr>
              <a:t>BLYNK APP </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5" name="Right Arrow 4"/>
          <p:cNvSpPr/>
          <p:nvPr/>
        </p:nvSpPr>
        <p:spPr>
          <a:xfrm>
            <a:off x="3672012" y="2323747"/>
            <a:ext cx="1295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17802" y="1723672"/>
            <a:ext cx="1905000" cy="203835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Times New Roman" panose="02020603050405020304" pitchFamily="18" charset="0"/>
                <a:cs typeface="Times New Roman" panose="02020603050405020304" pitchFamily="18" charset="0"/>
              </a:rPr>
              <a:t>CONTROLLING</a:t>
            </a: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Robotic Arm.</a:t>
            </a:r>
          </a:p>
          <a:p>
            <a:pPr algn="ctr"/>
            <a:endParaRPr lang="en-US" dirty="0"/>
          </a:p>
        </p:txBody>
      </p:sp>
      <p:sp>
        <p:nvSpPr>
          <p:cNvPr id="7" name="Rectangle 6"/>
          <p:cNvSpPr/>
          <p:nvPr/>
        </p:nvSpPr>
        <p:spPr>
          <a:xfrm>
            <a:off x="5025026" y="2285295"/>
            <a:ext cx="1143000" cy="876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50000"/>
                  </a:schemeClr>
                </a:solidFill>
                <a:latin typeface="Times New Roman" panose="02020603050405020304" pitchFamily="18" charset="0"/>
                <a:cs typeface="Times New Roman" panose="02020603050405020304" pitchFamily="18" charset="0"/>
              </a:rPr>
              <a:t>WIFI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bg2">
                    <a:lumMod val="50000"/>
                  </a:schemeClr>
                </a:solidFill>
                <a:latin typeface="Times New Roman" panose="02020603050405020304" pitchFamily="18" charset="0"/>
                <a:cs typeface="Times New Roman" panose="02020603050405020304" pitchFamily="18" charset="0"/>
              </a:rPr>
              <a:t>Module</a:t>
            </a:r>
          </a:p>
          <a:p>
            <a:pPr algn="ctr"/>
            <a:r>
              <a:rPr lang="en-US" sz="2000" dirty="0" smtClean="0">
                <a:solidFill>
                  <a:schemeClr val="bg2">
                    <a:lumMod val="50000"/>
                  </a:schemeClr>
                </a:solidFill>
                <a:latin typeface="Times New Roman" panose="02020603050405020304" pitchFamily="18" charset="0"/>
                <a:cs typeface="Times New Roman" panose="02020603050405020304" pitchFamily="18" charset="0"/>
              </a:rPr>
              <a:t>&amp;</a:t>
            </a:r>
          </a:p>
          <a:p>
            <a:pPr algn="ctr"/>
            <a:r>
              <a:rPr lang="en-US" sz="2000" dirty="0" smtClean="0">
                <a:solidFill>
                  <a:schemeClr val="bg2">
                    <a:lumMod val="50000"/>
                  </a:schemeClr>
                </a:solidFill>
                <a:latin typeface="Times New Roman" panose="02020603050405020304" pitchFamily="18" charset="0"/>
                <a:cs typeface="Times New Roman" panose="02020603050405020304" pitchFamily="18" charset="0"/>
              </a:rPr>
              <a:t>Servo Shield</a:t>
            </a:r>
            <a:endParaRPr lang="en-US" sz="20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106947" y="4798794"/>
            <a:ext cx="1104900" cy="176053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WIFI </a:t>
            </a:r>
          </a:p>
          <a:p>
            <a:pPr algn="ctr"/>
            <a:r>
              <a:rPr lang="en-US" dirty="0">
                <a:solidFill>
                  <a:schemeClr val="tx1"/>
                </a:solidFill>
                <a:latin typeface="Times New Roman" panose="02020603050405020304" pitchFamily="18" charset="0"/>
                <a:cs typeface="Times New Roman" panose="02020603050405020304" pitchFamily="18" charset="0"/>
              </a:rPr>
              <a:t>Module</a:t>
            </a:r>
          </a:p>
        </p:txBody>
      </p:sp>
      <p:sp>
        <p:nvSpPr>
          <p:cNvPr id="10" name="Right Arrow 9"/>
          <p:cNvSpPr/>
          <p:nvPr/>
        </p:nvSpPr>
        <p:spPr>
          <a:xfrm>
            <a:off x="4609105" y="5259962"/>
            <a:ext cx="1295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77000" y="4798794"/>
            <a:ext cx="1905000" cy="176053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latin typeface="Times New Roman" panose="02020603050405020304" pitchFamily="18" charset="0"/>
                <a:cs typeface="Times New Roman" panose="02020603050405020304" pitchFamily="18" charset="0"/>
              </a:rPr>
              <a:t>BLYNK  APP</a:t>
            </a:r>
            <a:endParaRPr lang="en-US" u="sng" dirty="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Access the information.</a:t>
            </a:r>
          </a:p>
        </p:txBody>
      </p:sp>
      <p:sp>
        <p:nvSpPr>
          <p:cNvPr id="12" name="Rectangle 11"/>
          <p:cNvSpPr/>
          <p:nvPr/>
        </p:nvSpPr>
        <p:spPr>
          <a:xfrm>
            <a:off x="4411621" y="4615012"/>
            <a:ext cx="1299381" cy="587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Wireless Network</a:t>
            </a:r>
          </a:p>
        </p:txBody>
      </p:sp>
      <p:sp>
        <p:nvSpPr>
          <p:cNvPr id="14" name="Right Arrow 13"/>
          <p:cNvSpPr/>
          <p:nvPr/>
        </p:nvSpPr>
        <p:spPr>
          <a:xfrm>
            <a:off x="1947087" y="5436746"/>
            <a:ext cx="972333" cy="661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35411" y="4522346"/>
            <a:ext cx="1430547" cy="81592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Sensor </a:t>
            </a:r>
          </a:p>
          <a:p>
            <a:pPr algn="ctr"/>
            <a:r>
              <a:rPr lang="en-US" dirty="0">
                <a:solidFill>
                  <a:schemeClr val="tx1"/>
                </a:solidFill>
                <a:latin typeface="Times New Roman" panose="02020603050405020304" pitchFamily="18" charset="0"/>
                <a:cs typeface="Times New Roman" panose="02020603050405020304" pitchFamily="18" charset="0"/>
              </a:rPr>
              <a:t>Physical data</a:t>
            </a:r>
          </a:p>
        </p:txBody>
      </p:sp>
      <p:sp>
        <p:nvSpPr>
          <p:cNvPr id="3" name="Right Arrow 2"/>
          <p:cNvSpPr/>
          <p:nvPr/>
        </p:nvSpPr>
        <p:spPr>
          <a:xfrm>
            <a:off x="6224320" y="2478987"/>
            <a:ext cx="7371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85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571" y="-105229"/>
            <a:ext cx="5562600" cy="1143000"/>
          </a:xfrm>
        </p:spPr>
        <p:txBody>
          <a:bodyPr/>
          <a:lstStyle/>
          <a:p>
            <a:r>
              <a:rPr lang="en-US" b="1" u="sng" dirty="0" smtClean="0"/>
              <a:t>Hardware Design</a:t>
            </a:r>
            <a:r>
              <a:rPr lang="en-US" b="1" dirty="0" smtClean="0"/>
              <a:t> :-</a:t>
            </a:r>
            <a:endParaRPr lang="en-US" b="1" dirty="0"/>
          </a:p>
        </p:txBody>
      </p:sp>
      <p:pic>
        <p:nvPicPr>
          <p:cNvPr id="1026" name="Picture 2" descr="https://www.studiopieters.nl/wp-content/uploads/2018/02/L293D_Schield.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112" t="1929" r="13335" b="7328"/>
          <a:stretch/>
        </p:blipFill>
        <p:spPr bwMode="auto">
          <a:xfrm>
            <a:off x="1237342" y="1005114"/>
            <a:ext cx="4542971" cy="28230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MCU Motor Shield ESP8266 - Share Project - PCBW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6" y="4140653"/>
            <a:ext cx="3966029"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72200" y="2044471"/>
            <a:ext cx="2362200" cy="3200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Node-MCU  V3</a:t>
            </a:r>
          </a:p>
          <a:p>
            <a:pPr algn="ctr"/>
            <a:r>
              <a:rPr lang="en-US" b="1" dirty="0" smtClean="0"/>
              <a:t>L293D </a:t>
            </a:r>
          </a:p>
          <a:p>
            <a:pPr algn="ctr"/>
            <a:r>
              <a:rPr lang="en-US" b="1" dirty="0" smtClean="0"/>
              <a:t>Sensor Shield </a:t>
            </a:r>
          </a:p>
          <a:p>
            <a:pPr algn="ctr"/>
            <a:endParaRPr lang="en-US" b="1" dirty="0" smtClean="0"/>
          </a:p>
          <a:p>
            <a:pPr algn="ctr"/>
            <a:r>
              <a:rPr lang="en-US" b="1" dirty="0" smtClean="0"/>
              <a:t>(PCB Design</a:t>
            </a:r>
            <a:r>
              <a:rPr lang="en-US" dirty="0" smtClean="0"/>
              <a:t>)</a:t>
            </a:r>
            <a:endParaRPr lang="en-US" dirty="0"/>
          </a:p>
        </p:txBody>
      </p:sp>
      <p:pic>
        <p:nvPicPr>
          <p:cNvPr id="1030" name="Picture 6" descr="http://www.haoyuelectronics.com/Attachment/L293D-NodeMcu-Lua-Wifi-Board/L293D-NodeMcu-Lua-Wifi-Board-5.jpg" title="yes"/>
          <p:cNvPicPr>
            <a:picLocks noChangeAspect="1" noChangeArrowheads="1"/>
          </p:cNvPicPr>
          <p:nvPr/>
        </p:nvPicPr>
        <p:blipFill rotWithShape="1">
          <a:blip r:embed="rId4">
            <a:extLst>
              <a:ext uri="{28A0092B-C50C-407E-A947-70E740481C1C}">
                <a14:useLocalDpi xmlns:a14="http://schemas.microsoft.com/office/drawing/2010/main" val="0"/>
              </a:ext>
            </a:extLst>
          </a:blip>
          <a:srcRect l="5266" t="1407" r="1382" b="8320"/>
          <a:stretch/>
        </p:blipFill>
        <p:spPr bwMode="auto">
          <a:xfrm>
            <a:off x="1382486" y="4047671"/>
            <a:ext cx="4397828" cy="2700563"/>
          </a:xfrm>
          <a:prstGeom prst="rect">
            <a:avLst/>
          </a:prstGeom>
          <a:noFill/>
        </p:spPr>
      </p:pic>
      <p:sp>
        <p:nvSpPr>
          <p:cNvPr id="5" name="Rectangle 4"/>
          <p:cNvSpPr/>
          <p:nvPr/>
        </p:nvSpPr>
        <p:spPr>
          <a:xfrm>
            <a:off x="2590800" y="5244871"/>
            <a:ext cx="1143000" cy="27894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042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2916</TotalTime>
  <Words>1594</Words>
  <Application>Microsoft Office PowerPoint</Application>
  <PresentationFormat>On-screen Show (4:3)</PresentationFormat>
  <Paragraphs>230</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Gill Sans MT</vt:lpstr>
      <vt:lpstr>Times New Roman</vt:lpstr>
      <vt:lpstr>Verdana</vt:lpstr>
      <vt:lpstr>Wingdings 2</vt:lpstr>
      <vt:lpstr>Yu Mincho</vt:lpstr>
      <vt:lpstr>Solstice</vt:lpstr>
      <vt:lpstr>                   PES’s Modern College of Engineering, Shivajinagar, Pune-5.                             Department of Electronics and Telecommunication A.Y. – 2021-22</vt:lpstr>
      <vt:lpstr>  Introduction </vt:lpstr>
      <vt:lpstr>PowerPoint Presentation</vt:lpstr>
      <vt:lpstr>PowerPoint Presentation</vt:lpstr>
      <vt:lpstr>        Market Survey</vt:lpstr>
      <vt:lpstr>Block Diagram(Control System) :-</vt:lpstr>
      <vt:lpstr>PowerPoint Presentation</vt:lpstr>
      <vt:lpstr>   App controlling the Robotic Arm :-</vt:lpstr>
      <vt:lpstr>Hardware Design :-</vt:lpstr>
      <vt:lpstr>2] PCB Design of PCA9685 Servo        Shield :-</vt:lpstr>
      <vt:lpstr>Software Design :-</vt:lpstr>
      <vt:lpstr>PowerPoint Presentation</vt:lpstr>
      <vt:lpstr>   Working of project</vt:lpstr>
      <vt:lpstr>Sensors Control Algorithm :-</vt:lpstr>
      <vt:lpstr>Result 1 :-</vt:lpstr>
      <vt:lpstr>Result 2 :-</vt:lpstr>
      <vt:lpstr>   Applications :-</vt:lpstr>
      <vt:lpstr>Future Scope :-</vt:lpstr>
      <vt:lpstr>Conclusion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PES’s Modern College of Engineering, Shivajinagar, pune-5.</dc:title>
  <dc:creator>Aparna.Laturkar</dc:creator>
  <cp:lastModifiedBy>Microsoft account</cp:lastModifiedBy>
  <cp:revision>113</cp:revision>
  <dcterms:created xsi:type="dcterms:W3CDTF">2006-08-16T00:00:00Z</dcterms:created>
  <dcterms:modified xsi:type="dcterms:W3CDTF">2022-05-22T20:45:44Z</dcterms:modified>
</cp:coreProperties>
</file>