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25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71" r:id="rId11"/>
    <p:sldId id="269" r:id="rId12"/>
    <p:sldId id="259" r:id="rId13"/>
    <p:sldId id="272" r:id="rId14"/>
    <p:sldId id="277" r:id="rId15"/>
    <p:sldId id="276" r:id="rId16"/>
    <p:sldId id="275" r:id="rId17"/>
    <p:sldId id="273" r:id="rId18"/>
    <p:sldId id="280" r:id="rId19"/>
    <p:sldId id="281" r:id="rId20"/>
    <p:sldId id="282" r:id="rId21"/>
    <p:sldId id="274" r:id="rId22"/>
    <p:sldId id="284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20FAD-3686-4075-B00A-D2AE6A902134}" v="1" dt="2024-01-27T07:50:25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6" autoAdjust="0"/>
    <p:restoredTop sz="94291" autoAdjust="0"/>
  </p:normalViewPr>
  <p:slideViewPr>
    <p:cSldViewPr snapToGrid="0">
      <p:cViewPr varScale="1">
        <p:scale>
          <a:sx n="82" d="100"/>
          <a:sy n="82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B4E33-6B89-4D93-8A2A-80183431FD0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0413B-F89B-4C46-B7AC-977CE115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4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0413B-F89B-4C46-B7AC-977CE115F9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7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0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9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1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4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4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6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0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5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3/30/2024</a:t>
            </a:fld>
            <a:endParaRPr lang="en-US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1149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noprofejosemajurado.blogspot.com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dtechie.net/web-2-0/25-years-of-edtech-2006-web-2-0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beyond-the-vle-transforming-online-discussion-and-collaboration-through-microsoft-teams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verton's_Computer_Lab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du.org.uy/cdu-regional-este-presenta-su-plan-de-trabajo-para-2021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working, Entrepreneur, MacBook, black, business, desk, diary, lancer ...">
            <a:extLst>
              <a:ext uri="{FF2B5EF4-FFF2-40B4-BE49-F238E27FC236}">
                <a16:creationId xmlns:a16="http://schemas.microsoft.com/office/drawing/2014/main" id="{6AAF1B2C-0DA1-C2FF-E80B-58F98A3C4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47" b="78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4E092522-F938-4947-B626-82848FF32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251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67" y="533549"/>
            <a:ext cx="5356040" cy="5343028"/>
            <a:chOff x="739960" y="1925092"/>
            <a:chExt cx="4376696" cy="4366063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07" name="Oval 106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1382" y="2631510"/>
            <a:ext cx="5073860" cy="809883"/>
          </a:xfrm>
        </p:spPr>
        <p:txBody>
          <a:bodyPr>
            <a:normAutofit/>
          </a:bodyPr>
          <a:lstStyle/>
          <a:p>
            <a:r>
              <a:rPr lang="en-US" sz="4800" dirty="0" err="1">
                <a:ea typeface="Source Sans Pro SemiBold"/>
              </a:rPr>
              <a:t>Docscribe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6840" y="3590979"/>
            <a:ext cx="3948567" cy="1136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Source Sans Pro"/>
              </a:rPr>
              <a:t>Where creativity meets productivity</a:t>
            </a:r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0046D4B-EE93-4EAF-9717-C56B1E68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A3B4D80-4945-4E47-8FA7-BA0541CB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LDRP.png">
            <a:extLst>
              <a:ext uri="{FF2B5EF4-FFF2-40B4-BE49-F238E27FC236}">
                <a16:creationId xmlns:a16="http://schemas.microsoft.com/office/drawing/2014/main" id="{D1C4195C-0870-8EA1-FF0F-C4E629132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2" y="88511"/>
            <a:ext cx="14287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EDC1C7-6FA0-B8F9-A7FD-553802E32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2" name="Rectangle 138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3" name="Graphic 38">
            <a:extLst>
              <a:ext uri="{FF2B5EF4-FFF2-40B4-BE49-F238E27FC236}">
                <a16:creationId xmlns:a16="http://schemas.microsoft.com/office/drawing/2014/main" id="{35C37387-FC74-4DFB-841A-B7688148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42D8A01F-F541-4FE1-9384-7A5B686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7067F35E-69E0-4628-B498-7058AF51F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84" name="Graphic 38">
            <a:extLst>
              <a:ext uri="{FF2B5EF4-FFF2-40B4-BE49-F238E27FC236}">
                <a16:creationId xmlns:a16="http://schemas.microsoft.com/office/drawing/2014/main" id="{CD0F749C-1D4C-430F-B946-6DAF4C309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2B331624-2D22-4B4E-A3E6-0D4F79493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1020173F-D274-41F7-8EF8-70D857D30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85" name="Oval 1384">
            <a:extLst>
              <a:ext uri="{FF2B5EF4-FFF2-40B4-BE49-F238E27FC236}">
                <a16:creationId xmlns:a16="http://schemas.microsoft.com/office/drawing/2014/main" id="{D9FE21DE-050D-4E27-A007-AAE4EF8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6" name="Oval 1385">
            <a:extLst>
              <a:ext uri="{FF2B5EF4-FFF2-40B4-BE49-F238E27FC236}">
                <a16:creationId xmlns:a16="http://schemas.microsoft.com/office/drawing/2014/main" id="{77EF10EC-D135-4F55-A642-AFA283DD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533924-23BA-2F12-C01F-B5044F18F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" r="21702" b="1"/>
          <a:stretch/>
        </p:blipFill>
        <p:spPr>
          <a:xfrm>
            <a:off x="1526293" y="1554974"/>
            <a:ext cx="3555043" cy="3217333"/>
          </a:xfrm>
          <a:prstGeom prst="rect">
            <a:avLst/>
          </a:prstGeom>
        </p:spPr>
      </p:pic>
      <p:grpSp>
        <p:nvGrpSpPr>
          <p:cNvPr id="1387" name="Graphic 4">
            <a:extLst>
              <a:ext uri="{FF2B5EF4-FFF2-40B4-BE49-F238E27FC236}">
                <a16:creationId xmlns:a16="http://schemas.microsoft.com/office/drawing/2014/main" id="{89D47E22-F192-4DEC-AE19-484993AE8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63798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4D5B481D-50AE-46D4-9C2F-ADF882A44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7A9696D1-2645-4CDB-999E-2BCB171DD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EF893A7D-6FAA-4ABA-8FBF-12AE8BB1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5E098AA5-8EA7-4B49-A943-13BDB0687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42B7441F-24D2-47F6-AEF3-0B16E0EBD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F78C9959-A685-4BAF-98D3-38CEE7F61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065439F3-230A-42C1-985A-F3801AFDE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3CA0CAF8-ABFC-4754-B816-1A982DB04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7197C506-00E2-4325-8F3D-B7A52BFA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7C8AF387-37B3-40A6-BEB9-5F1D326D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5861A354-F1B5-4CFC-8B29-36A08A6E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4239475-71DB-497A-B17E-B50BC0F1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8D9CF385-DC69-4555-8C67-BFB833B86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88" name="Graphic 4">
            <a:extLst>
              <a:ext uri="{FF2B5EF4-FFF2-40B4-BE49-F238E27FC236}">
                <a16:creationId xmlns:a16="http://schemas.microsoft.com/office/drawing/2014/main" id="{8546F01E-28C6-4D97-ACC0-50485CD5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637983"/>
            <a:ext cx="975169" cy="975171"/>
            <a:chOff x="5829300" y="3162300"/>
            <a:chExt cx="532256" cy="532257"/>
          </a:xfrm>
          <a:solidFill>
            <a:schemeClr val="tx1">
              <a:alpha val="60000"/>
            </a:schemeClr>
          </a:solidFill>
        </p:grpSpPr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EB0908F7-1F79-4980-843B-7010EE8E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73653996-A332-4C70-839A-B246E05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99F15CE8-59C3-4EB5-9C7C-4BAAC5F7D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F61B38B2-7390-4304-A200-E656AE089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A0DCEB4-FD1D-4E15-A000-1A9CB77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EDCE85A3-7077-4FEE-B140-C20B1A23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C4748CC5-5652-4C4F-A5CE-41DA8383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047D79CB-5BE7-49A3-8C81-10069023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2F449AC0-C0F3-4D2F-9134-78DDFD1B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47A8DFB0-41C7-4703-BCC0-902265911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B1A0CFB7-B9CE-4B04-92B5-FE295DF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E7344B6F-954A-49BE-B5E9-19A09DC6B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F263CDF5-777C-406D-B2B2-0FF351D1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A1C3FA5-4A10-AA54-4F08-67761D48C070}"/>
              </a:ext>
            </a:extLst>
          </p:cNvPr>
          <p:cNvSpPr txBox="1">
            <a:spLocks/>
          </p:cNvSpPr>
          <p:nvPr/>
        </p:nvSpPr>
        <p:spPr>
          <a:xfrm>
            <a:off x="5568596" y="798687"/>
            <a:ext cx="6194831" cy="53002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 err="1">
                <a:latin typeface="Calibri"/>
                <a:cs typeface="Calibri"/>
              </a:rPr>
              <a:t>Next.Js</a:t>
            </a:r>
            <a:r>
              <a:rPr lang="en-US" sz="2400" b="1" dirty="0">
                <a:latin typeface="Calibri"/>
                <a:cs typeface="Calibri"/>
              </a:rPr>
              <a:t> 13</a:t>
            </a: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with file-based routing for easy development.</a:t>
            </a:r>
            <a:endParaRPr lang="en-US" sz="2000" dirty="0">
              <a:latin typeface="Calibri"/>
              <a:ea typeface="Source Sans Pro"/>
              <a:cs typeface="Calibri"/>
            </a:endParaRPr>
          </a:p>
          <a:p>
            <a:pPr algn="just"/>
            <a:r>
              <a:rPr lang="en-US" sz="2400" b="1" dirty="0">
                <a:latin typeface="Calibri"/>
                <a:cs typeface="Calibri"/>
              </a:rPr>
              <a:t>React</a:t>
            </a:r>
            <a:r>
              <a:rPr lang="en-US" sz="2000" b="1" dirty="0">
                <a:latin typeface="Calibri"/>
                <a:cs typeface="Calibri"/>
              </a:rPr>
              <a:t> </a:t>
            </a:r>
            <a:r>
              <a:rPr lang="en-US" sz="2000" dirty="0">
                <a:latin typeface="Calibri"/>
                <a:cs typeface="Calibri"/>
              </a:rPr>
              <a:t>for the creation of dynamic and responsive UI components.</a:t>
            </a:r>
            <a:endParaRPr lang="en-US" sz="2000" dirty="0">
              <a:latin typeface="Calibri"/>
              <a:ea typeface="Source Sans Pro"/>
              <a:cs typeface="Calibri"/>
            </a:endParaRPr>
          </a:p>
          <a:p>
            <a:pPr algn="just"/>
            <a:r>
              <a:rPr lang="en-US" sz="2400" b="1" dirty="0">
                <a:latin typeface="Calibri"/>
                <a:cs typeface="Calibri"/>
              </a:rPr>
              <a:t>Tailwind CSS</a:t>
            </a: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for fast and responsive styling.</a:t>
            </a:r>
            <a:endParaRPr lang="en-US" sz="2000" dirty="0">
              <a:latin typeface="Calibri"/>
              <a:ea typeface="Source Sans Pro"/>
              <a:cs typeface="Calibri"/>
            </a:endParaRPr>
          </a:p>
          <a:p>
            <a:pPr algn="just"/>
            <a:r>
              <a:rPr lang="en-US" sz="2400" b="1" dirty="0">
                <a:latin typeface="Calibri"/>
                <a:cs typeface="Calibri"/>
              </a:rPr>
              <a:t>Drizzle ORM</a:t>
            </a:r>
            <a:r>
              <a:rPr lang="en-US" sz="2000" b="1" dirty="0">
                <a:latin typeface="Calibri"/>
                <a:cs typeface="Calibri"/>
              </a:rPr>
              <a:t> </a:t>
            </a:r>
            <a:r>
              <a:rPr lang="en-US" sz="2000" dirty="0">
                <a:latin typeface="Calibri"/>
                <a:cs typeface="Calibri"/>
              </a:rPr>
              <a:t>used for database interactions.</a:t>
            </a:r>
            <a:endParaRPr lang="en-US" sz="2000" dirty="0">
              <a:latin typeface="Calibri"/>
              <a:ea typeface="Source Sans Pro"/>
              <a:cs typeface="Calibri"/>
            </a:endParaRPr>
          </a:p>
          <a:p>
            <a:pPr algn="just"/>
            <a:r>
              <a:rPr lang="en-US" sz="2400" b="1" dirty="0" err="1">
                <a:latin typeface="Calibri"/>
                <a:cs typeface="Calibri"/>
              </a:rPr>
              <a:t>Shadcn</a:t>
            </a:r>
            <a:r>
              <a:rPr lang="en-US" sz="2400" b="1" dirty="0">
                <a:latin typeface="Calibri"/>
                <a:cs typeface="Calibri"/>
              </a:rPr>
              <a:t> UI's CLI</a:t>
            </a:r>
            <a:r>
              <a:rPr lang="en-US" sz="2000" dirty="0">
                <a:latin typeface="Calibri"/>
                <a:cs typeface="Calibri"/>
              </a:rPr>
              <a:t> to integrate the library with your applications, add dependencies, and apply the relevant tailwind configurations.</a:t>
            </a:r>
            <a:endParaRPr lang="en-US" sz="2000" b="1" dirty="0">
              <a:latin typeface="Calibri"/>
              <a:cs typeface="Calibri"/>
            </a:endParaRPr>
          </a:p>
          <a:p>
            <a:pPr algn="just"/>
            <a:r>
              <a:rPr lang="en-US" sz="2400" b="1" dirty="0">
                <a:latin typeface="Calibri"/>
                <a:cs typeface="Calibri"/>
              </a:rPr>
              <a:t>Socket io</a:t>
            </a: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is a library for real-time web applications, allowing for bidirectional communication between clients and servers.</a:t>
            </a:r>
            <a:endParaRPr lang="en-US" sz="2000" dirty="0">
              <a:latin typeface="Calibri"/>
              <a:ea typeface="Source Sans Pro"/>
              <a:cs typeface="Calibri"/>
            </a:endParaRPr>
          </a:p>
          <a:p>
            <a:pPr algn="just"/>
            <a:r>
              <a:rPr lang="en-US" sz="2400" b="1" dirty="0" err="1">
                <a:latin typeface="Calibri"/>
                <a:cs typeface="Calibri"/>
              </a:rPr>
              <a:t>Supabase</a:t>
            </a:r>
            <a:r>
              <a:rPr lang="en-US" sz="2400" b="1" dirty="0">
                <a:latin typeface="Calibri"/>
                <a:cs typeface="Calibri"/>
              </a:rPr>
              <a:t> </a:t>
            </a:r>
            <a:r>
              <a:rPr lang="en-US" sz="2000" dirty="0">
                <a:latin typeface="Calibri"/>
                <a:cs typeface="Calibri"/>
              </a:rPr>
              <a:t>allows to store and manage data in a web or mobile application.</a:t>
            </a:r>
            <a:endParaRPr lang="en-US" sz="2000" dirty="0" err="1">
              <a:latin typeface="Calibri"/>
              <a:cs typeface="Calibri"/>
            </a:endParaRPr>
          </a:p>
          <a:p>
            <a:pPr algn="just"/>
            <a:r>
              <a:rPr lang="en-US" sz="2400" b="1" dirty="0">
                <a:latin typeface="Calibri"/>
                <a:cs typeface="Calibri"/>
              </a:rPr>
              <a:t>Stripe API </a:t>
            </a:r>
            <a:r>
              <a:rPr lang="en-US" sz="2000" dirty="0">
                <a:latin typeface="Calibri"/>
                <a:cs typeface="Calibri"/>
              </a:rPr>
              <a:t>facilitate payments and pay out sellers globally.</a:t>
            </a:r>
          </a:p>
        </p:txBody>
      </p:sp>
    </p:spTree>
    <p:extLst>
      <p:ext uri="{BB962C8B-B14F-4D97-AF65-F5344CB8AC3E}">
        <p14:creationId xmlns:p14="http://schemas.microsoft.com/office/powerpoint/2010/main" val="323730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CB3FA5-487F-1A35-D5CB-8A1C65A71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aphic 185">
            <a:extLst>
              <a:ext uri="{FF2B5EF4-FFF2-40B4-BE49-F238E27FC236}">
                <a16:creationId xmlns:a16="http://schemas.microsoft.com/office/drawing/2014/main" id="{D644B305-B9F4-162F-A8EB-E26895D55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58E671C-CBAA-8AA8-4DD7-F11B326E9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DD0E559-AB35-DC99-3263-E0676C608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FCDB87B-2F1D-936F-372C-1A0F11A87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9F857E4-C732-6465-8376-C2FD69837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90507AF-2CBD-9492-68E0-ED53F28B2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97831AC3-F0BF-6FB5-1615-7BB929B55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1EF9F9A7-E2AE-3139-303A-409801396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75AA0BE0-1679-021C-FDFA-2C943B3E3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296C5EDA-E142-1F16-D139-234DB0825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D210822-7240-5C28-7D7A-85AFD600B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80AA6421-9CC3-759D-395B-5C5B38FF0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4B7FAA9-06BD-92D1-70FE-F1853A7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50CA475-23D9-5078-FEF8-B2C042D41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59DD6AC3-5817-A3D8-200A-E5EA1F39E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FF8A3-4DE8-D3C4-1029-F04BEA42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595" y="2932829"/>
            <a:ext cx="6964810" cy="996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all" spc="1500" dirty="0">
                <a:ea typeface="Source Sans Pro SemiBold"/>
              </a:rPr>
              <a:t>Requirements</a:t>
            </a: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72BD1135-01FF-C7CC-EF6C-4A0BEC48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7589ABF-21AD-4CB3-7118-19B894D08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8" name="Graphic 212">
            <a:extLst>
              <a:ext uri="{FF2B5EF4-FFF2-40B4-BE49-F238E27FC236}">
                <a16:creationId xmlns:a16="http://schemas.microsoft.com/office/drawing/2014/main" id="{75162406-2DEB-EB41-C28F-AA8FE7B1B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9" name="Graphic 212">
            <a:extLst>
              <a:ext uri="{FF2B5EF4-FFF2-40B4-BE49-F238E27FC236}">
                <a16:creationId xmlns:a16="http://schemas.microsoft.com/office/drawing/2014/main" id="{DD19B13A-325F-43B6-B5CB-49E73DB5C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3A464078-5D52-E99C-B573-26CEE289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2D3A1FD6-0EAA-BA51-5FAC-C2AFAF42C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37DDCDA-1D32-7E49-2BB8-420123D4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ED823D-69EC-0594-CD67-3C1728B1F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aphic 185">
            <a:extLst>
              <a:ext uri="{FF2B5EF4-FFF2-40B4-BE49-F238E27FC236}">
                <a16:creationId xmlns:a16="http://schemas.microsoft.com/office/drawing/2014/main" id="{C01375D6-2433-A7EB-7C78-D93270366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99862C5-E0E9-BBC2-0DD6-C8D05200E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EA605BD-9311-1C85-1ACF-22BE91765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EFE8144-E599-E529-596C-608596B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1EB6C01-FECD-3EEF-86E0-60F21B744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8F0F9FD-E8A2-4EC6-967F-82C958F41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10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BE5C6E-16F4-7D49-A6C1-076D9C3C4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9" name="Rectangle 58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3493F7B-3818-579C-3608-B8A2815F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39" y="100411"/>
            <a:ext cx="6079812" cy="11835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cap="all" spc="1500" dirty="0">
                <a:ea typeface="Source Sans Pro SemiBold"/>
              </a:rPr>
              <a:t>Software requirements</a:t>
            </a:r>
          </a:p>
        </p:txBody>
      </p:sp>
      <p:grpSp>
        <p:nvGrpSpPr>
          <p:cNvPr id="591" name="Graphic 38">
            <a:extLst>
              <a:ext uri="{FF2B5EF4-FFF2-40B4-BE49-F238E27FC236}">
                <a16:creationId xmlns:a16="http://schemas.microsoft.com/office/drawing/2014/main" id="{7F54B1E7-DA9D-4422-98EA-A4C079A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82453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13681A6B-8745-4B5F-9106-8375152B5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728FA7BA-0A88-455D-9C83-95E77FCE2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5" name="Graphic 38">
            <a:extLst>
              <a:ext uri="{FF2B5EF4-FFF2-40B4-BE49-F238E27FC236}">
                <a16:creationId xmlns:a16="http://schemas.microsoft.com/office/drawing/2014/main" id="{1311CB1A-9AC1-4FB7-9A52-638777EF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82453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5EFB3B0F-E155-4761-B899-77272AD6A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2CC30820-F8FC-4CEE-96EB-90CB8B0A4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9" name="Oval 598">
            <a:extLst>
              <a:ext uri="{FF2B5EF4-FFF2-40B4-BE49-F238E27FC236}">
                <a16:creationId xmlns:a16="http://schemas.microsoft.com/office/drawing/2014/main" id="{3F785A8F-002E-4E7C-A4EE-0423F244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380207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5552F9A4-B078-4FA2-A29A-E70F6045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380207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03" name="Graphic 4">
            <a:extLst>
              <a:ext uri="{FF2B5EF4-FFF2-40B4-BE49-F238E27FC236}">
                <a16:creationId xmlns:a16="http://schemas.microsoft.com/office/drawing/2014/main" id="{E7EEFC47-5A1A-4BC0-9CCE-8E2F1C883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89835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569E79C8-38A5-45F9-945F-935B05661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1F23F4A9-D368-45FC-BE17-5AE7B3D2B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30E359B9-2553-4BF7-9253-DD7C6C725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DF9101C1-DB2F-4A51-BFCF-E56AA9D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76A0E25F-E8AC-43C3-92E1-630040C0E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8FEFC1B0-3611-4239-A35C-0A72C1AA4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BC7390E-9D9D-4C6A-B8B7-168D94FA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B8A0E0EA-1232-409E-BEAC-059E2E09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630765A6-867B-4402-BC11-C0D43452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1F6BB45C-BD66-4CD7-A522-A10F8B077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6116CBF8-8641-4F3A-8D12-6EAF96CF3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C8FC9AA3-7B63-4082-885D-8FCEE9798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48DC3B5-F54E-4473-A0BB-948DEF2EC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8" name="Graphic 4">
            <a:extLst>
              <a:ext uri="{FF2B5EF4-FFF2-40B4-BE49-F238E27FC236}">
                <a16:creationId xmlns:a16="http://schemas.microsoft.com/office/drawing/2014/main" id="{1FF507E3-BA7A-40FD-AA5A-25D99D470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898353"/>
            <a:ext cx="975169" cy="975171"/>
            <a:chOff x="5829300" y="3162300"/>
            <a:chExt cx="532256" cy="532257"/>
          </a:xfrm>
          <a:solidFill>
            <a:schemeClr val="tx1">
              <a:alpha val="60000"/>
            </a:schemeClr>
          </a:solidFill>
        </p:grpSpPr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300A9522-B994-4391-8102-8445B585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8BEDD2B3-194D-4EC3-AF22-18876AFA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BFECD9CE-87C5-4B66-B08E-522187EDF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92C718D2-9EDD-466F-AC0F-228D36C43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7B59CBFD-22E8-48BF-8B69-0EA0B7EDB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8B351CD2-A889-4360-9FFF-D2F7EA88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3D4147F-B4C8-4F56-A95B-22E67D080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6348CD5F-236C-4E35-958A-DAA3D2CDD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42B0084-6A61-4D01-B273-95FBA380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FB9340D4-E554-443E-80FD-3F4C8A2B1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61701EE3-B190-4F46-91F7-E72AB32C6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D5969FC5-CC4B-44DA-B750-7C38558D5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6DA99042-0C0C-494A-ABC8-DA905A198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77524BFD-5AB3-C706-192C-9D3D2B3B52FA}"/>
              </a:ext>
            </a:extLst>
          </p:cNvPr>
          <p:cNvSpPr txBox="1">
            <a:spLocks/>
          </p:cNvSpPr>
          <p:nvPr/>
        </p:nvSpPr>
        <p:spPr>
          <a:xfrm>
            <a:off x="213276" y="3889816"/>
            <a:ext cx="6094191" cy="1302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all" spc="1500" dirty="0">
                <a:ea typeface="Source Sans Pro SemiBold"/>
              </a:rPr>
              <a:t>Hardware requirements</a:t>
            </a:r>
            <a:endParaRPr lang="en-US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75" name="Content Placeholder 8">
            <a:extLst>
              <a:ext uri="{FF2B5EF4-FFF2-40B4-BE49-F238E27FC236}">
                <a16:creationId xmlns:a16="http://schemas.microsoft.com/office/drawing/2014/main" id="{0FB792ED-33ED-372C-ED10-9C3732EEEB54}"/>
              </a:ext>
            </a:extLst>
          </p:cNvPr>
          <p:cNvSpPr txBox="1">
            <a:spLocks/>
          </p:cNvSpPr>
          <p:nvPr/>
        </p:nvSpPr>
        <p:spPr>
          <a:xfrm>
            <a:off x="213275" y="5385063"/>
            <a:ext cx="5274682" cy="1375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alibri"/>
                <a:ea typeface="Source Sans Pro"/>
                <a:cs typeface="Calibri"/>
              </a:rPr>
              <a:t>Processor:</a:t>
            </a:r>
            <a:r>
              <a:rPr lang="en-US" sz="2400" dirty="0">
                <a:latin typeface="Calibri"/>
                <a:ea typeface="Source Sans Pro"/>
                <a:cs typeface="Calibri"/>
              </a:rPr>
              <a:t> 2.20GHz</a:t>
            </a:r>
          </a:p>
          <a:p>
            <a:r>
              <a:rPr lang="en-US" sz="2400" b="1" dirty="0">
                <a:latin typeface="Calibri"/>
                <a:ea typeface="Source Sans Pro"/>
                <a:cs typeface="Calibri"/>
              </a:rPr>
              <a:t>RAM:</a:t>
            </a:r>
            <a:r>
              <a:rPr lang="en-US" sz="2400" dirty="0">
                <a:latin typeface="Calibri"/>
                <a:ea typeface="Source Sans Pro"/>
                <a:cs typeface="Calibri"/>
              </a:rPr>
              <a:t> 8GB</a:t>
            </a:r>
          </a:p>
          <a:p>
            <a:r>
              <a:rPr lang="en-US" sz="2400" b="1" dirty="0">
                <a:latin typeface="Calibri"/>
                <a:ea typeface="Source Sans Pro"/>
                <a:cs typeface="Calibri"/>
              </a:rPr>
              <a:t>Hard Disk:</a:t>
            </a:r>
            <a:r>
              <a:rPr lang="en-US" sz="2400" dirty="0">
                <a:latin typeface="Calibri"/>
                <a:ea typeface="Source Sans Pro"/>
                <a:cs typeface="Calibri"/>
              </a:rPr>
              <a:t> 1TB free space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B253C06-875E-2B9F-FDAF-E7181405563D}"/>
              </a:ext>
            </a:extLst>
          </p:cNvPr>
          <p:cNvSpPr txBox="1">
            <a:spLocks/>
          </p:cNvSpPr>
          <p:nvPr/>
        </p:nvSpPr>
        <p:spPr>
          <a:xfrm>
            <a:off x="213275" y="1546309"/>
            <a:ext cx="6079813" cy="2266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Calibri"/>
                <a:ea typeface="Source Sans Pro"/>
                <a:cs typeface="Calibri"/>
              </a:rPr>
              <a:t>Frontend</a:t>
            </a:r>
            <a:r>
              <a:rPr lang="en-US" b="1" dirty="0">
                <a:latin typeface="Calibri"/>
                <a:ea typeface="Source Sans Pro"/>
                <a:cs typeface="Calibri"/>
              </a:rPr>
              <a:t> Tools: </a:t>
            </a:r>
            <a:r>
              <a:rPr lang="en-US" sz="2600" dirty="0">
                <a:latin typeface="Calibri"/>
                <a:ea typeface="Source Sans Pro"/>
                <a:cs typeface="Calibri"/>
              </a:rPr>
              <a:t>Next.JS, Tailwind CSS, TypeScript</a:t>
            </a:r>
          </a:p>
          <a:p>
            <a:r>
              <a:rPr lang="en-US" sz="2600" b="1" dirty="0">
                <a:latin typeface="Calibri"/>
                <a:ea typeface="Source Sans Pro"/>
                <a:cs typeface="Calibri"/>
              </a:rPr>
              <a:t>Database</a:t>
            </a:r>
            <a:r>
              <a:rPr lang="en-US" b="1" dirty="0">
                <a:latin typeface="Calibri"/>
                <a:ea typeface="Source Sans Pro"/>
                <a:cs typeface="Calibri"/>
              </a:rPr>
              <a:t>: </a:t>
            </a:r>
            <a:r>
              <a:rPr lang="en-US" sz="2600" dirty="0">
                <a:latin typeface="Calibri"/>
                <a:ea typeface="Source Sans Pro"/>
                <a:cs typeface="Calibri"/>
              </a:rPr>
              <a:t>Mongo DB</a:t>
            </a:r>
          </a:p>
          <a:p>
            <a:r>
              <a:rPr lang="en-US" sz="2600" b="1" dirty="0">
                <a:latin typeface="Calibri"/>
                <a:ea typeface="Source Sans Pro"/>
                <a:cs typeface="Calibri"/>
              </a:rPr>
              <a:t>OS</a:t>
            </a:r>
            <a:r>
              <a:rPr lang="en-US" b="1" dirty="0">
                <a:latin typeface="Calibri"/>
                <a:ea typeface="Source Sans Pro"/>
                <a:cs typeface="Calibri"/>
              </a:rPr>
              <a:t>:</a:t>
            </a:r>
            <a:r>
              <a:rPr lang="en-US" sz="2600" dirty="0">
                <a:latin typeface="Calibri"/>
                <a:ea typeface="Source Sans Pro"/>
                <a:cs typeface="Calibri"/>
              </a:rPr>
              <a:t> Windows</a:t>
            </a:r>
          </a:p>
          <a:p>
            <a:r>
              <a:rPr lang="en-US" sz="2600" b="1" dirty="0">
                <a:latin typeface="Calibri"/>
                <a:ea typeface="Source Sans Pro"/>
                <a:cs typeface="Calibri"/>
              </a:rPr>
              <a:t>Browser</a:t>
            </a:r>
            <a:r>
              <a:rPr lang="en-US" b="1" dirty="0">
                <a:latin typeface="Calibri"/>
                <a:ea typeface="Source Sans Pro"/>
                <a:cs typeface="Calibri"/>
              </a:rPr>
              <a:t>:</a:t>
            </a:r>
            <a:r>
              <a:rPr lang="en-US" dirty="0">
                <a:latin typeface="Calibri"/>
                <a:ea typeface="Source Sans Pro"/>
                <a:cs typeface="Calibri"/>
              </a:rPr>
              <a:t> </a:t>
            </a:r>
            <a:r>
              <a:rPr lang="en-US" sz="2600" dirty="0">
                <a:latin typeface="Calibri"/>
                <a:ea typeface="Source Sans Pro"/>
                <a:cs typeface="Calibri"/>
              </a:rPr>
              <a:t>Google Chrome, Mozilla Firefox etc.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C01A17-7A46-A297-1552-BCAEA9E7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4007" y="1790970"/>
            <a:ext cx="4010025" cy="30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3E31BE-3EF9-7FD3-5FBE-6CF6AA1A1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aphic 185">
            <a:extLst>
              <a:ext uri="{FF2B5EF4-FFF2-40B4-BE49-F238E27FC236}">
                <a16:creationId xmlns:a16="http://schemas.microsoft.com/office/drawing/2014/main" id="{29DD6A77-3B16-CDAC-CEF4-0E4A5BE19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A49A41C-082A-02DA-AA66-EEE931471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7A30930-F7A8-9C52-AB2F-2DE195385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DD473F4-A9FA-C543-C1E0-B2F4C4408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E9D2E35-C216-DE40-D3F3-E0D096B09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40F5165-2CCC-72E5-F6E9-28E365FC1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8C2C67AF-DD9F-64BF-A6D2-F62783E5A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41B1B4DA-E390-F980-9E6F-36B2F8D68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7A97CC23-CEE2-6B92-F92D-C891BBFC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470402D0-DC4F-E42F-4AAA-FA301381C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8198C28D-C3C0-3267-88BC-DA981954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E4330F54-766D-360B-7B45-D5EE9922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65FF79A-D769-D564-9C8C-F0F824E50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DEDBBE4-4FA9-ABDC-4113-874ADE604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3E8DD4A-3EB5-0CBC-B31C-C2B45880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AE7C-9C9B-67C6-EEAC-8B84E552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595" y="2932829"/>
            <a:ext cx="6964810" cy="996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all" spc="1500" dirty="0">
                <a:ea typeface="Source Sans Pro SemiBold"/>
              </a:rPr>
              <a:t>Diagrams</a:t>
            </a: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5812C82D-1B47-A596-369C-221ADEBCD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4A2C2A8-3BA9-2FF7-02D0-792D5F9E6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8" name="Graphic 212">
            <a:extLst>
              <a:ext uri="{FF2B5EF4-FFF2-40B4-BE49-F238E27FC236}">
                <a16:creationId xmlns:a16="http://schemas.microsoft.com/office/drawing/2014/main" id="{D4F35C1A-4C11-B185-2DDA-BD8BC4D3E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9" name="Graphic 212">
            <a:extLst>
              <a:ext uri="{FF2B5EF4-FFF2-40B4-BE49-F238E27FC236}">
                <a16:creationId xmlns:a16="http://schemas.microsoft.com/office/drawing/2014/main" id="{843D0FB9-E81C-4C7A-EA6D-5202CBB39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F34A5FD3-367F-6719-4EC6-9D804BF4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AE8ACA46-F261-D69C-6868-25928BA57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A6B005F-1D73-348E-69D7-93D88383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5CF46F9-D89D-763E-4F63-14FBC3163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aphic 185">
            <a:extLst>
              <a:ext uri="{FF2B5EF4-FFF2-40B4-BE49-F238E27FC236}">
                <a16:creationId xmlns:a16="http://schemas.microsoft.com/office/drawing/2014/main" id="{81EB0FE2-A372-F215-6801-06CA13C5D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C937868-7B88-FBDF-7413-84E88040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041516A-1E92-649B-FF64-4ECAD275F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4B282B7-BD59-36C6-17F8-921B80623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E81AE6D-F262-55BC-0C83-187E605B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523BF59-CFC2-9401-F9A0-25DF3A456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022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F20C8F-9817-B6F6-9A34-0727BBFEC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85">
            <a:extLst>
              <a:ext uri="{FF2B5EF4-FFF2-40B4-BE49-F238E27FC236}">
                <a16:creationId xmlns:a16="http://schemas.microsoft.com/office/drawing/2014/main" id="{9A10B044-6496-EBC6-3E2D-A50582BEB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C40816-3BF0-1138-3283-00BAEED2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A9551A-04FF-4B8F-6B06-BF0C52F55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64F715-9C11-1D61-5B7E-5979A578D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45D32B-E37E-3EE0-B930-373800F51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182B80-0033-7735-C898-300568C7E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091872C-BA9A-C6CD-A248-1B54BD023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020A2DE-56A9-AA1A-CB48-EC37A9739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89B0A5-FD74-25EF-D3CC-7EA4543FB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7D6F6D-E1DD-73D6-85F1-A00E2D364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881646C-FD36-2C04-C8B5-F00C795ED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55390BE-A82D-3AF5-0A5A-217A84E632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52E0FD2-5CA2-BA92-237F-9DEAF431A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A1DA0C-6FCA-0864-A0C6-B0DB486AC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C3C1B3-823D-6BB3-DC53-1AC10FF0B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36A706-39C8-B63A-3892-570A1734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1DBD158-640A-A209-BC4E-56D5920C6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30747D-3B46-3A8F-198D-1C5888D70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36A053A-6908-DE47-88C2-9BA3BC10B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BB897-724E-5DB4-3D4E-709FFE40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3" y="2850839"/>
            <a:ext cx="3907699" cy="11424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cap="all" spc="1500" dirty="0">
                <a:ea typeface="Source Sans Pro SemiBold"/>
              </a:rPr>
              <a:t>Class diagram</a:t>
            </a:r>
            <a:endParaRPr lang="en-US" sz="36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E875E86-6837-73A6-7AC4-3B0FCDB6D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410D909-8482-7606-7D12-2606D4656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432973-2A1B-52C1-4F6B-8E54082EE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E81ADF-392A-D2B7-0737-F972818D8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F204ED85-E356-6AEF-0A72-3B19B194B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B8E537B-0152-F380-A505-D8B040BA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B50AFB9-7A2C-6163-BA49-8828112BF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8DCD18-7AE6-3CA9-124D-322B087BE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0E378A0-7B83-7E13-E60A-9C8398829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204D957-DC83-82DC-0313-3A0398249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" name="Graphic 185">
            <a:extLst>
              <a:ext uri="{FF2B5EF4-FFF2-40B4-BE49-F238E27FC236}">
                <a16:creationId xmlns:a16="http://schemas.microsoft.com/office/drawing/2014/main" id="{A0E68167-3A6F-8BE2-F9B3-0F5E0FFE0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7EF95F-2833-0F36-E17B-B7D7C6347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87D7A2E-A7D1-4FB9-BA17-3123CF326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B93B8C-FA4E-B6FA-88B1-CFC880603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53652EC-7DAF-8A12-FA17-B085F6C43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DBC0987-1DD4-D0A5-6C02-93464282F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D02AB215-459D-6E17-27D1-80169E27BD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4" b="-177"/>
          <a:stretch/>
        </p:blipFill>
        <p:spPr>
          <a:xfrm>
            <a:off x="5761598" y="266866"/>
            <a:ext cx="4919943" cy="5435527"/>
          </a:xfrm>
        </p:spPr>
      </p:pic>
    </p:spTree>
    <p:extLst>
      <p:ext uri="{BB962C8B-B14F-4D97-AF65-F5344CB8AC3E}">
        <p14:creationId xmlns:p14="http://schemas.microsoft.com/office/powerpoint/2010/main" val="351097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CF105B-F05F-9BD6-1C89-C97A039D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85">
            <a:extLst>
              <a:ext uri="{FF2B5EF4-FFF2-40B4-BE49-F238E27FC236}">
                <a16:creationId xmlns:a16="http://schemas.microsoft.com/office/drawing/2014/main" id="{573C50D3-63DC-4F98-E0C6-EB9EDEE3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8FF0486-2286-0592-0714-45F2F49C5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BD805A-F151-CF47-6BBA-B834C20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6D84F1-80E7-BE35-C93B-1D2FAF8B8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83A8ED6-14D6-CD4A-25BA-B93208EB0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73B4CB4-609A-E182-8D13-355511A02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D6AE785-179D-EE08-FE6D-AD5FCE63A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21936B-3C09-D244-1099-45828DF4D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1CFD1A-40DE-3A15-9748-D7A5DB4EA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0FD317C-34F6-D3D0-C033-BBC024F2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9C49521-D6E0-2807-23E9-046521E1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33DF81A-7675-E6E3-E09F-CF67DB6ED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5AA8562-3F7B-A6E7-E01D-D60112FA1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5FF9779-6EAC-2EA5-B929-29348B56B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6E12A76-4FD9-6008-FA0D-F08046BBBF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A7DAE69-4638-EAB4-8574-BA06A002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E63BBA-D2D3-73AB-4338-075F849E8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6B089B6-949A-1CB1-5B83-60673DF0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2C0EA61-8E5F-3951-4A78-DACAF2125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822F0-1777-DB8D-7217-4B8FED75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65" y="2836461"/>
            <a:ext cx="4108981" cy="1171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cap="all" spc="1500" dirty="0">
                <a:ea typeface="Source Sans Pro SemiBold"/>
              </a:rPr>
              <a:t>Use case diagram</a:t>
            </a:r>
            <a:endParaRPr lang="en-US" sz="3600" b="1" cap="all" spc="1500">
              <a:ea typeface="Source Sans Pro SemiBold" panose="020B0603030403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818CD11-B5A1-A3EC-79EF-CA6114F32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675238-99D4-C67B-F0A8-2F6732CF2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BBDC068-EE25-BF67-371B-4D55620F2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36B206-E15A-3A37-E96A-36CF42562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E46D2C4D-DAE0-EADF-77E7-C29D028D2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4E9B7BE-DFA4-7675-DD3A-83ED3A901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78529A8-4F31-60CA-2AA0-F4AA5C974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C86743D-AE3A-39A2-227D-0D5DC952F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DF268C2-4AB4-AC31-4766-3980EDAF4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E2C2EFC-B5C5-61D7-0331-AE6A1A028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" name="Graphic 185">
            <a:extLst>
              <a:ext uri="{FF2B5EF4-FFF2-40B4-BE49-F238E27FC236}">
                <a16:creationId xmlns:a16="http://schemas.microsoft.com/office/drawing/2014/main" id="{D045E4C5-3D0C-07EB-9F4D-C3F4C961F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FDA74A9-BB84-F9D4-0D0F-90FFDBC72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292C2E7-73BE-E2A9-44ED-FC9C2949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DF440E-7CC8-5BBE-7049-C66205ADB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27845A3-C5B5-6E68-0DBB-32CDE0290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3CB45C8-2CC9-D90F-2994-C618B8B6D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0EAA33F-7876-B1F5-1D5C-8D75DAD8BE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7076" r="26511"/>
          <a:stretch/>
        </p:blipFill>
        <p:spPr>
          <a:xfrm>
            <a:off x="5774268" y="198378"/>
            <a:ext cx="4899786" cy="5504015"/>
          </a:xfrm>
        </p:spPr>
      </p:pic>
    </p:spTree>
    <p:extLst>
      <p:ext uri="{BB962C8B-B14F-4D97-AF65-F5344CB8AC3E}">
        <p14:creationId xmlns:p14="http://schemas.microsoft.com/office/powerpoint/2010/main" val="399723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B3ABF-7C30-9A25-EAC0-29F36DFB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44" y="2721709"/>
            <a:ext cx="4734245" cy="1362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cap="all" spc="1500" dirty="0">
                <a:ea typeface="Source Sans Pro SemiBold"/>
              </a:rPr>
              <a:t>Data flow diagram</a:t>
            </a:r>
            <a:endParaRPr lang="en-US" sz="40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2EA3BF0-834E-F264-161B-5D2B51D7EA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22" t="2431" r="233" b="410"/>
          <a:stretch/>
        </p:blipFill>
        <p:spPr>
          <a:xfrm>
            <a:off x="5756223" y="878739"/>
            <a:ext cx="5592949" cy="1139966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56A756-9175-8BF2-9E5C-3B3431C99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05" y="2182822"/>
            <a:ext cx="5595867" cy="350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BF2BAB-0847-A65F-0194-50329A4EC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aphic 185">
            <a:extLst>
              <a:ext uri="{FF2B5EF4-FFF2-40B4-BE49-F238E27FC236}">
                <a16:creationId xmlns:a16="http://schemas.microsoft.com/office/drawing/2014/main" id="{00DB4773-2B14-CB66-D1A4-1D5C0BAB4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FCF46CA-6971-2089-960D-C4F2119B0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F768F67-51A7-1DEC-CE82-C737588E1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ACEF651-3A21-A6E3-8864-E093D58B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7AC7E14-7734-44EA-3231-A85F08BF5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69A673A-F472-1E10-BD11-E3B7BE4A7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6851335B-420D-209C-6207-137E3AF2F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9BF2B8E8-C3C3-C683-E0CA-931B48677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E923AC65-19D4-5B97-1D73-4711ED23C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DAF08926-CBBD-C750-A2FB-29FDA1085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4CDF428B-5387-5E6F-AA4C-92CD95A2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D777AB83-8571-E8FD-C438-C15B33EEE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962214-D768-9898-F31E-BC1520DCA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D5EFC2-8BDA-9C3D-A28C-5EC5FF14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5959D168-ACCB-1AE3-EE90-8ACA61293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54D79-2B43-0BD7-205A-AE351990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595" y="2932829"/>
            <a:ext cx="6964810" cy="996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all" spc="1500" dirty="0">
                <a:ea typeface="Source Sans Pro SemiBold"/>
              </a:rPr>
              <a:t>screenshots</a:t>
            </a: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A581DC4-ABF5-26A8-2163-FAF8D2EE0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4F3F843-3BC4-4A69-6700-0C74D888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8" name="Graphic 212">
            <a:extLst>
              <a:ext uri="{FF2B5EF4-FFF2-40B4-BE49-F238E27FC236}">
                <a16:creationId xmlns:a16="http://schemas.microsoft.com/office/drawing/2014/main" id="{B8E93049-FA8F-4165-0764-818966B2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9" name="Graphic 212">
            <a:extLst>
              <a:ext uri="{FF2B5EF4-FFF2-40B4-BE49-F238E27FC236}">
                <a16:creationId xmlns:a16="http://schemas.microsoft.com/office/drawing/2014/main" id="{3239C281-2278-00E5-4D7D-F6DD9DB74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D327F3AF-BCC4-AE00-BC1E-6B4275441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6590DF72-A9DC-8EA2-DD8B-CED274CCD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D58419D-B0B1-167F-D9F0-FCBBD2B17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1FE0DB8-C915-D51E-AAF9-BAA248F70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aphic 185">
            <a:extLst>
              <a:ext uri="{FF2B5EF4-FFF2-40B4-BE49-F238E27FC236}">
                <a16:creationId xmlns:a16="http://schemas.microsoft.com/office/drawing/2014/main" id="{3A7D4B76-F93D-F77D-8306-B13986A1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2882BC7-D1A3-7474-BF47-30B61A188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D664F25-BF9D-3951-903A-87577F07B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EA9DF0F-9E26-BDB8-F56D-F1A4E95E7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FF9CAF8-B038-66DA-DDF0-6F9FAC71F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E1DD6C5-334C-97A4-075D-FC551F6E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166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1081B2-7477-38FC-A3D1-BBBEEAA6E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794772-54C4-0A1B-33AE-E03281F8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A098AE-B5A5-F78D-C5BF-9C7CE1259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D073627-1A2C-4D09-2E95-E51C22E24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93" y="903485"/>
            <a:ext cx="8266414" cy="505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3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4EAC9-C168-0A69-D859-95EC174CD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3C2925-C043-63B9-8BD7-025E82D56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22D359-16A0-9823-AB7A-EA31B31F2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8B49D59-1A43-8970-7ED2-D3927DF8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08" y="927435"/>
            <a:ext cx="8102183" cy="500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5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332CB1-8439-3950-FEB7-C59124A7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4" name="Rectangle 77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75" name="Graphic 38">
            <a:extLst>
              <a:ext uri="{FF2B5EF4-FFF2-40B4-BE49-F238E27FC236}">
                <a16:creationId xmlns:a16="http://schemas.microsoft.com/office/drawing/2014/main" id="{35C37387-FC74-4DFB-841A-B7688148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42D8A01F-F541-4FE1-9384-7A5B686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7067F35E-69E0-4628-B498-7058AF51F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6" name="Graphic 38">
            <a:extLst>
              <a:ext uri="{FF2B5EF4-FFF2-40B4-BE49-F238E27FC236}">
                <a16:creationId xmlns:a16="http://schemas.microsoft.com/office/drawing/2014/main" id="{CD0F749C-1D4C-430F-B946-6DAF4C309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2B331624-2D22-4B4E-A3E6-0D4F79493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1020173F-D274-41F7-8EF8-70D857D30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1" name="Oval 480">
            <a:extLst>
              <a:ext uri="{FF2B5EF4-FFF2-40B4-BE49-F238E27FC236}">
                <a16:creationId xmlns:a16="http://schemas.microsoft.com/office/drawing/2014/main" id="{D9FE21DE-050D-4E27-A007-AAE4EF8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77EF10EC-D135-4F55-A642-AFA283DD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Content Placeholder 1" descr="Task 1080P, 2K, 4K, 5K HD wallpapers free download | Wallpaper Flare">
            <a:extLst>
              <a:ext uri="{FF2B5EF4-FFF2-40B4-BE49-F238E27FC236}">
                <a16:creationId xmlns:a16="http://schemas.microsoft.com/office/drawing/2014/main" id="{17014089-FC44-8F37-0762-F9B6FF99D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62" r="20172" b="-2"/>
          <a:stretch/>
        </p:blipFill>
        <p:spPr>
          <a:xfrm>
            <a:off x="1526293" y="1554974"/>
            <a:ext cx="3555043" cy="3217333"/>
          </a:xfrm>
          <a:prstGeom prst="rect">
            <a:avLst/>
          </a:prstGeom>
        </p:spPr>
      </p:pic>
      <p:grpSp>
        <p:nvGrpSpPr>
          <p:cNvPr id="777" name="Graphic 4">
            <a:extLst>
              <a:ext uri="{FF2B5EF4-FFF2-40B4-BE49-F238E27FC236}">
                <a16:creationId xmlns:a16="http://schemas.microsoft.com/office/drawing/2014/main" id="{89D47E22-F192-4DEC-AE19-484993AE8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63798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4D5B481D-50AE-46D4-9C2F-ADF882A44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7A9696D1-2645-4CDB-999E-2BCB171DD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EF893A7D-6FAA-4ABA-8FBF-12AE8BB1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5E098AA5-8EA7-4B49-A943-13BDB0687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42B7441F-24D2-47F6-AEF3-0B16E0EBD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F78C9959-A685-4BAF-98D3-38CEE7F61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065439F3-230A-42C1-985A-F3801AFDE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3CA0CAF8-ABFC-4754-B816-1A982DB04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7197C506-00E2-4325-8F3D-B7A52BFA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7C8AF387-37B3-40A6-BEB9-5F1D326D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5861A354-F1B5-4CFC-8B29-36A08A6E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C4239475-71DB-497A-B17E-B50BC0F1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8D9CF385-DC69-4555-8C67-BFB833B86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0" name="Graphic 4">
            <a:extLst>
              <a:ext uri="{FF2B5EF4-FFF2-40B4-BE49-F238E27FC236}">
                <a16:creationId xmlns:a16="http://schemas.microsoft.com/office/drawing/2014/main" id="{8546F01E-28C6-4D97-ACC0-50485CD5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637983"/>
            <a:ext cx="975169" cy="975171"/>
            <a:chOff x="5829300" y="3162300"/>
            <a:chExt cx="532256" cy="532257"/>
          </a:xfrm>
          <a:solidFill>
            <a:schemeClr val="tx1">
              <a:alpha val="60000"/>
            </a:schemeClr>
          </a:solidFill>
        </p:grpSpPr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EB0908F7-1F79-4980-843B-7010EE8E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3653996-A332-4C70-839A-B246E05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99F15CE8-59C3-4EB5-9C7C-4BAAC5F7D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F61B38B2-7390-4304-A200-E656AE089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DA0DCEB4-FD1D-4E15-A000-1A9CB77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EDCE85A3-7077-4FEE-B140-C20B1A23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4748CC5-5652-4C4F-A5CE-41DA8383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047D79CB-5BE7-49A3-8C81-10069023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2F449AC0-C0F3-4D2F-9134-78DDFD1B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47A8DFB0-41C7-4703-BCC0-902265911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B1A0CFB7-B9CE-4B04-92B5-FE295DF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E7344B6F-954A-49BE-B5E9-19A09DC6B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F263CDF5-777C-406D-B2B2-0FF351D1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6C2E7D2-256C-FC97-074C-62BAC3C77053}"/>
              </a:ext>
            </a:extLst>
          </p:cNvPr>
          <p:cNvSpPr txBox="1">
            <a:spLocks/>
          </p:cNvSpPr>
          <p:nvPr/>
        </p:nvSpPr>
        <p:spPr>
          <a:xfrm>
            <a:off x="6100556" y="1517553"/>
            <a:ext cx="5217173" cy="3129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Calibri"/>
                <a:cs typeface="Calibri"/>
              </a:rPr>
              <a:t>Mentor: Prof. Hitesh Patel</a:t>
            </a:r>
            <a:endParaRPr lang="en-US">
              <a:latin typeface="Calibri"/>
              <a:cs typeface="Calibri"/>
            </a:endParaRPr>
          </a:p>
          <a:p>
            <a:r>
              <a:rPr lang="en-US" b="1" dirty="0">
                <a:latin typeface="Calibri"/>
                <a:cs typeface="Calibri"/>
              </a:rPr>
              <a:t>Group: G42</a:t>
            </a:r>
            <a:endParaRPr lang="en-US" b="1" dirty="0">
              <a:latin typeface="Calibri"/>
              <a:ea typeface="Source Sans Pro"/>
              <a:cs typeface="Calibri"/>
            </a:endParaRPr>
          </a:p>
          <a:p>
            <a:r>
              <a:rPr lang="en-US" b="1" dirty="0">
                <a:latin typeface="Calibri"/>
                <a:cs typeface="Calibri"/>
              </a:rPr>
              <a:t>Group Members: 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b="1" dirty="0">
                <a:latin typeface="Calibri"/>
                <a:cs typeface="Calibri"/>
              </a:rPr>
              <a:t>Keshvi Patel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b="1" dirty="0">
                <a:latin typeface="Calibri"/>
                <a:cs typeface="Calibri"/>
              </a:rPr>
              <a:t>Tejas Patel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b="1" dirty="0">
                <a:latin typeface="Calibri"/>
                <a:cs typeface="Calibri"/>
              </a:rPr>
              <a:t>Tirth Patel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b="1" dirty="0">
                <a:latin typeface="Calibri"/>
                <a:cs typeface="Calibri"/>
              </a:rPr>
              <a:t>Vishakha Rajput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542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4A6FA-D77F-01DF-D499-0D87F44AB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18642A-67BD-509F-E279-1F45BF61B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4190BC-7D38-927C-8EBA-AE81A764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9D8CF11-2523-761C-B899-FFEB94BA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48" y="975765"/>
            <a:ext cx="8506304" cy="49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1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96F76D-1C8D-81C5-DC51-FDD60A131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aphic 185">
            <a:extLst>
              <a:ext uri="{FF2B5EF4-FFF2-40B4-BE49-F238E27FC236}">
                <a16:creationId xmlns:a16="http://schemas.microsoft.com/office/drawing/2014/main" id="{6DEBD2CC-CA6C-1A9C-C9DD-44AB316FD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E431FBD-5208-DD3F-35EE-875456C7B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BEBD3B9-4B24-21A1-41A3-9AC21A460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20E13C3-7501-04A7-B08D-341B2B2B2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DEC49E2-0395-FE76-B89B-680955485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7FF4F54-0141-3C46-37B7-BE59D0336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74D35505-839D-9402-C1CC-615EFD59B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D9AEEEEE-0E9E-BCAF-08A4-CDB4900E7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7797107C-BE97-3B6F-3900-D7EDB6273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8C837B0-658E-0FAB-F8BB-5F2A1029F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3EE1EAC-24ED-588D-C48A-5C44FDD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D57FA2F9-6DC1-0EBF-D34E-7E0D48D72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979CD36-9C13-7C03-A509-70B8D63B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CF4625F-89C8-3F79-242E-7A33483E3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CD10B65-7194-DA8E-5691-6CDF9E4DF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8E1B7-E927-BB6D-747B-3D6E19BA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595" y="2932829"/>
            <a:ext cx="6964810" cy="996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all" spc="1500" dirty="0">
                <a:ea typeface="Source Sans Pro SemiBold"/>
              </a:rPr>
              <a:t>references</a:t>
            </a: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A1FB0A2D-A3B4-1F5B-E731-88302267B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3308203B-5C43-CCEA-885F-2087A3456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8" name="Graphic 212">
            <a:extLst>
              <a:ext uri="{FF2B5EF4-FFF2-40B4-BE49-F238E27FC236}">
                <a16:creationId xmlns:a16="http://schemas.microsoft.com/office/drawing/2014/main" id="{6E03244C-C230-643A-2A60-DA78AE171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9" name="Graphic 212">
            <a:extLst>
              <a:ext uri="{FF2B5EF4-FFF2-40B4-BE49-F238E27FC236}">
                <a16:creationId xmlns:a16="http://schemas.microsoft.com/office/drawing/2014/main" id="{1BF89EE6-7571-403E-87CF-63E751886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C2EA2348-D93F-84F1-F33E-526F50616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CA337BAE-0361-2E94-B32D-2E37D1397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123DB86-DBB6-D75C-B811-89F28A677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930F3DD-A4B1-FE6A-2E39-FC6A25EBC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aphic 185">
            <a:extLst>
              <a:ext uri="{FF2B5EF4-FFF2-40B4-BE49-F238E27FC236}">
                <a16:creationId xmlns:a16="http://schemas.microsoft.com/office/drawing/2014/main" id="{17B6A528-618B-EE19-F3F3-82FADCC7C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771013A-928B-A98D-8B0D-6BBDF50F6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53D2695-F051-6CA8-86B5-8E12A24B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7D2DA8A-30EE-1898-6B8E-41FA1968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BB6D341-AA71-1944-D719-F667B9A9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E900651-EDCA-0FEE-8CF1-282CB1F94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830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E8F2F-DF69-2116-143C-D689FBC9C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aphic 185">
            <a:extLst>
              <a:ext uri="{FF2B5EF4-FFF2-40B4-BE49-F238E27FC236}">
                <a16:creationId xmlns:a16="http://schemas.microsoft.com/office/drawing/2014/main" id="{E49646C5-C277-99B0-764E-76C48BED8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74BEC10-705E-6BC5-409B-A41286536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8C52133-0B22-C99F-7B23-F07A54EE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6D87E9-62C5-C037-C930-72758164D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846F3DB-B5AF-8467-7816-1059801EB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925CB7-5320-4496-30A0-F9D854A36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0A66FC2D-EF74-16CE-2636-C15CE49B6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FA29BE4-C554-A93C-9DA8-63F55B17B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05292D5-FAB1-C729-D9DA-5B43565FC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56005A-FEA8-833A-265F-4B8F0D645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44D717A-117E-9133-E0DB-AA307BDB3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BCECDD4-B962-AB60-3C31-26CFB7531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54846AA8-9853-FF91-C560-A49E53B3C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A856ACD-E899-2421-986A-405A1F8C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B2191AE-4AB6-CDD2-B22C-E9DAA15EE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FE39518-E9FA-5A05-86F9-A00E91954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40DEC7D-C876-20F5-2304-749C8967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ED93A0B-4C56-A53D-99D4-5C6DA1947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8" name="Graphic 212">
            <a:extLst>
              <a:ext uri="{FF2B5EF4-FFF2-40B4-BE49-F238E27FC236}">
                <a16:creationId xmlns:a16="http://schemas.microsoft.com/office/drawing/2014/main" id="{775BAD7A-7E00-C346-53D8-9523E6FC3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0" name="Graphic 212">
            <a:extLst>
              <a:ext uri="{FF2B5EF4-FFF2-40B4-BE49-F238E27FC236}">
                <a16:creationId xmlns:a16="http://schemas.microsoft.com/office/drawing/2014/main" id="{3ADCD0DB-8FA6-A1D4-9C10-78433DBE9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74590A-0549-A040-36BC-BD867455D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471A5B4-0371-1F0E-348D-F711589A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015AE7D2-3F25-B9BF-946F-BBE5D1CBDFD9}"/>
              </a:ext>
            </a:extLst>
          </p:cNvPr>
          <p:cNvSpPr txBox="1">
            <a:spLocks/>
          </p:cNvSpPr>
          <p:nvPr/>
        </p:nvSpPr>
        <p:spPr>
          <a:xfrm>
            <a:off x="270786" y="468003"/>
            <a:ext cx="6079813" cy="6987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cap="all" spc="1500" dirty="0">
                <a:ea typeface="Source Sans Pro SemiBold"/>
              </a:rPr>
              <a:t>references</a:t>
            </a:r>
            <a:endParaRPr lang="en-US" sz="40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74" name="Content Placeholder 8">
            <a:extLst>
              <a:ext uri="{FF2B5EF4-FFF2-40B4-BE49-F238E27FC236}">
                <a16:creationId xmlns:a16="http://schemas.microsoft.com/office/drawing/2014/main" id="{120060A7-2A81-8D38-A1B4-25538A2CA1AA}"/>
              </a:ext>
            </a:extLst>
          </p:cNvPr>
          <p:cNvSpPr txBox="1">
            <a:spLocks/>
          </p:cNvSpPr>
          <p:nvPr/>
        </p:nvSpPr>
        <p:spPr>
          <a:xfrm>
            <a:off x="270786" y="1732334"/>
            <a:ext cx="5720381" cy="2818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rgbClr val="FFFFFF"/>
                </a:solidFill>
                <a:latin typeface="Calibri"/>
                <a:ea typeface="Source Sans Pro"/>
                <a:cs typeface="Calibri"/>
              </a:rPr>
              <a:t>https://tailwindcss.com/docs/installation</a:t>
            </a:r>
          </a:p>
          <a:p>
            <a:pPr algn="just"/>
            <a:r>
              <a:rPr lang="en-US" sz="2400" b="1" dirty="0">
                <a:solidFill>
                  <a:srgbClr val="FFFFFF"/>
                </a:solidFill>
                <a:latin typeface="Calibri"/>
                <a:ea typeface="Source Sans Pro"/>
                <a:cs typeface="Calibri"/>
              </a:rPr>
              <a:t>https://nextjs.org/docs</a:t>
            </a:r>
          </a:p>
          <a:p>
            <a:pPr algn="just"/>
            <a:r>
              <a:rPr lang="en-US" sz="2400" b="1" dirty="0">
                <a:solidFill>
                  <a:srgbClr val="FFFFFF"/>
                </a:solidFill>
                <a:latin typeface="Calibri"/>
                <a:ea typeface="Source Sans Pro"/>
                <a:cs typeface="Calibri"/>
              </a:rPr>
              <a:t>https://ui.shadcn.com/docs</a:t>
            </a:r>
          </a:p>
          <a:p>
            <a:pPr algn="just"/>
            <a:r>
              <a:rPr lang="en-US" sz="2400" b="1" dirty="0">
                <a:solidFill>
                  <a:srgbClr val="FFFFFF"/>
                </a:solidFill>
                <a:latin typeface="Calibri"/>
                <a:ea typeface="Source Sans Pro"/>
                <a:cs typeface="Calibri"/>
              </a:rPr>
              <a:t>https://socket.io/</a:t>
            </a:r>
          </a:p>
          <a:p>
            <a:pPr algn="just"/>
            <a:r>
              <a:rPr lang="en-US" sz="2400" b="1" dirty="0">
                <a:solidFill>
                  <a:srgbClr val="FFFFFF"/>
                </a:solidFill>
                <a:latin typeface="Calibri"/>
                <a:ea typeface="Source Sans Pro"/>
                <a:cs typeface="Calibri"/>
              </a:rPr>
              <a:t>https://orm.drizzle.team/</a:t>
            </a:r>
          </a:p>
          <a:p>
            <a:pPr algn="just"/>
            <a:r>
              <a:rPr lang="en-US" sz="2400" b="1" dirty="0">
                <a:solidFill>
                  <a:srgbClr val="FFFFFF"/>
                </a:solidFill>
                <a:latin typeface="Calibri"/>
                <a:ea typeface="Source Sans Pro"/>
                <a:cs typeface="Calibri"/>
              </a:rPr>
              <a:t>https://supabase.com/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98F5B5-30F1-D65F-56BB-1928D0B2E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1774" y="1592637"/>
            <a:ext cx="3942452" cy="3882784"/>
          </a:xfrm>
        </p:spPr>
      </p:pic>
    </p:spTree>
    <p:extLst>
      <p:ext uri="{BB962C8B-B14F-4D97-AF65-F5344CB8AC3E}">
        <p14:creationId xmlns:p14="http://schemas.microsoft.com/office/powerpoint/2010/main" val="1339848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178960-EA2C-9FD7-92F8-B18A7C654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4" name="Oval 29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6" name="Rectangle 29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98485" y="519606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2ECEE41-AE0E-49F4-9DE8-04A37665A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91790" y="511352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2" name="Oval 301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3725" y="456156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8EE4F818-77D9-1865-E35C-F79987A3E042}"/>
              </a:ext>
            </a:extLst>
          </p:cNvPr>
          <p:cNvSpPr txBox="1">
            <a:spLocks/>
          </p:cNvSpPr>
          <p:nvPr/>
        </p:nvSpPr>
        <p:spPr>
          <a:xfrm>
            <a:off x="1735630" y="2762831"/>
            <a:ext cx="5205978" cy="8094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000" b="1" cap="all" spc="1500" dirty="0">
                <a:ea typeface="Source Sans Pro SemiBold"/>
              </a:rPr>
              <a:t>Thank you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592A98AA-8351-467E-95D9-AD9C11B8C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0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96429" y="1027722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0" name="Graphic 212">
            <a:extLst>
              <a:ext uri="{FF2B5EF4-FFF2-40B4-BE49-F238E27FC236}">
                <a16:creationId xmlns:a16="http://schemas.microsoft.com/office/drawing/2014/main" id="{AB3A9BF2-EC6B-40C7-9583-802D0A6CF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96429" y="1027722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C15A4-158E-9221-B319-2C4EAE39F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685" r="18066" b="1"/>
          <a:stretch/>
        </p:blipFill>
        <p:spPr>
          <a:xfrm>
            <a:off x="7736597" y="370135"/>
            <a:ext cx="3248023" cy="3248023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312" name="Oval 311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BA144543-484B-FAA2-C4DD-68F9E1EE2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3501" r="3" b="7502"/>
          <a:stretch/>
        </p:blipFill>
        <p:spPr>
          <a:xfrm>
            <a:off x="6912771" y="3568727"/>
            <a:ext cx="2624707" cy="2624707"/>
          </a:xfrm>
          <a:custGeom>
            <a:avLst/>
            <a:gdLst/>
            <a:ahLst/>
            <a:cxnLst/>
            <a:rect l="l" t="t" r="r" b="b"/>
            <a:pathLst>
              <a:path w="1796104" h="1796104">
                <a:moveTo>
                  <a:pt x="898052" y="0"/>
                </a:moveTo>
                <a:cubicBezTo>
                  <a:pt x="1394032" y="0"/>
                  <a:pt x="1796104" y="402072"/>
                  <a:pt x="1796104" y="898052"/>
                </a:cubicBezTo>
                <a:cubicBezTo>
                  <a:pt x="1796104" y="1394032"/>
                  <a:pt x="1394032" y="1796104"/>
                  <a:pt x="898052" y="1796104"/>
                </a:cubicBezTo>
                <a:cubicBezTo>
                  <a:pt x="402072" y="1796104"/>
                  <a:pt x="0" y="1394032"/>
                  <a:pt x="0" y="898052"/>
                </a:cubicBezTo>
                <a:cubicBezTo>
                  <a:pt x="0" y="402072"/>
                  <a:pt x="402072" y="0"/>
                  <a:pt x="898052" y="0"/>
                </a:cubicBezTo>
                <a:close/>
              </a:path>
            </a:pathLst>
          </a:custGeom>
        </p:spPr>
      </p:pic>
      <p:grpSp>
        <p:nvGrpSpPr>
          <p:cNvPr id="31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46774" y="39882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1" name="Oval 320">
            <a:extLst>
              <a:ext uri="{FF2B5EF4-FFF2-40B4-BE49-F238E27FC236}">
                <a16:creationId xmlns:a16="http://schemas.microsoft.com/office/drawing/2014/main" id="{EF393BEB-3073-4C8D-92C5-40B704842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3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EB2DC7-107D-1894-3568-71A08ACE6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aphic 185">
            <a:extLst>
              <a:ext uri="{FF2B5EF4-FFF2-40B4-BE49-F238E27FC236}">
                <a16:creationId xmlns:a16="http://schemas.microsoft.com/office/drawing/2014/main" id="{18323D15-A088-EC6E-1F5C-3B1BF83E3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76B4191-3A49-B2BD-301F-533557E79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A36CAF8-3AF5-E70D-66E8-26B8D1BD0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D5BCA80-0FE0-C314-380E-FB0608BDB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DF70DFB-12CD-6954-8F30-45930751F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31C41CB-25BE-C0D4-2BA1-F5D75FF01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3F1F24F3-9432-748F-4108-A88091869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3211A83-42E0-52DA-E110-3D193A7F5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8E9C32F-96F3-D209-E962-B500CC22B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0CC622A-E19B-42F1-F33C-8A683679B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7729312-9087-E10F-2A67-ED60FBAEC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C3C3836-64D3-6FE2-CC9C-4F682892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9674D683-36D6-31DB-750A-9CAF83007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B82A57E-1EC4-0D95-ECEF-21E7DFB25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0155926-F652-D1A4-4927-53634A544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E1BBA2B-31BF-F520-4352-7A8B62126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E74E48A-7BD7-0837-F89A-35C2EB705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807F7B-0C74-A35A-9D4F-1C4B32B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8" name="Graphic 212">
            <a:extLst>
              <a:ext uri="{FF2B5EF4-FFF2-40B4-BE49-F238E27FC236}">
                <a16:creationId xmlns:a16="http://schemas.microsoft.com/office/drawing/2014/main" id="{E855F5EB-2D6D-0ABD-435E-9C5BE6392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0" name="Graphic 212">
            <a:extLst>
              <a:ext uri="{FF2B5EF4-FFF2-40B4-BE49-F238E27FC236}">
                <a16:creationId xmlns:a16="http://schemas.microsoft.com/office/drawing/2014/main" id="{48328BA8-F8DA-544A-0A71-E10A0DF5C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671BB5F-8367-A8A6-3F43-7CF6B7D1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991D0B5-27D1-8E4E-BAAE-E4877B07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DBDCB119-5D3E-E697-8006-332C741A130D}"/>
              </a:ext>
            </a:extLst>
          </p:cNvPr>
          <p:cNvSpPr txBox="1">
            <a:spLocks/>
          </p:cNvSpPr>
          <p:nvPr/>
        </p:nvSpPr>
        <p:spPr>
          <a:xfrm>
            <a:off x="270786" y="468003"/>
            <a:ext cx="6079813" cy="6987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cap="all" spc="1500">
                <a:ea typeface="Source Sans Pro SemiBold"/>
              </a:rPr>
              <a:t>introduction</a:t>
            </a:r>
            <a:endParaRPr lang="en-US" sz="4000" b="1" cap="all" spc="1500">
              <a:ea typeface="Source Sans Pro SemiBold" panose="020B0603030403020204" pitchFamily="34" charset="0"/>
            </a:endParaRPr>
          </a:p>
        </p:txBody>
      </p:sp>
      <p:sp>
        <p:nvSpPr>
          <p:cNvPr id="74" name="Content Placeholder 8">
            <a:extLst>
              <a:ext uri="{FF2B5EF4-FFF2-40B4-BE49-F238E27FC236}">
                <a16:creationId xmlns:a16="http://schemas.microsoft.com/office/drawing/2014/main" id="{00C3AFB9-E028-AB9F-35FF-31FC4625EAD9}"/>
              </a:ext>
            </a:extLst>
          </p:cNvPr>
          <p:cNvSpPr txBox="1">
            <a:spLocks/>
          </p:cNvSpPr>
          <p:nvPr/>
        </p:nvSpPr>
        <p:spPr>
          <a:xfrm>
            <a:off x="270785" y="1718836"/>
            <a:ext cx="5720381" cy="4969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b="1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DocScribe is an all-in-one workspace and collaborative platform that allows individuals and teams to organize their work, information, and projects in a centralized and flexible manner.</a:t>
            </a:r>
            <a:endParaRPr lang="en-US" sz="2200" b="1" dirty="0">
              <a:latin typeface="Calibri"/>
              <a:cs typeface="Calibri"/>
            </a:endParaRPr>
          </a:p>
          <a:p>
            <a:pPr algn="just"/>
            <a:r>
              <a:rPr lang="en-US" sz="2200" b="1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It has an ability to replace multiple productivity tools with a single, cohesive platform, providing a unified workspace for a wide range of tasks.</a:t>
            </a:r>
          </a:p>
          <a:p>
            <a:pPr algn="just"/>
            <a:r>
              <a:rPr lang="en-US" sz="2200" b="1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Whether it's co-authoring documents, managing projects, or providing feedback, </a:t>
            </a:r>
            <a:r>
              <a:rPr lang="en-US" sz="2200" b="1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DocScribe's</a:t>
            </a:r>
            <a:r>
              <a:rPr lang="en-US" sz="2200" b="1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collaborative tools enhance communication and productivity in real-time.</a:t>
            </a:r>
            <a:endParaRPr lang="en-US" dirty="0">
              <a:solidFill>
                <a:srgbClr val="FFFFFF"/>
              </a:solidFill>
              <a:latin typeface="Source Sans Pro"/>
              <a:ea typeface="Source Sans Pro"/>
            </a:endParaRPr>
          </a:p>
        </p:txBody>
      </p:sp>
      <p:pic>
        <p:nvPicPr>
          <p:cNvPr id="2" name="Picture 1" descr="achievement, agreement, arms, business agreement, business deal ...">
            <a:extLst>
              <a:ext uri="{FF2B5EF4-FFF2-40B4-BE49-F238E27FC236}">
                <a16:creationId xmlns:a16="http://schemas.microsoft.com/office/drawing/2014/main" id="{26F6DC11-05E0-EFE7-B29B-6FF77ED1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59" y="1731483"/>
            <a:ext cx="4153261" cy="3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C214F-0AF5-36CD-5146-CF1F9EFB7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aphic 185">
            <a:extLst>
              <a:ext uri="{FF2B5EF4-FFF2-40B4-BE49-F238E27FC236}">
                <a16:creationId xmlns:a16="http://schemas.microsoft.com/office/drawing/2014/main" id="{81113921-8223-10F5-9551-FCDA186D9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1181A4E-846B-C7B7-6E81-488B4ED6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DE34892-C4B4-66DF-47B3-EA3ABFD6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0240EC4-077A-ECB2-0B84-A3925B902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E3D5E07-D2F7-7296-9697-34581A84D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1BCDB27-8A93-8086-7BD8-B54C1340C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DEB7853D-0796-A54A-8A3A-15C029B91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57F17AC-4A9C-21E7-6D82-5087EF4B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7221B4-BC3C-3726-0681-614F3E89A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B015D2F-1BE6-5223-EEB9-BEE823808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3D0882-6EEF-AB1A-3039-14DCA698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EDC41FA-B6F0-7DB9-88BA-032134CF4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EC3339A0-4015-E795-F407-67213E839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50982CE-A7BB-3DB3-4F06-CA7415CB0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69AABF9-1971-BE65-C941-910E261C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85EC2C-DCF3-1628-10ED-C83A0B17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3097D5E-3445-C462-3CBA-7FCDF992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C4DE67B-CFA1-A91C-3572-337F5141E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8" name="Graphic 212">
            <a:extLst>
              <a:ext uri="{FF2B5EF4-FFF2-40B4-BE49-F238E27FC236}">
                <a16:creationId xmlns:a16="http://schemas.microsoft.com/office/drawing/2014/main" id="{D4562A2A-9A7F-5A2A-99B2-7D97433A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0" name="Graphic 212">
            <a:extLst>
              <a:ext uri="{FF2B5EF4-FFF2-40B4-BE49-F238E27FC236}">
                <a16:creationId xmlns:a16="http://schemas.microsoft.com/office/drawing/2014/main" id="{64B4C373-E275-C14C-E8C0-59CC2D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4D04CEB-AC37-179B-A298-6A8A2CA16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E20B492-130C-D0BB-3B63-D14AA59A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CF5D30B7-7878-1AE7-F4EE-24DAFF891FE1}"/>
              </a:ext>
            </a:extLst>
          </p:cNvPr>
          <p:cNvSpPr txBox="1">
            <a:spLocks/>
          </p:cNvSpPr>
          <p:nvPr/>
        </p:nvSpPr>
        <p:spPr>
          <a:xfrm>
            <a:off x="270786" y="468003"/>
            <a:ext cx="6079813" cy="6987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cap="all" spc="1500">
                <a:ea typeface="Source Sans Pro SemiBold"/>
              </a:rPr>
              <a:t>Abstract</a:t>
            </a:r>
            <a:endParaRPr lang="en-US" sz="4000" b="1" cap="all" spc="1500">
              <a:ea typeface="Source Sans Pro SemiBold" panose="020B0603030403020204" pitchFamily="34" charset="0"/>
            </a:endParaRPr>
          </a:p>
        </p:txBody>
      </p:sp>
      <p:sp>
        <p:nvSpPr>
          <p:cNvPr id="74" name="Content Placeholder 8">
            <a:extLst>
              <a:ext uri="{FF2B5EF4-FFF2-40B4-BE49-F238E27FC236}">
                <a16:creationId xmlns:a16="http://schemas.microsoft.com/office/drawing/2014/main" id="{74B02017-6AFA-462B-0BDE-5967D7F2B094}"/>
              </a:ext>
            </a:extLst>
          </p:cNvPr>
          <p:cNvSpPr txBox="1">
            <a:spLocks/>
          </p:cNvSpPr>
          <p:nvPr/>
        </p:nvSpPr>
        <p:spPr>
          <a:xfrm>
            <a:off x="270785" y="1718836"/>
            <a:ext cx="5720381" cy="4495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DocScribe is used to address the need for a unified and versatile workspace that could seamlessly integrate various productivity and collaboration tools into a single platform.</a:t>
            </a:r>
          </a:p>
          <a:p>
            <a:pPr algn="just"/>
            <a:r>
              <a:rPr lang="en-US" sz="2400" b="1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The concept of DocScribe is to overcome the limitations and fragmentation associated with using multiple applications for tasks such as note-taking, project management, document collaboration, and knowledge organization.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51D64F-F3DA-8F3E-ED57-033F11887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3585" y="1547363"/>
            <a:ext cx="4155057" cy="39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7D4024-7519-8480-29D7-78E7FAD73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6" name="Rectangle 34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48" name="Oval 347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BA157A6C-600A-C69B-FF34-EA84C050FCDD}"/>
              </a:ext>
            </a:extLst>
          </p:cNvPr>
          <p:cNvSpPr txBox="1">
            <a:spLocks/>
          </p:cNvSpPr>
          <p:nvPr/>
        </p:nvSpPr>
        <p:spPr>
          <a:xfrm>
            <a:off x="5774147" y="482253"/>
            <a:ext cx="5859079" cy="886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cap="all" spc="1500" dirty="0"/>
              <a:t>Objectives of study</a:t>
            </a: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D4A3036-9FE2-9863-B257-119A5A65B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49077" y="2266381"/>
            <a:ext cx="3217333" cy="2412999"/>
          </a:xfrm>
          <a:prstGeom prst="rect">
            <a:avLst/>
          </a:prstGeom>
        </p:spPr>
      </p:pic>
      <p:grpSp>
        <p:nvGrpSpPr>
          <p:cNvPr id="334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" name="Content Placeholder 8">
            <a:extLst>
              <a:ext uri="{FF2B5EF4-FFF2-40B4-BE49-F238E27FC236}">
                <a16:creationId xmlns:a16="http://schemas.microsoft.com/office/drawing/2014/main" id="{FD9AC4CF-C917-99D7-CA90-2CA7D96C6615}"/>
              </a:ext>
            </a:extLst>
          </p:cNvPr>
          <p:cNvSpPr txBox="1">
            <a:spLocks/>
          </p:cNvSpPr>
          <p:nvPr/>
        </p:nvSpPr>
        <p:spPr>
          <a:xfrm>
            <a:off x="5918567" y="1647841"/>
            <a:ext cx="5576606" cy="43225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The major goal of DocScribe is to provide a unified and versatile workspace that addresses the diverse needs of individuals and teams in the realm of productivity, collaboration, and information management.</a:t>
            </a:r>
          </a:p>
          <a:p>
            <a:pPr algn="just"/>
            <a:r>
              <a:rPr lang="en-US" sz="2400" b="1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Following are our objectives:</a:t>
            </a:r>
          </a:p>
          <a:p>
            <a:pPr lvl="1" algn="just"/>
            <a:r>
              <a:rPr lang="en-US" b="1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User-Friendly</a:t>
            </a:r>
          </a:p>
          <a:p>
            <a:pPr lvl="1" algn="just"/>
            <a:r>
              <a:rPr lang="en-US" b="1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Easy to Use</a:t>
            </a:r>
          </a:p>
          <a:p>
            <a:pPr lvl="1" algn="just"/>
            <a:r>
              <a:rPr lang="en-US" b="1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Organizing Information</a:t>
            </a:r>
          </a:p>
          <a:p>
            <a:pPr lvl="1" algn="just"/>
            <a:r>
              <a:rPr lang="en-US" b="1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Task and Project Management</a:t>
            </a:r>
          </a:p>
          <a:p>
            <a:pPr lvl="1" algn="just"/>
            <a:r>
              <a:rPr lang="en-US" b="1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Collaboration and Teamwork</a:t>
            </a:r>
          </a:p>
          <a:p>
            <a:pPr lvl="1" algn="just"/>
            <a:r>
              <a:rPr lang="en-US" b="1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Project Planning and Tracking</a:t>
            </a:r>
          </a:p>
          <a:p>
            <a:pPr lvl="1" algn="just"/>
            <a:r>
              <a:rPr lang="en-US" b="1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Centralized Communication</a:t>
            </a:r>
          </a:p>
          <a:p>
            <a:pPr lvl="1" algn="just"/>
            <a:r>
              <a:rPr lang="en-US" b="1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Cross-Platform Accessibility</a:t>
            </a:r>
          </a:p>
          <a:p>
            <a:pPr lvl="1" algn="just"/>
            <a:r>
              <a:rPr lang="en-US" b="1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Note-Taking and Documentation</a:t>
            </a:r>
          </a:p>
          <a:p>
            <a:pPr algn="just"/>
            <a:endParaRPr lang="en-US" sz="2400" b="1" dirty="0">
              <a:solidFill>
                <a:srgbClr val="FFFFFF"/>
              </a:solidFill>
              <a:latin typeface="Calibri"/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40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D780D-E9C5-0275-1CF6-F62DF159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2386489"/>
            <a:ext cx="6418471" cy="1801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/>
              </a:rPr>
              <a:t>System analysis</a:t>
            </a: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9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287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2C355B-C16A-459C-AC3B-82A456206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194A3C12-9160-E511-8791-D86D6AF45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4DCDC37-EC76-2B49-965C-69EB226A1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C8E49FB-10EA-5EC2-9055-D2C0C340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32A8E1-D1A8-6AC3-A8E8-CA721D86C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E85564-E397-E9E5-E515-7A811666F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DD38E6-B930-77C1-D254-8460B524D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8FD4BA4F-C984-8CF0-18A6-FF045392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C9F8668-CE8E-1D53-3805-D51A28A95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1C84F96-1649-CEF1-2BD2-1BA90F7B0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E4F674F-1783-1355-D71E-25ECBA45C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C3B5716-58EC-2231-D773-BF8B199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99CB16A-55DF-D8CD-B451-6481C1932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FA58D56-5C63-C626-FF02-6DCB7FB05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81CCAF-2BB0-E1EB-92D6-1974F3016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71BE6F5-3AA8-3D6F-83A9-C5B89FF0D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65C2B3E-BAAF-6240-962C-A0EA2D988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D13813-55CB-7981-AF50-724B34DCB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740E4A-2912-1FA4-1DCD-18B8652CB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F323592-A665-7FB9-759B-E47C20395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779C01A-5A30-10D8-D8CF-299305AED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E001A9-1611-F70A-519C-7879C6A0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BA6AFAB4-42C6-E302-DC1B-C502C351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546" y="1186857"/>
            <a:ext cx="8178907" cy="4667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200" b="1" dirty="0">
                <a:latin typeface="Calibri"/>
                <a:ea typeface="Source Sans Pro"/>
                <a:cs typeface="Calibri"/>
              </a:rPr>
              <a:t>User Interface(UI):</a:t>
            </a:r>
            <a:r>
              <a:rPr lang="en-US" sz="2400" b="1" dirty="0">
                <a:latin typeface="Calibri"/>
                <a:ea typeface="Source Sans Pro"/>
                <a:cs typeface="Calibri"/>
              </a:rPr>
              <a:t> 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The UI is designed to be user-friendly, with a sidebar for navigation, a central workspace for content creation, and a top bar for additional controls and settings.</a:t>
            </a:r>
          </a:p>
          <a:p>
            <a:pPr algn="just"/>
            <a:r>
              <a:rPr lang="en-US" sz="2200" b="1" dirty="0">
                <a:latin typeface="Calibri"/>
                <a:ea typeface="Source Sans Pro"/>
                <a:cs typeface="Calibri"/>
              </a:rPr>
              <a:t>Simultaneous Editing:</a:t>
            </a:r>
            <a:r>
              <a:rPr lang="en-US" sz="2200" b="1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Changes made by one user are immediately reflected for others, allowing for a seamless collaborative editing experience.</a:t>
            </a:r>
          </a:p>
          <a:p>
            <a:pPr algn="just"/>
            <a:r>
              <a:rPr lang="en-US" sz="2200" b="1" dirty="0">
                <a:latin typeface="Calibri"/>
                <a:ea typeface="Source Sans Pro"/>
                <a:cs typeface="Calibri"/>
              </a:rPr>
              <a:t>Cursor Presence: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You can see the cursor position and edits being made by collaborators, enhancing awareness and coordination during collaborative work.</a:t>
            </a:r>
          </a:p>
          <a:p>
            <a:pPr algn="just"/>
            <a:r>
              <a:rPr lang="en-US" sz="2200" b="1" dirty="0">
                <a:latin typeface="Calibri"/>
                <a:ea typeface="Source Sans Pro"/>
                <a:cs typeface="Calibri"/>
              </a:rPr>
              <a:t>Live Preview: 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The instant feedback allows collaborators to see how the document evolves in real-time, promoting an iterative and collaborative writing process.</a:t>
            </a:r>
          </a:p>
          <a:p>
            <a:pPr algn="just"/>
            <a:endParaRPr lang="en-US" sz="1200" dirty="0">
              <a:solidFill>
                <a:srgbClr val="D1D5DB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868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652B7-655B-9C9D-BD56-A3C0A0213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6E880EB-192A-29FE-46D0-BB5E47FB3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F198B60-5D5A-D286-8E70-ECC3D8B3F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C3A9437-6823-8428-2424-45E861474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01120D-100B-7445-B14C-D80FD02B5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903700F-C25C-AEF6-B997-48428340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0F7516-3D1F-8298-C438-0B67BEEC8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3C2953B-9503-8E69-2CE7-31BDF5B86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A1DFD8-AECF-7A21-37F9-24EDF54AF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A8609AF-4767-FC33-52B0-F0C082DC2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4F3081-1A4D-F678-EB85-6D10A534E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7320F6A-E94D-18BC-4F01-AA87278C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6661D41-1E25-D36F-C258-70C16FBB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53A7F70-D230-7DBA-21AF-F9EC773B8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F57D8C4-93F6-CB2B-0538-EFE77C9B5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E7776E7-B6E2-E4AC-535F-BE171739D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6F8C480-D498-E4CC-855D-90B0233D2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0BE200-6144-2B9D-BB61-DC6199983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A554FF-F4A6-1E5F-2503-B2FDECB72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67B308E-C273-5B90-3C4C-CFEB51642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3C838AF-6DFA-3D62-4CB4-6786BED69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03AE53-E18E-CFC2-2496-D1BE1AE51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DCE8383C-E278-5584-ACAA-3BD8831F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954" y="1043102"/>
            <a:ext cx="8178907" cy="4667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200" b="1" dirty="0">
                <a:latin typeface="Calibri"/>
                <a:ea typeface="Source Sans Pro"/>
                <a:cs typeface="Calibri"/>
              </a:rPr>
              <a:t>Real-Time Updates Across Devices: 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Whether on the web, desktop, or mobile app, users can stay in sync with the latest edits made by team members.</a:t>
            </a:r>
            <a:endParaRPr lang="en-US" dirty="0"/>
          </a:p>
          <a:p>
            <a:pPr algn="just"/>
            <a:r>
              <a:rPr lang="en-US" sz="2200" b="1" dirty="0">
                <a:solidFill>
                  <a:srgbClr val="FFFFFF"/>
                </a:solidFill>
                <a:latin typeface="Calibri"/>
                <a:ea typeface="Source Sans Pro"/>
                <a:cs typeface="Calibri"/>
              </a:rPr>
              <a:t>Task</a:t>
            </a:r>
            <a:r>
              <a:rPr lang="en-US" sz="2200" b="1" dirty="0">
                <a:latin typeface="Calibri"/>
                <a:ea typeface="Source Sans Pro"/>
                <a:cs typeface="Calibri"/>
              </a:rPr>
              <a:t> and Project Management Collaboration:</a:t>
            </a:r>
            <a:r>
              <a:rPr lang="en-US" sz="2200" b="1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DocScribe's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 task management features, including boards and databases, enable teams to collaboratively manage projects. Changes to tasks, due dates, and project statuses are updated in real-time.</a:t>
            </a:r>
          </a:p>
          <a:p>
            <a:pPr algn="just"/>
            <a:r>
              <a:rPr lang="en-US" sz="2200" b="1" dirty="0">
                <a:solidFill>
                  <a:srgbClr val="FFFFFF"/>
                </a:solidFill>
                <a:latin typeface="Calibri"/>
                <a:ea typeface="Source Sans Pro"/>
                <a:cs typeface="Calibri"/>
              </a:rPr>
              <a:t>Cross-Platform Accessibility:</a:t>
            </a:r>
            <a:r>
              <a:rPr lang="en-US" sz="2200" b="1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DocScribe is accessible across multiple platforms, including web browsers, desktop applications (Windows and macOS), and mobile apps (iOS and Android).</a:t>
            </a:r>
          </a:p>
          <a:p>
            <a:pPr algn="just"/>
            <a:r>
              <a:rPr lang="en-US" sz="2200" b="1" dirty="0">
                <a:solidFill>
                  <a:srgbClr val="FFFFFF"/>
                </a:solidFill>
                <a:latin typeface="Calibri"/>
                <a:ea typeface="Source Sans Pro"/>
                <a:cs typeface="Calibri"/>
              </a:rPr>
              <a:t>Security and Permissions:</a:t>
            </a:r>
            <a:r>
              <a:rPr lang="en-US" sz="2200" b="1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Users can define who has view-only access, editing rights, or commenting privileges for a particular workspace or page.</a:t>
            </a:r>
          </a:p>
          <a:p>
            <a:pPr algn="just"/>
            <a:endParaRPr lang="en-US" sz="1200" dirty="0">
              <a:solidFill>
                <a:srgbClr val="D1D5DB"/>
              </a:solidFill>
              <a:latin typeface="Source Sans Pro"/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51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647237-B354-C646-735D-C4E51E9D9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aphic 185">
            <a:extLst>
              <a:ext uri="{FF2B5EF4-FFF2-40B4-BE49-F238E27FC236}">
                <a16:creationId xmlns:a16="http://schemas.microsoft.com/office/drawing/2014/main" id="{8D8C1782-43A1-BB52-A5D1-198C58388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CCD63DB-E6A3-9DDD-0261-CA1C90E0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E2A22EE-1933-43CD-7722-F173EEBF2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5E9DE14-96A7-8FF2-0A96-C95CA88EA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8B04196-0986-BC76-3B21-AEDD937F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7B4A904-5B66-4B0A-C199-FFC5FD958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9D30C845-8523-E7F6-9092-B6F481988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219EC0F-EA26-64ED-7683-E02D9AE37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5FE0784D-FB77-79EC-099F-88224C588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6B1F97DC-F164-B392-8E3D-7710FD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61FA8B52-0AB8-9F72-1A00-1A4B8F07D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E6BC6CC2-87A6-A590-2556-DFC43A35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C039680-4C43-6C04-050F-45A1A232A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601A68-37BC-4A22-FBBA-96872A1C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C16F4AD-C26C-EDA5-AC03-D95D440BF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52F18-7841-EF44-1E70-B7846C38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790" y="2930808"/>
            <a:ext cx="6816419" cy="996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all" spc="1500" dirty="0">
                <a:ea typeface="Source Sans Pro SemiBold"/>
              </a:rPr>
              <a:t>Technologies</a:t>
            </a: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DC5668C0-2FF2-915E-3A6A-C1EF246F9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C6BF21EA-8F38-9518-C617-C88EA6F60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8" name="Graphic 212">
            <a:extLst>
              <a:ext uri="{FF2B5EF4-FFF2-40B4-BE49-F238E27FC236}">
                <a16:creationId xmlns:a16="http://schemas.microsoft.com/office/drawing/2014/main" id="{B461D402-2060-02F0-66C7-59ADAB531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9" name="Graphic 212">
            <a:extLst>
              <a:ext uri="{FF2B5EF4-FFF2-40B4-BE49-F238E27FC236}">
                <a16:creationId xmlns:a16="http://schemas.microsoft.com/office/drawing/2014/main" id="{5DE021FD-2CD6-9951-66FA-A74D3DB34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701BB4DA-518C-8BEB-6D34-2F955416A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2F23FCB3-00E7-985E-B474-55E13FCBB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343EE3B-63BB-060D-9396-8F992F2D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BA34F80-F5A6-2981-6AAE-4040717E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aphic 185">
            <a:extLst>
              <a:ext uri="{FF2B5EF4-FFF2-40B4-BE49-F238E27FC236}">
                <a16:creationId xmlns:a16="http://schemas.microsoft.com/office/drawing/2014/main" id="{24EF80AF-4C6D-8AE7-EB0D-8B63F42F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E5F63B4-ECE4-D11B-3B1C-DA32FA6CE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144657E-D01D-1A5B-BC70-6AF395F39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DDA4C6D-6F5C-38C4-50F3-BADE208C8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A58BFA8-8023-73E2-1528-7AE1714E2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309ADBD-051C-9AEA-9121-C8657079C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929286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33</TotalTime>
  <Words>667</Words>
  <Application>Microsoft Office PowerPoint</Application>
  <PresentationFormat>Widescreen</PresentationFormat>
  <Paragraphs>71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Source Sans Pro</vt:lpstr>
      <vt:lpstr>Source Sans Pro SemiBold</vt:lpstr>
      <vt:lpstr>FunkyShapesDarkVTI</vt:lpstr>
      <vt:lpstr>Docscribe</vt:lpstr>
      <vt:lpstr>PowerPoint Presentation</vt:lpstr>
      <vt:lpstr>PowerPoint Presentation</vt:lpstr>
      <vt:lpstr>PowerPoint Presentation</vt:lpstr>
      <vt:lpstr>PowerPoint Presentation</vt:lpstr>
      <vt:lpstr>System analysis</vt:lpstr>
      <vt:lpstr>PowerPoint Presentation</vt:lpstr>
      <vt:lpstr>PowerPoint Presentation</vt:lpstr>
      <vt:lpstr>Technologies</vt:lpstr>
      <vt:lpstr>PowerPoint Presentation</vt:lpstr>
      <vt:lpstr>Requirements</vt:lpstr>
      <vt:lpstr>Software requirements</vt:lpstr>
      <vt:lpstr>Diagrams</vt:lpstr>
      <vt:lpstr>Class diagram</vt:lpstr>
      <vt:lpstr>Use case diagram</vt:lpstr>
      <vt:lpstr>Data flow diagram</vt:lpstr>
      <vt:lpstr>screenshots</vt:lpstr>
      <vt:lpstr>PowerPoint Presentation</vt:lpstr>
      <vt:lpstr>PowerPoint Presentation</vt:lpstr>
      <vt:lpstr>PowerPoint Presentation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 Tejas</dc:creator>
  <cp:lastModifiedBy>Patel Tejas</cp:lastModifiedBy>
  <cp:revision>654</cp:revision>
  <dcterms:created xsi:type="dcterms:W3CDTF">2024-01-16T16:53:32Z</dcterms:created>
  <dcterms:modified xsi:type="dcterms:W3CDTF">2024-03-30T15:53:57Z</dcterms:modified>
</cp:coreProperties>
</file>