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71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9" r:id="rId11"/>
    <p:sldId id="264" r:id="rId12"/>
    <p:sldId id="265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PATIL" initials="TP" lastIdx="2" clrIdx="0">
    <p:extLst>
      <p:ext uri="{19B8F6BF-5375-455C-9EA6-DF929625EA0E}">
        <p15:presenceInfo xmlns:p15="http://schemas.microsoft.com/office/powerpoint/2012/main" userId="414102abd1b1eb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69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6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3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9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7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4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21-Apr-25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75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19" y="659892"/>
            <a:ext cx="5614562" cy="759005"/>
          </a:xfrm>
        </p:spPr>
        <p:txBody>
          <a:bodyPr/>
          <a:lstStyle/>
          <a:p>
            <a:r>
              <a:rPr b="1" dirty="0"/>
              <a:t>Profit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52" y="2333298"/>
            <a:ext cx="7462345" cy="2690647"/>
          </a:xfrm>
        </p:spPr>
        <p:txBody>
          <a:bodyPr>
            <a:normAutofit/>
          </a:bodyPr>
          <a:lstStyle/>
          <a:p>
            <a:r>
              <a:rPr lang="en-US" sz="2400" b="1" dirty="0"/>
              <a:t>Title :   Project Team / Team Members</a:t>
            </a:r>
          </a:p>
          <a:p>
            <a:r>
              <a:rPr lang="en-US" sz="2400" b="1" dirty="0"/>
              <a:t>Project Team ID -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PTID-CDA-APR-25-430</a:t>
            </a:r>
          </a:p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Project Code – PRDA-01</a:t>
            </a:r>
            <a:endParaRPr lang="en-US" b="1" dirty="0"/>
          </a:p>
          <a:p>
            <a:r>
              <a:rPr lang="en-US" sz="2400" b="1" dirty="0"/>
              <a:t>Presented by - Nikhil </a:t>
            </a:r>
            <a:r>
              <a:rPr lang="en-US" sz="2400" b="1" dirty="0" err="1"/>
              <a:t>kaloge</a:t>
            </a:r>
            <a:r>
              <a:rPr lang="en-US" sz="2400" b="1" dirty="0"/>
              <a:t> &amp; </a:t>
            </a:r>
            <a:r>
              <a:rPr lang="en-US" sz="2400" b="1" dirty="0" err="1"/>
              <a:t>Tejas</a:t>
            </a:r>
            <a:r>
              <a:rPr lang="en-US" sz="2400" b="1" dirty="0"/>
              <a:t> Patil</a:t>
            </a:r>
            <a:endParaRPr sz="2400"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F561-A18E-4D8A-80AA-0B4B9558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6"/>
          </a:xfrm>
        </p:spPr>
        <p:txBody>
          <a:bodyPr/>
          <a:lstStyle/>
          <a:p>
            <a:pPr algn="ctr"/>
            <a:r>
              <a:rPr lang="en-US" b="1" dirty="0"/>
              <a:t>Visualization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C332A-A42B-4AEF-AC7D-2A9B4DB5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86152"/>
            <a:ext cx="7543801" cy="36829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</a:t>
            </a:r>
            <a:r>
              <a:rPr lang="en-US" b="1" dirty="0"/>
              <a:t>Column Chart (State-Wise Profit)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Vertical bars showing profits by state (New York, Florida, California)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comparison of performance</a:t>
            </a:r>
          </a:p>
          <a:p>
            <a:r>
              <a:rPr lang="en-US" dirty="0"/>
              <a:t> </a:t>
            </a:r>
            <a:r>
              <a:rPr lang="en-US" b="1" dirty="0"/>
              <a:t>Donut Charts (Bottom Row)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Breakdown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R&amp;D Spend by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Admin Spend by State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Marketing Spend by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Color-coded for clarity and comparison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509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16375"/>
          </a:xfrm>
        </p:spPr>
        <p:txBody>
          <a:bodyPr/>
          <a:lstStyle/>
          <a:p>
            <a:pPr algn="ctr"/>
            <a:r>
              <a:rPr b="1" dirty="0"/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54620"/>
            <a:ext cx="7543801" cy="3714473"/>
          </a:xfrm>
        </p:spPr>
        <p:txBody>
          <a:bodyPr>
            <a:normAutofit lnSpcReduction="10000"/>
          </a:bodyPr>
          <a:lstStyle/>
          <a:p>
            <a:r>
              <a:rPr dirty="0"/>
              <a:t>-</a:t>
            </a:r>
            <a:r>
              <a:rPr lang="en-US" dirty="0"/>
              <a:t> </a:t>
            </a:r>
            <a:r>
              <a:rPr lang="en-US" b="1" dirty="0"/>
              <a:t>State-Level Performance</a:t>
            </a:r>
          </a:p>
          <a:p>
            <a:r>
              <a:rPr lang="en-US" dirty="0"/>
              <a:t>- </a:t>
            </a:r>
            <a:r>
              <a:rPr lang="en-US" b="1" dirty="0"/>
              <a:t>New York</a:t>
            </a:r>
            <a:r>
              <a:rPr lang="en-US" dirty="0"/>
              <a:t> has the highest profit (1.93M), making it the most profitable state. - </a:t>
            </a:r>
            <a:r>
              <a:rPr lang="en-US" b="1" dirty="0"/>
              <a:t>Florida</a:t>
            </a:r>
            <a:r>
              <a:rPr lang="en-US" dirty="0"/>
              <a:t> has the highest total spending across all categories, especially in </a:t>
            </a:r>
            <a:r>
              <a:rPr lang="en-US" b="1" dirty="0"/>
              <a:t>R&amp;D</a:t>
            </a:r>
            <a:r>
              <a:rPr lang="en-US" dirty="0"/>
              <a:t> and </a:t>
            </a:r>
            <a:r>
              <a:rPr lang="en-US" b="1" dirty="0"/>
              <a:t>Marketing</a:t>
            </a:r>
            <a:r>
              <a:rPr lang="en-US" dirty="0"/>
              <a:t>. - </a:t>
            </a:r>
            <a:r>
              <a:rPr lang="en-US" b="1" dirty="0"/>
              <a:t>California</a:t>
            </a:r>
            <a:r>
              <a:rPr lang="en-US" dirty="0"/>
              <a:t> lags slightly behind in both profit and spending, showing more balanced but moderate performance.</a:t>
            </a:r>
          </a:p>
          <a:p>
            <a:r>
              <a:rPr lang="en-US" dirty="0"/>
              <a:t>- </a:t>
            </a:r>
            <a:r>
              <a:rPr lang="en-US" b="1" dirty="0"/>
              <a:t> Spending Analysis by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Admin Spend</a:t>
            </a:r>
            <a:r>
              <a:rPr lang="en-US" dirty="0"/>
              <a:t>: 6.07M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Marketing Spend</a:t>
            </a:r>
            <a:r>
              <a:rPr lang="en-US" dirty="0"/>
              <a:t>: 10.55M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R&amp;D Spend</a:t>
            </a:r>
            <a:r>
              <a:rPr lang="en-US" dirty="0"/>
              <a:t>: 3.69M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01065"/>
          </a:xfrm>
        </p:spPr>
        <p:txBody>
          <a:bodyPr/>
          <a:lstStyle/>
          <a:p>
            <a:pPr algn="ctr"/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59724"/>
            <a:ext cx="7543801" cy="3609370"/>
          </a:xfrm>
        </p:spPr>
        <p:txBody>
          <a:bodyPr/>
          <a:lstStyle/>
          <a:p>
            <a:pPr marL="0" indent="0">
              <a:buNone/>
            </a:pPr>
            <a:r>
              <a:rPr sz="2400" dirty="0"/>
              <a:t>- </a:t>
            </a:r>
            <a:r>
              <a:rPr dirty="0"/>
              <a:t>Improve pricing strategies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/>
              <a:t>Focus on High-Performance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 York has the best profit-to-spend ratio.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scaling successful business strategies from New York to other states like California and Florida.</a:t>
            </a:r>
          </a:p>
          <a:p>
            <a:pPr marL="0" indent="0">
              <a:buNone/>
            </a:pPr>
            <a:r>
              <a:rPr lang="en-US" dirty="0"/>
              <a:t>- Keep the Power BI dashboard updated monthly to track changes and trends.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53617"/>
          </a:xfrm>
        </p:spPr>
        <p:txBody>
          <a:bodyPr/>
          <a:lstStyle/>
          <a:p>
            <a:pPr algn="ctr"/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394" y="2228192"/>
            <a:ext cx="8744606" cy="37942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- </a:t>
            </a:r>
            <a:r>
              <a:rPr sz="2200" dirty="0"/>
              <a:t>Summary of analysis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/>
              <a:t>The Profit Analysis project provided valuable insights into how different types of business spending impact overall profitability.</a:t>
            </a:r>
          </a:p>
          <a:p>
            <a:pPr>
              <a:buFontTx/>
              <a:buChar char="-"/>
            </a:pPr>
            <a:r>
              <a:rPr lang="en-US" sz="2200" dirty="0"/>
              <a:t> Through detailed data visualization in Power BI and regression analysis, we discovered that:</a:t>
            </a:r>
          </a:p>
          <a:p>
            <a:pPr marL="0" indent="0">
              <a:buNone/>
            </a:pPr>
            <a:r>
              <a:rPr lang="en-US" sz="2200" dirty="0"/>
              <a:t>- R&amp;D spending has the strongest positive influence on profit.</a:t>
            </a:r>
          </a:p>
          <a:p>
            <a:pPr marL="0" indent="0">
              <a:buNone/>
            </a:pPr>
            <a:r>
              <a:rPr lang="en-US" sz="2200" dirty="0"/>
              <a:t>- New York emerged as the most profitable state, despite not having    the highest overall spending.</a:t>
            </a:r>
          </a:p>
          <a:p>
            <a:pPr marL="0" indent="0">
              <a:buNone/>
            </a:pPr>
            <a:r>
              <a:rPr lang="en-US" sz="2200" dirty="0"/>
              <a:t>- Marketing and administrative expenses contributed less significantly to profit.</a:t>
            </a:r>
          </a:p>
          <a:p>
            <a:pPr marL="0" indent="0">
              <a:buNone/>
            </a:pPr>
            <a:r>
              <a:rPr lang="en-US" sz="2200" dirty="0"/>
              <a:t>- Power BI dashboards effectively revealed patterns in state-wise spending and performance.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9541E2-1396-4F65-85E5-98993304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227964" cy="144760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8290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6D0D-83F5-4248-B5A7-D8A9CBBFE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32292"/>
          </a:xfrm>
        </p:spPr>
        <p:txBody>
          <a:bodyPr/>
          <a:lstStyle/>
          <a:p>
            <a:pPr algn="ctr"/>
            <a:r>
              <a:rPr lang="en-US" b="1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737D-74DF-45DA-B970-56BC9F94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38" y="1954924"/>
            <a:ext cx="8786647" cy="4288220"/>
          </a:xfrm>
        </p:spPr>
        <p:txBody>
          <a:bodyPr>
            <a:noAutofit/>
          </a:bodyPr>
          <a:lstStyle/>
          <a:p>
            <a:r>
              <a:rPr lang="en-US" dirty="0"/>
              <a:t>- Perform Regression Analysis for a given data to identify how the money spent on Marketing, R&amp;D, and Administration is affecting the company’s Profit. Predict the Profit for the below-given input features.</a:t>
            </a:r>
          </a:p>
          <a:p>
            <a:r>
              <a:rPr lang="en-US" dirty="0"/>
              <a:t>- </a:t>
            </a:r>
            <a:r>
              <a:rPr lang="en-US" b="1" dirty="0"/>
              <a:t>R&amp;D Spend    Administration     Marketing Spend      Profit            </a:t>
            </a:r>
          </a:p>
          <a:p>
            <a:r>
              <a:rPr lang="en-US" dirty="0"/>
              <a:t>   </a:t>
            </a:r>
            <a:r>
              <a:rPr lang="en-US" b="1" dirty="0"/>
              <a:t>21892.92            81910.77                  164270.7         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70037.90477</a:t>
            </a:r>
            <a:r>
              <a:rPr lang="en-US" b="1" dirty="0"/>
              <a:t> </a:t>
            </a:r>
          </a:p>
          <a:p>
            <a:r>
              <a:rPr lang="en-US" b="1" dirty="0"/>
              <a:t>   23940.93            96489.63                  137001.1            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70554.57256</a:t>
            </a:r>
            <a:r>
              <a:rPr lang="en-US" b="1" dirty="0"/>
              <a:t> </a:t>
            </a:r>
          </a:p>
          <a:p>
            <a:r>
              <a:rPr lang="en-US" dirty="0"/>
              <a:t>- Visualize the data using Tableau /Power BI and derive insights about all the features provided and given your inputs/ suggestions to the company.</a:t>
            </a:r>
          </a:p>
        </p:txBody>
      </p:sp>
    </p:spTree>
    <p:extLst>
      <p:ext uri="{BB962C8B-B14F-4D97-AF65-F5344CB8AC3E}">
        <p14:creationId xmlns:p14="http://schemas.microsoft.com/office/powerpoint/2010/main" val="1359298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641" y="485822"/>
            <a:ext cx="4761186" cy="1006168"/>
          </a:xfrm>
        </p:spPr>
        <p:txBody>
          <a:bodyPr/>
          <a:lstStyle/>
          <a:p>
            <a:r>
              <a:rPr b="1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614" y="1845734"/>
            <a:ext cx="8881241" cy="4023360"/>
          </a:xfrm>
        </p:spPr>
        <p:txBody>
          <a:bodyPr/>
          <a:lstStyle/>
          <a:p>
            <a:r>
              <a:rPr dirty="0"/>
              <a:t>- Determine profit trends and drivers</a:t>
            </a:r>
            <a:endParaRPr lang="en-US" dirty="0"/>
          </a:p>
          <a:p>
            <a:r>
              <a:rPr lang="en-US" dirty="0"/>
              <a:t>- Identify the key factors influencing profit trends, including revenue                           streams and cost drivers.</a:t>
            </a:r>
          </a:p>
          <a:p>
            <a:r>
              <a:rPr lang="en-US" dirty="0"/>
              <a:t>- Analyze revenue and cost data</a:t>
            </a:r>
          </a:p>
          <a:p>
            <a:r>
              <a:rPr lang="en-US" dirty="0"/>
              <a:t>- To analyze what factors influence profit in a business across different state using historical cost data – and to create a Power BI Dashboard with visual insights and potential predictive power.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79741"/>
          </a:xfrm>
        </p:spPr>
        <p:txBody>
          <a:bodyPr/>
          <a:lstStyle/>
          <a:p>
            <a:pPr algn="ctr"/>
            <a:r>
              <a:rPr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133600"/>
            <a:ext cx="7543801" cy="3735494"/>
          </a:xfrm>
        </p:spPr>
        <p:txBody>
          <a:bodyPr/>
          <a:lstStyle/>
          <a:p>
            <a:r>
              <a:rPr lang="en-US" dirty="0"/>
              <a:t>- Total Records 50</a:t>
            </a:r>
          </a:p>
          <a:p>
            <a:r>
              <a:rPr lang="en-US" dirty="0"/>
              <a:t> fields :</a:t>
            </a:r>
          </a:p>
          <a:p>
            <a:r>
              <a:rPr lang="en-US" dirty="0"/>
              <a:t>- </a:t>
            </a:r>
            <a:r>
              <a:rPr lang="en-US" dirty="0" err="1"/>
              <a:t>RD_Spend</a:t>
            </a:r>
            <a:r>
              <a:rPr lang="en-US" dirty="0"/>
              <a:t> , R &amp; D Expenditure</a:t>
            </a:r>
          </a:p>
          <a:p>
            <a:r>
              <a:rPr lang="en-US" dirty="0"/>
              <a:t>- Administration – Admin Cost</a:t>
            </a:r>
          </a:p>
          <a:p>
            <a:r>
              <a:rPr lang="en-US" dirty="0"/>
              <a:t>- </a:t>
            </a:r>
            <a:r>
              <a:rPr lang="en-US" dirty="0" err="1"/>
              <a:t>Marketing_Spend</a:t>
            </a:r>
            <a:r>
              <a:rPr lang="en-US" dirty="0"/>
              <a:t> – Marketing Cost</a:t>
            </a:r>
          </a:p>
          <a:p>
            <a:r>
              <a:rPr lang="en-US" dirty="0"/>
              <a:t>- State Business Location – ( California, Florida, New York )</a:t>
            </a:r>
          </a:p>
          <a:p>
            <a:r>
              <a:rPr lang="en-US" dirty="0"/>
              <a:t>   Profit – Net Profit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286604"/>
            <a:ext cx="7399808" cy="974637"/>
          </a:xfrm>
        </p:spPr>
        <p:txBody>
          <a:bodyPr/>
          <a:lstStyle/>
          <a:p>
            <a:pPr algn="ctr"/>
            <a:r>
              <a:rPr lang="en-US" b="1" dirty="0"/>
              <a:t>Data Cleaning &amp; Preparation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CD8444-DF08-4FE2-917D-D4F7A49E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7" y="2060028"/>
            <a:ext cx="8240110" cy="3809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- </a:t>
            </a:r>
            <a:r>
              <a:rPr lang="en-US" b="1" dirty="0"/>
              <a:t>Handled Missing Values:</a:t>
            </a:r>
            <a:br>
              <a:rPr lang="en-US" dirty="0"/>
            </a:br>
            <a:r>
              <a:rPr lang="en-US" dirty="0"/>
              <a:t>Imputed or removed missing entries in key columns such as revenue, cost, and profit</a:t>
            </a:r>
          </a:p>
          <a:p>
            <a:pPr marL="0" indent="0">
              <a:buNone/>
            </a:pPr>
            <a:r>
              <a:rPr lang="en-US" dirty="0"/>
              <a:t>- Ensured data was clean, consistent, and analysis-ready</a:t>
            </a:r>
          </a:p>
          <a:p>
            <a:r>
              <a:rPr lang="en-US" dirty="0"/>
              <a:t>- </a:t>
            </a:r>
            <a:r>
              <a:rPr lang="en-US" b="1" dirty="0"/>
              <a:t>Remove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Checked for and eliminated any duplicate rows that could distort the analysis.</a:t>
            </a:r>
          </a:p>
          <a:p>
            <a:pPr marL="0" indent="0">
              <a:buNone/>
            </a:pPr>
            <a:r>
              <a:rPr lang="en-US" dirty="0"/>
              <a:t>- If performing regression in tools like Python/Excel, converted text-based categories (e.g., State) into numerical format using dummy variables.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04799"/>
            <a:ext cx="6923164" cy="935421"/>
          </a:xfrm>
        </p:spPr>
        <p:txBody>
          <a:bodyPr/>
          <a:lstStyle/>
          <a:p>
            <a:pPr algn="ctr"/>
            <a:r>
              <a:rPr b="1" dirty="0"/>
              <a:t>Key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71EBBA-11A7-4383-BE0B-0002658B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800460"/>
              </p:ext>
            </p:extLst>
          </p:nvPr>
        </p:nvGraphicFramePr>
        <p:xfrm>
          <a:off x="651641" y="1755228"/>
          <a:ext cx="7914291" cy="4349019"/>
        </p:xfrm>
        <a:graphic>
          <a:graphicData uri="http://schemas.openxmlformats.org/drawingml/2006/table">
            <a:tbl>
              <a:tblPr/>
              <a:tblGrid>
                <a:gridCol w="3041707">
                  <a:extLst>
                    <a:ext uri="{9D8B030D-6E8A-4147-A177-3AD203B41FA5}">
                      <a16:colId xmlns:a16="http://schemas.microsoft.com/office/drawing/2014/main" val="3134234233"/>
                    </a:ext>
                  </a:extLst>
                </a:gridCol>
                <a:gridCol w="2436292">
                  <a:extLst>
                    <a:ext uri="{9D8B030D-6E8A-4147-A177-3AD203B41FA5}">
                      <a16:colId xmlns:a16="http://schemas.microsoft.com/office/drawing/2014/main" val="2238371245"/>
                    </a:ext>
                  </a:extLst>
                </a:gridCol>
                <a:gridCol w="2436292">
                  <a:extLst>
                    <a:ext uri="{9D8B030D-6E8A-4147-A177-3AD203B41FA5}">
                      <a16:colId xmlns:a16="http://schemas.microsoft.com/office/drawing/2014/main" val="1252334940"/>
                    </a:ext>
                  </a:extLst>
                </a:gridCol>
              </a:tblGrid>
              <a:tr h="264706">
                <a:tc>
                  <a:txBody>
                    <a:bodyPr/>
                    <a:lstStyle/>
                    <a:p>
                      <a:r>
                        <a:rPr lang="en-US" sz="1400" dirty="0"/>
                        <a:t>Metric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749040"/>
                  </a:ext>
                </a:extLst>
              </a:tr>
              <a:tr h="483199">
                <a:tc>
                  <a:txBody>
                    <a:bodyPr/>
                    <a:lstStyle/>
                    <a:p>
                      <a:r>
                        <a:rPr lang="en-US" sz="1400"/>
                        <a:t>💵 Total Revenue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25.91M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Sum of all revenue generated across regions.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2971514"/>
                  </a:ext>
                </a:extLst>
              </a:tr>
              <a:tr h="483199">
                <a:tc>
                  <a:txBody>
                    <a:bodyPr/>
                    <a:lstStyle/>
                    <a:p>
                      <a:r>
                        <a:rPr lang="en-US" sz="1400" dirty="0"/>
                        <a:t>💰 Total Profit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5.60M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Net profit after deducting expenses.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14322"/>
                  </a:ext>
                </a:extLst>
              </a:tr>
              <a:tr h="483199">
                <a:tc>
                  <a:txBody>
                    <a:bodyPr/>
                    <a:lstStyle/>
                    <a:p>
                      <a:r>
                        <a:rPr lang="en-US" sz="1400"/>
                        <a:t>📊 Average Profit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112.01K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Average profit per record (business unit or region).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845854"/>
                  </a:ext>
                </a:extLst>
              </a:tr>
              <a:tr h="483199">
                <a:tc>
                  <a:txBody>
                    <a:bodyPr/>
                    <a:lstStyle/>
                    <a:p>
                      <a:r>
                        <a:rPr lang="en-US" sz="1400"/>
                        <a:t>🏙️ State with Highest Profit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 York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New York showed the best profit performance.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41938"/>
                  </a:ext>
                </a:extLst>
              </a:tr>
              <a:tr h="701692">
                <a:tc>
                  <a:txBody>
                    <a:bodyPr/>
                    <a:lstStyle/>
                    <a:p>
                      <a:r>
                        <a:rPr lang="en-US" sz="1400"/>
                        <a:t>🏗️ State with Highest Spending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Florida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Florida had the highest total spending (Admin, Marketing, R&amp;D combined).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043714"/>
                  </a:ext>
                </a:extLst>
              </a:tr>
              <a:tr h="483199">
                <a:tc>
                  <a:txBody>
                    <a:bodyPr/>
                    <a:lstStyle/>
                    <a:p>
                      <a:r>
                        <a:rPr lang="en-US" sz="1400"/>
                        <a:t>🧾 Total Admin Spending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6.07M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Combined administrative expenses across all states.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059219"/>
                  </a:ext>
                </a:extLst>
              </a:tr>
              <a:tr h="483199">
                <a:tc>
                  <a:txBody>
                    <a:bodyPr/>
                    <a:lstStyle/>
                    <a:p>
                      <a:r>
                        <a:rPr lang="en-US" sz="1400"/>
                        <a:t>📢 Total Marketing Spending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10.55M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Total marketing budget spent.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659969"/>
                  </a:ext>
                </a:extLst>
              </a:tr>
              <a:tr h="483199">
                <a:tc>
                  <a:txBody>
                    <a:bodyPr/>
                    <a:lstStyle/>
                    <a:p>
                      <a:r>
                        <a:rPr lang="en-US" sz="1400"/>
                        <a:t>🧪 Total R&amp;D Spending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3.69M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Total amount invested in research and development.</a:t>
                      </a:r>
                    </a:p>
                  </a:txBody>
                  <a:tcPr marL="51573" marR="51573" marT="25787" marB="257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4703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58720"/>
          </a:xfrm>
        </p:spPr>
        <p:txBody>
          <a:bodyPr/>
          <a:lstStyle/>
          <a:p>
            <a:pPr algn="ctr"/>
            <a:r>
              <a:rPr b="1" dirty="0"/>
              <a:t>Segment-wise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91558"/>
            <a:ext cx="7543801" cy="3777535"/>
          </a:xfrm>
        </p:spPr>
        <p:txBody>
          <a:bodyPr>
            <a:normAutofit/>
          </a:bodyPr>
          <a:lstStyle/>
          <a:p>
            <a:r>
              <a:rPr dirty="0"/>
              <a:t>- Compare profit by product category</a:t>
            </a:r>
          </a:p>
          <a:p>
            <a:r>
              <a:rPr dirty="0"/>
              <a:t>- </a:t>
            </a:r>
            <a:r>
              <a:rPr lang="en-US" b="1" dirty="0"/>
              <a:t>Comparison Metrics:</a:t>
            </a:r>
            <a:br>
              <a:rPr lang="en-US" dirty="0"/>
            </a:br>
            <a:r>
              <a:rPr lang="en-US" dirty="0"/>
              <a:t>Used KPIs like average profit, profit margin, and revenue contribution to benchmark segment performance.</a:t>
            </a:r>
          </a:p>
          <a:p>
            <a:r>
              <a:rPr lang="en-US" dirty="0"/>
              <a:t>- </a:t>
            </a:r>
            <a:r>
              <a:rPr lang="en-US" b="1" dirty="0"/>
              <a:t>Product Category Analysis:</a:t>
            </a:r>
            <a:br>
              <a:rPr lang="en-US" dirty="0"/>
            </a:br>
            <a:r>
              <a:rPr lang="en-US" dirty="0"/>
              <a:t>Compared profitability across product lines to identify high- and low-margin offerings.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20414"/>
            <a:ext cx="7543800" cy="935420"/>
          </a:xfrm>
        </p:spPr>
        <p:txBody>
          <a:bodyPr/>
          <a:lstStyle/>
          <a:p>
            <a:pPr algn="ctr"/>
            <a:r>
              <a:rPr b="1" dirty="0"/>
              <a:t>Visualization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49516"/>
            <a:ext cx="7543801" cy="3731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- </a:t>
            </a:r>
            <a:r>
              <a:rPr lang="en-US" b="1" dirty="0"/>
              <a:t>Profit by Product Category (Bar Chart):</a:t>
            </a:r>
            <a:br>
              <a:rPr lang="en-US" dirty="0"/>
            </a:br>
            <a:r>
              <a:rPr lang="en-US" dirty="0"/>
              <a:t>Visualized the profitability across different product categories to identify top-performing and </a:t>
            </a:r>
            <a:r>
              <a:rPr lang="en-US" dirty="0" err="1"/>
              <a:t>underperformming</a:t>
            </a:r>
            <a:r>
              <a:rPr lang="en-US" dirty="0"/>
              <a:t> products.</a:t>
            </a:r>
          </a:p>
          <a:p>
            <a:r>
              <a:rPr lang="en-US" b="1" dirty="0"/>
              <a:t>-KPI Cards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important metrics at a glance: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Total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Average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State with Highest Profit and Highest Spending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Total Admin, Marketing, and R&amp;D Spending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86F6-477B-4698-998C-C8B78B11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286604"/>
            <a:ext cx="7673077" cy="103769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Visualization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25CED-D100-40EA-BA64-93A6165A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89" y="2175640"/>
            <a:ext cx="7462871" cy="3920359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Bar Chart (State-Wise Spending of All Fields)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Horizontal bar chart showing spending by state across: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Marketing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R&amp;D</a:t>
            </a:r>
          </a:p>
          <a:p>
            <a:r>
              <a:rPr lang="en-US" dirty="0"/>
              <a:t>- </a:t>
            </a:r>
            <a:r>
              <a:rPr lang="en-US" b="1" dirty="0" err="1"/>
              <a:t>Treemap</a:t>
            </a:r>
            <a:r>
              <a:rPr lang="en-US" b="1" dirty="0"/>
              <a:t> (Percentage-Wise Spending by State)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state-wise contribution to overall spending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comparing relative sizes visually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96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1404</TotalTime>
  <Words>854</Words>
  <Application>Microsoft Office PowerPoint</Application>
  <PresentationFormat>On-screen Show (4:3)</PresentationFormat>
  <Paragraphs>112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Profit Analysis Project</vt:lpstr>
      <vt:lpstr>Task</vt:lpstr>
      <vt:lpstr>Project Objective</vt:lpstr>
      <vt:lpstr>Dataset Overview</vt:lpstr>
      <vt:lpstr>Data Cleaning &amp; Preparation</vt:lpstr>
      <vt:lpstr>Key Metrics</vt:lpstr>
      <vt:lpstr>Segment-wise Analysis</vt:lpstr>
      <vt:lpstr>Visualization Highlights</vt:lpstr>
      <vt:lpstr>Visualization Highlights</vt:lpstr>
      <vt:lpstr>Visualization Highlights</vt:lpstr>
      <vt:lpstr>Insights &amp; Findings</vt:lpstr>
      <vt:lpstr>Recommendations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Profit Analysis Project</dc:title>
  <dc:subject/>
  <dc:creator>DELL</dc:creator>
  <cp:keywords/>
  <dc:description>generated using python-pptx</dc:description>
  <cp:lastModifiedBy>TEJAS PATIL</cp:lastModifiedBy>
  <cp:revision>22</cp:revision>
  <dcterms:created xsi:type="dcterms:W3CDTF">2013-01-27T09:14:16Z</dcterms:created>
  <dcterms:modified xsi:type="dcterms:W3CDTF">2025-04-21T07:47:10Z</dcterms:modified>
  <cp:category/>
</cp:coreProperties>
</file>