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D928E-E8F4-4FBB-8413-FC582B248D5B}" v="32" dt="2024-02-26T16:10:07.608"/>
    <p1510:client id="{76F38CBC-4471-4DCD-9630-BB13F43959DF}" v="3" dt="2024-02-26T17:06:08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4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97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533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639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643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54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72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780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14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79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21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665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9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53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15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C2D7C-6C6D-41CC-B4CA-2E62A04195E2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008D-7268-4CFB-859A-E71AC37C5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431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5463A-56C3-6A9E-0301-F4C5C73D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505" y="124409"/>
            <a:ext cx="10142342" cy="789992"/>
          </a:xfrm>
        </p:spPr>
        <p:txBody>
          <a:bodyPr/>
          <a:lstStyle/>
          <a:p>
            <a:r>
              <a:rPr lang="en-US" dirty="0"/>
              <a:t>sampling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43D344-9C2D-507D-F8AF-B793B337D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53" y="914401"/>
            <a:ext cx="11430000" cy="563568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Population: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Entire group of individuals under study.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Example: Set of all students in the college.</a:t>
            </a:r>
          </a:p>
          <a:p>
            <a:pPr marL="0" indent="0">
              <a:buNone/>
            </a:pPr>
            <a:r>
              <a:rPr lang="en-US" sz="2400" b="1" dirty="0"/>
              <a:t>Sample</a:t>
            </a:r>
            <a:r>
              <a:rPr lang="en-US" sz="2400" dirty="0"/>
              <a:t> 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A small part of the population.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Example: Set of randomly selected 50 students from the college.</a:t>
            </a:r>
          </a:p>
          <a:p>
            <a:pPr marL="0" indent="0">
              <a:buNone/>
            </a:pPr>
            <a:r>
              <a:rPr lang="en-US" sz="2400" b="1" dirty="0"/>
              <a:t>Statistic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 associated with sample like mean(𝑥̅), SD(s).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Example: Mean weight of 50 students from the college.</a:t>
            </a:r>
          </a:p>
        </p:txBody>
      </p:sp>
    </p:spTree>
    <p:extLst>
      <p:ext uri="{BB962C8B-B14F-4D97-AF65-F5344CB8AC3E}">
        <p14:creationId xmlns:p14="http://schemas.microsoft.com/office/powerpoint/2010/main" val="234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E0639-1005-9152-4C0E-A2B9531A5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2" y="466531"/>
            <a:ext cx="11374016" cy="61488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2400" b="1" dirty="0"/>
              <a:t>Sample size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The number of units in the sample.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Large sample: Sample size 𝑛 ≥ 30.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Small sample: Sample size 𝑛 &lt; 30.</a:t>
            </a:r>
          </a:p>
          <a:p>
            <a:pPr marL="0" indent="0">
              <a:buNone/>
            </a:pPr>
            <a:r>
              <a:rPr lang="en-US" sz="2400" b="1" dirty="0"/>
              <a:t>Sampling distribution of mean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The frequency distribution of means of different samples.</a:t>
            </a:r>
          </a:p>
          <a:p>
            <a:pPr marL="0" indent="0">
              <a:buNone/>
            </a:pPr>
            <a:r>
              <a:rPr lang="en-US" sz="2400" b="1" dirty="0"/>
              <a:t>Standard error of mean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000" dirty="0"/>
              <a:t>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standard deviation of the sampling distribution of mean.</a:t>
            </a:r>
          </a:p>
          <a:p>
            <a:pPr marL="0" indent="0">
              <a:buNone/>
            </a:pPr>
            <a:r>
              <a:rPr lang="en-US" sz="2400" b="1" dirty="0"/>
              <a:t>Precision: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The reciprocal of the standard error.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38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5DCF75-C8E3-F764-1479-D19EB4C3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14604"/>
            <a:ext cx="10353761" cy="1881460"/>
          </a:xfrm>
        </p:spPr>
        <p:txBody>
          <a:bodyPr>
            <a:normAutofit/>
          </a:bodyPr>
          <a:lstStyle/>
          <a:p>
            <a:r>
              <a:rPr lang="en-US" dirty="0"/>
              <a:t>Testing of hypothesis and level of </a:t>
            </a:r>
            <a:r>
              <a:rPr lang="en-US" dirty="0" smtClean="0"/>
              <a:t>significance: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u="sng" dirty="0" smtClean="0"/>
              <a:t>t</a:t>
            </a:r>
            <a:r>
              <a:rPr lang="en-US" sz="2400" i="1" u="sng" dirty="0" smtClean="0"/>
              <a:t>est Hypothesis</a:t>
            </a:r>
            <a:endParaRPr lang="en-IN" sz="2400" i="1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2131" y="2664068"/>
            <a:ext cx="10045425" cy="31271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b="1" dirty="0"/>
              <a:t>Testing Hypothesis</a:t>
            </a:r>
            <a:r>
              <a:rPr lang="en-IN" dirty="0"/>
              <a:t>:   A process to decide whether to accept or reject               		               </a:t>
            </a:r>
            <a:r>
              <a:rPr lang="en-IN" dirty="0" smtClean="0"/>
              <a:t>  </a:t>
            </a:r>
            <a:r>
              <a:rPr lang="en-IN" dirty="0"/>
              <a:t> </a:t>
            </a:r>
            <a:r>
              <a:rPr lang="en-IN" dirty="0" smtClean="0"/>
              <a:t>       the </a:t>
            </a:r>
            <a:r>
              <a:rPr lang="en-IN" dirty="0"/>
              <a:t>hypothesis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/>
              <a:t>Null</a:t>
            </a:r>
            <a:r>
              <a:rPr lang="en-IN" sz="3200" b="1" dirty="0"/>
              <a:t> </a:t>
            </a:r>
            <a:r>
              <a:rPr lang="en-IN" sz="3000" b="1" dirty="0" smtClean="0"/>
              <a:t>Hypothesis</a:t>
            </a:r>
            <a:r>
              <a:rPr lang="en-IN" dirty="0" smtClean="0"/>
              <a:t>:     Statistical </a:t>
            </a:r>
            <a:r>
              <a:rPr lang="en-IN" dirty="0"/>
              <a:t>hypothesis which we formulate to check 	  		 </a:t>
            </a:r>
            <a:r>
              <a:rPr lang="en-IN" dirty="0" smtClean="0"/>
              <a:t>                           whether </a:t>
            </a:r>
            <a:r>
              <a:rPr lang="en-IN" dirty="0"/>
              <a:t>it can be rejected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/>
              <a:t>Alternative</a:t>
            </a:r>
            <a:r>
              <a:rPr lang="en-IN" sz="3200" b="1" dirty="0"/>
              <a:t> </a:t>
            </a:r>
            <a:r>
              <a:rPr lang="en-IN" sz="3000" b="1" dirty="0"/>
              <a:t>Hypothesis</a:t>
            </a:r>
            <a:r>
              <a:rPr lang="en-IN" dirty="0"/>
              <a:t>:   It’s the negation of </a:t>
            </a:r>
            <a:r>
              <a:rPr lang="en-IN" b="1" dirty="0"/>
              <a:t>null hypothesis.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3795" y="609600"/>
            <a:ext cx="4572605" cy="1326321"/>
          </a:xfrm>
        </p:spPr>
        <p:txBody>
          <a:bodyPr/>
          <a:lstStyle/>
          <a:p>
            <a:r>
              <a:rPr lang="en-IN" sz="2400" i="1" u="sng" dirty="0"/>
              <a:t>Level of Significance</a:t>
            </a:r>
            <a:r>
              <a:rPr lang="en-IN" sz="3600" i="1" u="sng" dirty="0"/>
              <a:t>.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800" b="1" dirty="0"/>
              <a:t>Level of Significance</a:t>
            </a:r>
            <a:r>
              <a:rPr lang="en-IN" dirty="0"/>
              <a:t>:  Probability below which we reject the hypothesis</a:t>
            </a:r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  <a:r>
              <a:rPr lang="en-IN" dirty="0" smtClean="0"/>
              <a:t>  called </a:t>
            </a:r>
            <a:r>
              <a:rPr lang="en-IN" dirty="0"/>
              <a:t>as </a:t>
            </a:r>
            <a:r>
              <a:rPr lang="en-IN" b="1" dirty="0"/>
              <a:t>Level of Significance</a:t>
            </a:r>
            <a:r>
              <a:rPr lang="en-IN" dirty="0"/>
              <a:t>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/>
              <a:t>Type 1 error</a:t>
            </a:r>
            <a:r>
              <a:rPr lang="en-IN" dirty="0"/>
              <a:t>:    Hypothesis rejected while it should have been                  	                  </a:t>
            </a:r>
            <a:r>
              <a:rPr lang="en-IN" dirty="0" smtClean="0"/>
              <a:t>                  		             accepted </a:t>
            </a:r>
            <a:r>
              <a:rPr lang="en-IN" dirty="0"/>
              <a:t>called as </a:t>
            </a:r>
            <a:r>
              <a:rPr lang="en-IN" b="1" dirty="0"/>
              <a:t>Type 1 error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800" b="1" dirty="0"/>
              <a:t>Type 2 error</a:t>
            </a:r>
            <a:r>
              <a:rPr lang="en-IN" dirty="0"/>
              <a:t>:     Hypothesis is accepted while it should have been 			       </a:t>
            </a:r>
            <a:r>
              <a:rPr lang="en-IN" dirty="0" smtClean="0"/>
              <a:t>		rejected </a:t>
            </a:r>
            <a:r>
              <a:rPr lang="en-IN" dirty="0"/>
              <a:t>called a s </a:t>
            </a:r>
            <a:r>
              <a:rPr lang="en-IN" b="1" dirty="0"/>
              <a:t>Type 2 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20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0968-CAFD-22C8-E89A-77E50A246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309" y="102927"/>
            <a:ext cx="3135691" cy="606489"/>
          </a:xfrm>
        </p:spPr>
        <p:txBody>
          <a:bodyPr>
            <a:normAutofit/>
          </a:bodyPr>
          <a:lstStyle/>
          <a:p>
            <a:r>
              <a:rPr lang="en-US" sz="1800" dirty="0"/>
              <a:t>Example problem</a:t>
            </a: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FD4A5-FC8F-59CC-C159-6E9FCC1DB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2800" y="877305"/>
            <a:ext cx="7088727" cy="5765800"/>
          </a:xfrm>
        </p:spPr>
      </p:pic>
    </p:spTree>
    <p:extLst>
      <p:ext uri="{BB962C8B-B14F-4D97-AF65-F5344CB8AC3E}">
        <p14:creationId xmlns:p14="http://schemas.microsoft.com/office/powerpoint/2010/main" val="404174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CD62-0018-11F6-47E6-C37030555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9919"/>
            <a:ext cx="10353761" cy="699796"/>
          </a:xfrm>
        </p:spPr>
        <p:txBody>
          <a:bodyPr>
            <a:normAutofit fontScale="90000"/>
          </a:bodyPr>
          <a:lstStyle/>
          <a:p>
            <a:r>
              <a:rPr lang="en-US" dirty="0"/>
              <a:t>Confidence limits and confidence intervals: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424354"/>
            <a:ext cx="10353762" cy="4366846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Acceptance Region</a:t>
            </a:r>
            <a:r>
              <a:rPr lang="en-IN" dirty="0" smtClean="0"/>
              <a:t>:   Region which contributes for the rejection of                			  	 	   hypothesis is called as acceptance region .</a:t>
            </a:r>
          </a:p>
          <a:p>
            <a:r>
              <a:rPr lang="en-IN" sz="2800" b="1" dirty="0" smtClean="0"/>
              <a:t>Critical Value</a:t>
            </a:r>
            <a:r>
              <a:rPr lang="en-IN" dirty="0" smtClean="0"/>
              <a:t>:  The values which split the region into acceptance region and 				 critical region.</a:t>
            </a:r>
          </a:p>
          <a:p>
            <a:r>
              <a:rPr lang="en-IN" sz="2800" b="1" dirty="0" smtClean="0"/>
              <a:t>Confidence Intervals:  </a:t>
            </a:r>
            <a:r>
              <a:rPr lang="en-IN" sz="2200" dirty="0" smtClean="0"/>
              <a:t>where the probability of population parameter 			                     will fall between 2 set of values.</a:t>
            </a:r>
          </a:p>
          <a:p>
            <a:r>
              <a:rPr lang="en-IN" sz="2800" b="1" dirty="0" smtClean="0"/>
              <a:t>Confidence Limits</a:t>
            </a:r>
            <a:r>
              <a:rPr lang="en-IN" sz="2200" dirty="0" smtClean="0"/>
              <a:t>:   Limits of the confidence intervals are called 					 Confidence Limits.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37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2673C-0467-A870-3BD0-C0AD591064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5072" y="1288430"/>
            <a:ext cx="6667071" cy="4281140"/>
          </a:xfrm>
        </p:spPr>
      </p:pic>
    </p:spTree>
    <p:extLst>
      <p:ext uri="{BB962C8B-B14F-4D97-AF65-F5344CB8AC3E}">
        <p14:creationId xmlns:p14="http://schemas.microsoft.com/office/powerpoint/2010/main" val="10956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6452-01A8-B5A0-0655-180A61CE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895" y="286143"/>
            <a:ext cx="3630213" cy="276566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Example problem</a:t>
            </a:r>
            <a:endParaRPr lang="en-IN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746" y="747346"/>
            <a:ext cx="5829300" cy="5820508"/>
          </a:xfrm>
        </p:spPr>
      </p:pic>
    </p:spTree>
    <p:extLst>
      <p:ext uri="{BB962C8B-B14F-4D97-AF65-F5344CB8AC3E}">
        <p14:creationId xmlns:p14="http://schemas.microsoft.com/office/powerpoint/2010/main" val="1496684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83</TotalTime>
  <Words>219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Wingdings</vt:lpstr>
      <vt:lpstr>Damask</vt:lpstr>
      <vt:lpstr>sampling</vt:lpstr>
      <vt:lpstr>PowerPoint Presentation</vt:lpstr>
      <vt:lpstr>Testing of hypothesis and level of significance:  test Hypothesis</vt:lpstr>
      <vt:lpstr>Level of Significance.</vt:lpstr>
      <vt:lpstr>Example problem</vt:lpstr>
      <vt:lpstr>Confidence limits and confidence intervals:</vt:lpstr>
      <vt:lpstr>PowerPoint Presentation</vt:lpstr>
      <vt:lpstr>Example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mrperfectsubbu@outlook.com</dc:creator>
  <cp:lastModifiedBy>Tejas Prasanna</cp:lastModifiedBy>
  <cp:revision>12</cp:revision>
  <dcterms:created xsi:type="dcterms:W3CDTF">2024-02-25T11:09:53Z</dcterms:created>
  <dcterms:modified xsi:type="dcterms:W3CDTF">2024-02-26T18:00:48Z</dcterms:modified>
</cp:coreProperties>
</file>