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146847061" r:id="rId9"/>
    <p:sldId id="265" r:id="rId10"/>
    <p:sldId id="267" r:id="rId11"/>
    <p:sldId id="2146847058" r:id="rId12"/>
    <p:sldId id="2146847060" r:id="rId13"/>
    <p:sldId id="268" r:id="rId14"/>
    <p:sldId id="2146847055" r:id="rId15"/>
    <p:sldId id="269" r:id="rId16"/>
    <p:sldId id="2146847056" r:id="rId17"/>
    <p:sldId id="214684705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87915" autoAdjust="0"/>
  </p:normalViewPr>
  <p:slideViewPr>
    <p:cSldViewPr snapToGrid="0">
      <p:cViewPr varScale="1">
        <p:scale>
          <a:sx n="93" d="100"/>
          <a:sy n="93" d="100"/>
        </p:scale>
        <p:origin x="69" y="15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jas" userId="3e176ff2576bd421" providerId="LiveId" clId="{E78A79EF-273D-42D0-AD1B-2170B2ED85CB}"/>
    <pc:docChg chg="custSel modSld">
      <pc:chgData name="Tejas" userId="3e176ff2576bd421" providerId="LiveId" clId="{E78A79EF-273D-42D0-AD1B-2170B2ED85CB}" dt="2024-06-28T12:57:08.234" v="52" actId="27636"/>
      <pc:docMkLst>
        <pc:docMk/>
      </pc:docMkLst>
      <pc:sldChg chg="modSp mod">
        <pc:chgData name="Tejas" userId="3e176ff2576bd421" providerId="LiveId" clId="{E78A79EF-273D-42D0-AD1B-2170B2ED85CB}" dt="2024-06-28T12:56:51.643" v="50" actId="20577"/>
        <pc:sldMkLst>
          <pc:docMk/>
          <pc:sldMk cId="3210358481" sldId="263"/>
        </pc:sldMkLst>
        <pc:spChg chg="mod">
          <ac:chgData name="Tejas" userId="3e176ff2576bd421" providerId="LiveId" clId="{E78A79EF-273D-42D0-AD1B-2170B2ED85CB}" dt="2024-06-28T12:56:51.643" v="50" actId="20577"/>
          <ac:spMkLst>
            <pc:docMk/>
            <pc:sldMk cId="3210358481" sldId="263"/>
            <ac:spMk id="2" creationId="{E041FD9D-DF07-9C37-1E61-1D920E0EF1D4}"/>
          </ac:spMkLst>
        </pc:spChg>
      </pc:sldChg>
      <pc:sldChg chg="modSp mod">
        <pc:chgData name="Tejas" userId="3e176ff2576bd421" providerId="LiveId" clId="{E78A79EF-273D-42D0-AD1B-2170B2ED85CB}" dt="2024-06-28T12:57:08.234" v="52" actId="27636"/>
        <pc:sldMkLst>
          <pc:docMk/>
          <pc:sldMk cId="1483293388" sldId="267"/>
        </pc:sldMkLst>
        <pc:spChg chg="mod">
          <ac:chgData name="Tejas" userId="3e176ff2576bd421" providerId="LiveId" clId="{E78A79EF-273D-42D0-AD1B-2170B2ED85CB}" dt="2024-06-28T12:57:08.234" v="52" actId="27636"/>
          <ac:spMkLst>
            <pc:docMk/>
            <pc:sldMk cId="1483293388" sldId="267"/>
            <ac:spMk id="2" creationId="{D3304455-6802-6CA9-8475-2F6DD1B8D409}"/>
          </ac:spMkLst>
        </pc:spChg>
      </pc:sldChg>
      <pc:sldChg chg="modSp mod">
        <pc:chgData name="Tejas" userId="3e176ff2576bd421" providerId="LiveId" clId="{E78A79EF-273D-42D0-AD1B-2170B2ED85CB}" dt="2024-06-28T12:56:32.530" v="47" actId="14100"/>
        <pc:sldMkLst>
          <pc:docMk/>
          <pc:sldMk cId="2900153716" sldId="2146847054"/>
        </pc:sldMkLst>
        <pc:spChg chg="mod">
          <ac:chgData name="Tejas" userId="3e176ff2576bd421" providerId="LiveId" clId="{E78A79EF-273D-42D0-AD1B-2170B2ED85CB}" dt="2024-06-28T12:56:32.530" v="47" actId="14100"/>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28-06-2024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10</a:t>
            </a:fld>
            <a:endParaRPr lang="en-IN"/>
          </a:p>
        </p:txBody>
      </p:sp>
    </p:spTree>
    <p:extLst>
      <p:ext uri="{BB962C8B-B14F-4D97-AF65-F5344CB8AC3E}">
        <p14:creationId xmlns:p14="http://schemas.microsoft.com/office/powerpoint/2010/main" val="3974946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6/28/2024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6/28/2024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6/28/2024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xgboost.readthedocs.io/en/latest/" TargetMode="External"/><Relationship Id="rId2" Type="http://schemas.openxmlformats.org/officeDocument/2006/relationships/hyperlink" Target="https://pypi.org/project/autoai-libs/" TargetMode="External"/><Relationship Id="rId1" Type="http://schemas.openxmlformats.org/officeDocument/2006/relationships/slideLayout" Target="../slideLayouts/slideLayout2.xml"/><Relationship Id="rId4" Type="http://schemas.openxmlformats.org/officeDocument/2006/relationships/hyperlink" Target="https://docs.python.org/3/"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Tejaspv02/cardiovasculardisease-Identification" TargetMode="External"/><Relationship Id="rId2" Type="http://schemas.openxmlformats.org/officeDocument/2006/relationships/hyperlink" Target="https://eu-de.ml.cloud.ibm.com/ml/v4/deployments/d6d5b5c5-4047-4894-abe1-63b82c09aff4/predictions?version=2021-05-0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Cardiovascular disease prediction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ML using IBM </a:t>
            </a:r>
            <a:r>
              <a:rPr lang="en-US" sz="3200" b="1" dirty="0" err="1">
                <a:solidFill>
                  <a:schemeClr val="accent1">
                    <a:lumMod val="75000"/>
                  </a:schemeClr>
                </a:solidFill>
                <a:latin typeface="Arial"/>
                <a:cs typeface="Arial"/>
              </a:rPr>
              <a:t>autoAI</a:t>
            </a:r>
            <a:r>
              <a:rPr lang="en-US" sz="3200" b="1" dirty="0">
                <a:solidFill>
                  <a:schemeClr val="accent1">
                    <a:lumMod val="75000"/>
                  </a:schemeClr>
                </a:solidFill>
                <a:latin typeface="Arial"/>
                <a:cs typeface="Arial"/>
              </a:rPr>
              <a:t> </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Tejas P V–AMC Engineering College (CSE-AIML)</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000" dirty="0"/>
              <a:t>Through leveraging IBM Watson Studio and </a:t>
            </a:r>
            <a:r>
              <a:rPr lang="en-US" sz="2000" dirty="0" err="1"/>
              <a:t>AutoAI</a:t>
            </a:r>
            <a:r>
              <a:rPr lang="en-US" sz="2000" dirty="0"/>
              <a:t> capabilities, we have developed a robust machine learning model capable of predicting cardiovascular disease risk with [insert accuracy score] accuracy. This project underscores the potential of AI-driven healthcare solutions to revolutionize preventive care by:</a:t>
            </a:r>
          </a:p>
          <a:p>
            <a:pPr>
              <a:buFont typeface="Arial" panose="020B0604020202020204" pitchFamily="34" charset="0"/>
              <a:buChar char="•"/>
            </a:pPr>
            <a:r>
              <a:rPr lang="en-US" sz="2000" dirty="0"/>
              <a:t>Providing early risk identification and personalized interventions.</a:t>
            </a:r>
          </a:p>
          <a:p>
            <a:pPr>
              <a:buFont typeface="Arial" panose="020B0604020202020204" pitchFamily="34" charset="0"/>
              <a:buChar char="•"/>
            </a:pPr>
            <a:r>
              <a:rPr lang="en-US" sz="2000" dirty="0"/>
              <a:t>Enhancing clinical decision-making with actionable insights.</a:t>
            </a:r>
          </a:p>
          <a:p>
            <a:pPr>
              <a:buFont typeface="Arial" panose="020B0604020202020204" pitchFamily="34" charset="0"/>
              <a:buChar char="•"/>
            </a:pPr>
            <a:r>
              <a:rPr lang="en-US" sz="2000" dirty="0"/>
              <a:t>Facilitating scalable and efficient healthcare delivery through predictive analytics.</a:t>
            </a:r>
          </a:p>
          <a:p>
            <a:pPr marL="0" indent="0">
              <a:buNone/>
            </a:pPr>
            <a:r>
              <a:rPr lang="en-US" sz="2000" dirty="0"/>
              <a:t>Moving forward, continuous refinement and integration of advanced technologies will further enhance our model's predictive accuracy and applicability in real-world healthcare settings. By harnessing the power of data and AI, we aim to contribute significantly to proactive disease management and improved patient outcomes.</a:t>
            </a:r>
          </a:p>
          <a:p>
            <a:pPr marL="0" indent="0">
              <a:buNone/>
            </a:pP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85000" lnSpcReduction="20000"/>
          </a:bodyPr>
          <a:lstStyle/>
          <a:p>
            <a:pPr marL="0" indent="0">
              <a:lnSpc>
                <a:spcPct val="115000"/>
              </a:lnSpc>
              <a:spcAft>
                <a:spcPts val="800"/>
              </a:spcAft>
              <a:buNone/>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1. Enhanced Predictive Models: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Feature Expansion:</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Incorporate additional health data such as genetic markers, dietary patterns, and environmental factors for more accurate risk assessment.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Advanced Algorithms:</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Explore deep learning models and ensemble methods to improve predictive accuracy and handle complex data relationships.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15000"/>
              </a:lnSpc>
              <a:spcAft>
                <a:spcPts val="800"/>
              </a:spcAft>
              <a:buNone/>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2. Real-Time Monitoring and Alerts: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Develop real-time monitoring systems to continuously assess risk based on streaming health data, enabling timely interventions and personalized health recommendations.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15000"/>
              </a:lnSpc>
              <a:spcAft>
                <a:spcPts val="800"/>
              </a:spcAft>
              <a:buNone/>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3. Integration with Electronic Health Records (EHR):</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Integrate predictive analytics seamlessly with EHR systems to provide clinicians with immediate insights during patient consultations, enhancing decision-making.</a:t>
            </a:r>
          </a:p>
          <a:p>
            <a:pPr marL="0" lvl="0" indent="0">
              <a:lnSpc>
                <a:spcPct val="115000"/>
              </a:lnSpc>
              <a:spcAft>
                <a:spcPts val="800"/>
              </a:spcAft>
              <a:buSzPts val="1000"/>
              <a:buNone/>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4. Population-Level Health Insights: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Utilize predictive models at a population level to identify trends, patterns, and geographical variations in cardiovascular risk factors, informing public health strategies.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sz="20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3" name="Rectangle 1">
            <a:extLst>
              <a:ext uri="{FF2B5EF4-FFF2-40B4-BE49-F238E27FC236}">
                <a16:creationId xmlns:a16="http://schemas.microsoft.com/office/drawing/2014/main" id="{EEDF308C-ED63-32AC-D5F5-8D04798437E8}"/>
              </a:ext>
            </a:extLst>
          </p:cNvPr>
          <p:cNvSpPr>
            <a:spLocks noGrp="1" noChangeArrowheads="1"/>
          </p:cNvSpPr>
          <p:nvPr>
            <p:ph idx="1"/>
          </p:nvPr>
        </p:nvSpPr>
        <p:spPr bwMode="auto">
          <a:xfrm>
            <a:off x="581193" y="2484526"/>
            <a:ext cx="1091164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IBM Watson Studio. Accessed at: IBM Watson Studio</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err="1">
                <a:ln>
                  <a:noFill/>
                </a:ln>
                <a:solidFill>
                  <a:schemeClr val="tx1"/>
                </a:solidFill>
                <a:effectLst/>
                <a:latin typeface="Arial" panose="020B0604020202020204" pitchFamily="34" charset="0"/>
              </a:rPr>
              <a:t>AutoAI</a:t>
            </a:r>
            <a:r>
              <a:rPr kumimoji="0" lang="en-US" altLang="en-US" sz="1800" b="0" i="0" u="none" strike="noStrike" cap="none" normalizeH="0" baseline="0" dirty="0">
                <a:ln>
                  <a:noFill/>
                </a:ln>
                <a:solidFill>
                  <a:schemeClr val="tx1"/>
                </a:solidFill>
                <a:effectLst/>
                <a:latin typeface="Arial" panose="020B0604020202020204" pitchFamily="34" charset="0"/>
              </a:rPr>
              <a:t>-libs Documentation. Accessed at: </a:t>
            </a:r>
            <a:r>
              <a:rPr kumimoji="0" lang="en-US" altLang="en-US" sz="1800" b="0" i="0" u="none" strike="noStrike" cap="none" normalizeH="0" baseline="0" dirty="0" err="1">
                <a:ln>
                  <a:noFill/>
                </a:ln>
                <a:solidFill>
                  <a:schemeClr val="tx1"/>
                </a:solidFill>
                <a:effectLst/>
                <a:latin typeface="Arial" panose="020B0604020202020204" pitchFamily="34" charset="0"/>
                <a:hlinkClick r:id="rId2"/>
              </a:rPr>
              <a:t>AutoAI</a:t>
            </a:r>
            <a:r>
              <a:rPr kumimoji="0" lang="en-US" altLang="en-US" sz="1800" b="0" i="0" u="none" strike="noStrike" cap="none" normalizeH="0" baseline="0" dirty="0">
                <a:ln>
                  <a:noFill/>
                </a:ln>
                <a:solidFill>
                  <a:schemeClr val="tx1"/>
                </a:solidFill>
                <a:effectLst/>
                <a:latin typeface="Arial" panose="020B0604020202020204" pitchFamily="34" charset="0"/>
                <a:hlinkClick r:id="rId2"/>
              </a:rPr>
              <a:t>-libs Documentation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Scikit-learn Documentation. Accessed at: Scikit-learn Documentation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err="1">
                <a:ln>
                  <a:noFill/>
                </a:ln>
                <a:solidFill>
                  <a:schemeClr val="tx1"/>
                </a:solidFill>
                <a:effectLst/>
                <a:latin typeface="Arial" panose="020B0604020202020204" pitchFamily="34" charset="0"/>
              </a:rPr>
              <a:t>XGBoost</a:t>
            </a:r>
            <a:r>
              <a:rPr kumimoji="0" lang="en-US" altLang="en-US" sz="1800" b="0" i="0" u="none" strike="noStrike" cap="none" normalizeH="0" baseline="0" dirty="0">
                <a:ln>
                  <a:noFill/>
                </a:ln>
                <a:solidFill>
                  <a:schemeClr val="tx1"/>
                </a:solidFill>
                <a:effectLst/>
                <a:latin typeface="Arial" panose="020B0604020202020204" pitchFamily="34" charset="0"/>
              </a:rPr>
              <a:t> Documentation. Accessed at: </a:t>
            </a:r>
            <a:r>
              <a:rPr kumimoji="0" lang="en-US" altLang="en-US" sz="1800" b="0" i="0" u="none" strike="noStrike" cap="none" normalizeH="0" baseline="0" dirty="0" err="1">
                <a:ln>
                  <a:noFill/>
                </a:ln>
                <a:solidFill>
                  <a:schemeClr val="tx1"/>
                </a:solidFill>
                <a:effectLst/>
                <a:latin typeface="Arial" panose="020B0604020202020204" pitchFamily="34" charset="0"/>
                <a:hlinkClick r:id="rId3"/>
              </a:rPr>
              <a:t>XGBoost</a:t>
            </a:r>
            <a:r>
              <a:rPr kumimoji="0" lang="en-US" altLang="en-US" sz="1800" b="0" i="0" u="none" strike="noStrike" cap="none" normalizeH="0" baseline="0" dirty="0">
                <a:ln>
                  <a:noFill/>
                </a:ln>
                <a:solidFill>
                  <a:schemeClr val="tx1"/>
                </a:solidFill>
                <a:effectLst/>
                <a:latin typeface="Arial" panose="020B0604020202020204" pitchFamily="34" charset="0"/>
                <a:hlinkClick r:id="rId3"/>
              </a:rPr>
              <a:t> Documentation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IBM Watson Machine Learning Documentation. Accessed at: IBM Watson Machine Learning Documentation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Python Documentation. Accessed at: </a:t>
            </a:r>
            <a:r>
              <a:rPr kumimoji="0" lang="en-US" altLang="en-US" sz="1800" b="0" i="0" u="none" strike="noStrike" cap="none" normalizeH="0" baseline="0" dirty="0">
                <a:ln>
                  <a:noFill/>
                </a:ln>
                <a:solidFill>
                  <a:schemeClr val="tx1"/>
                </a:solidFill>
                <a:effectLst/>
                <a:latin typeface="Arial" panose="020B0604020202020204" pitchFamily="34" charset="0"/>
                <a:hlinkClick r:id="rId4"/>
              </a:rPr>
              <a:t>Python Documentation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err="1">
                <a:ln>
                  <a:noFill/>
                </a:ln>
                <a:solidFill>
                  <a:schemeClr val="tx1"/>
                </a:solidFill>
                <a:effectLst/>
                <a:latin typeface="Arial" panose="020B0604020202020204" pitchFamily="34" charset="0"/>
              </a:rPr>
              <a:t>AutoAI</a:t>
            </a:r>
            <a:r>
              <a:rPr kumimoji="0" lang="en-US" altLang="en-US" sz="1800" b="0" i="0" u="none" strike="noStrike" cap="none" normalizeH="0" baseline="0" dirty="0">
                <a:ln>
                  <a:noFill/>
                </a:ln>
                <a:solidFill>
                  <a:schemeClr val="tx1"/>
                </a:solidFill>
                <a:effectLst/>
                <a:latin typeface="Arial" panose="020B0604020202020204" pitchFamily="34" charset="0"/>
              </a:rPr>
              <a:t> Overview. Accessed at: </a:t>
            </a:r>
            <a:r>
              <a:rPr kumimoji="0" lang="en-US" altLang="en-US" sz="1800" b="0" i="0" u="none" strike="noStrike" cap="none" normalizeH="0" baseline="0" dirty="0" err="1">
                <a:ln>
                  <a:noFill/>
                </a:ln>
                <a:solidFill>
                  <a:schemeClr val="tx1"/>
                </a:solidFill>
                <a:effectLst/>
                <a:latin typeface="Arial" panose="020B0604020202020204" pitchFamily="34" charset="0"/>
              </a:rPr>
              <a:t>AutoAI</a:t>
            </a:r>
            <a:r>
              <a:rPr kumimoji="0" lang="en-US" altLang="en-US" sz="1800" b="0" i="0" u="none" strike="noStrike" cap="none" normalizeH="0" baseline="0" dirty="0">
                <a:ln>
                  <a:noFill/>
                </a:ln>
                <a:solidFill>
                  <a:schemeClr val="tx1"/>
                </a:solidFill>
                <a:effectLst/>
                <a:latin typeface="Arial" panose="020B0604020202020204" pitchFamily="34" charset="0"/>
              </a:rPr>
              <a:t> Overview</a:t>
            </a: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4" name="Picture 3" descr="A close-up of a certificate&#10;&#10;Description automatically generated">
            <a:extLst>
              <a:ext uri="{FF2B5EF4-FFF2-40B4-BE49-F238E27FC236}">
                <a16:creationId xmlns:a16="http://schemas.microsoft.com/office/drawing/2014/main" id="{D54F0203-2A77-84E2-34D4-602F7C28AA1B}"/>
              </a:ext>
            </a:extLst>
          </p:cNvPr>
          <p:cNvPicPr>
            <a:picLocks noChangeAspect="1"/>
          </p:cNvPicPr>
          <p:nvPr/>
        </p:nvPicPr>
        <p:blipFill>
          <a:blip r:embed="rId2"/>
          <a:stretch>
            <a:fillRect/>
          </a:stretch>
        </p:blipFill>
        <p:spPr>
          <a:xfrm>
            <a:off x="3052243" y="1232452"/>
            <a:ext cx="6802957" cy="5333436"/>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2 </a:t>
            </a:r>
          </a:p>
        </p:txBody>
      </p:sp>
      <p:pic>
        <p:nvPicPr>
          <p:cNvPr id="4" name="Picture 3" descr="A close-up of a document&#10;&#10;Description automatically generated">
            <a:extLst>
              <a:ext uri="{FF2B5EF4-FFF2-40B4-BE49-F238E27FC236}">
                <a16:creationId xmlns:a16="http://schemas.microsoft.com/office/drawing/2014/main" id="{DA9C3031-6164-93E4-7DF7-6FED9BC9407E}"/>
              </a:ext>
            </a:extLst>
          </p:cNvPr>
          <p:cNvPicPr>
            <a:picLocks noChangeAspect="1"/>
          </p:cNvPicPr>
          <p:nvPr/>
        </p:nvPicPr>
        <p:blipFill>
          <a:blip r:embed="rId2"/>
          <a:stretch>
            <a:fillRect/>
          </a:stretch>
        </p:blipFill>
        <p:spPr>
          <a:xfrm>
            <a:off x="3139281" y="1178775"/>
            <a:ext cx="6940804" cy="5236589"/>
          </a:xfrm>
          <a:prstGeom prst="rect">
            <a:avLst/>
          </a:prstGeom>
        </p:spPr>
      </p:pic>
    </p:spTree>
    <p:extLst>
      <p:ext uri="{BB962C8B-B14F-4D97-AF65-F5344CB8AC3E}">
        <p14:creationId xmlns:p14="http://schemas.microsoft.com/office/powerpoint/2010/main" val="3483099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9878568" cy="4534974"/>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 </a:t>
            </a:r>
            <a:endParaRPr lang="en-US" dirty="0">
              <a:latin typeface="Arial"/>
              <a:ea typeface="+mn-lt"/>
              <a:cs typeface="+mn-lt"/>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04778" y="1342407"/>
            <a:ext cx="11029615" cy="4673324"/>
          </a:xfrm>
        </p:spPr>
        <p:txBody>
          <a:bodyPr/>
          <a:lstStyle/>
          <a:p>
            <a:pPr marL="0" indent="0">
              <a:buNone/>
            </a:pPr>
            <a:r>
              <a:rPr lang="en-US" dirty="0">
                <a:latin typeface="Arial" panose="020B0604020202020204" pitchFamily="34" charset="0"/>
                <a:cs typeface="Arial" panose="020B0604020202020204" pitchFamily="34" charset="0"/>
              </a:rPr>
              <a:t>Develop a predictive model using machine learning techniques to assess the risk of cardiovascular disease in individuals based on their demographic information, medical history, and lifestyle factors. The model should accurately classify whether a person is at risk of developing cardiovascular disease, using a dataset containing relevant features such as age, sex, blood pressure, cholesterol levels, smoking status, body mass index (BMI), and any existing medical conditions. The goal is to create a robust and interpretable algorithm that can aid healthcare providers in early intervention and personalized preventive care strategies.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274497"/>
            <a:ext cx="10810021" cy="4984572"/>
          </a:xfrm>
        </p:spPr>
        <p:txBody>
          <a:bodyPr vert="horz" lIns="91440" tIns="45720" rIns="91440" bIns="45720" rtlCol="0" anchor="ctr">
            <a:noAutofit/>
          </a:bodyPr>
          <a:lstStyle/>
          <a:p>
            <a:pPr marL="0" indent="0">
              <a:buNone/>
            </a:pPr>
            <a:endParaRPr lang="en-IN" sz="1800" kern="0" dirty="0">
              <a:effectLst/>
              <a:latin typeface="Times New Roman" panose="02020603050405020304" pitchFamily="18" charset="0"/>
              <a:ea typeface="Times New Roman" panose="02020603050405020304" pitchFamily="18" charset="0"/>
            </a:endParaRPr>
          </a:p>
          <a:p>
            <a:pPr marL="0" indent="0">
              <a:buNone/>
            </a:pPr>
            <a:endParaRPr lang="en-IN" sz="1800" kern="0" dirty="0">
              <a:latin typeface="Times New Roman" panose="02020603050405020304" pitchFamily="18" charset="0"/>
              <a:ea typeface="Times New Roman" panose="02020603050405020304" pitchFamily="18" charset="0"/>
            </a:endParaRPr>
          </a:p>
          <a:p>
            <a:pPr marL="0" indent="0">
              <a:buNone/>
            </a:pPr>
            <a:r>
              <a:rPr lang="en-IN" sz="1800" kern="0" dirty="0">
                <a:effectLst/>
                <a:latin typeface="Times New Roman" panose="02020603050405020304" pitchFamily="18" charset="0"/>
                <a:ea typeface="Times New Roman" panose="02020603050405020304" pitchFamily="18" charset="0"/>
              </a:rPr>
              <a:t>1. </a:t>
            </a:r>
            <a:r>
              <a:rPr lang="en-IN" sz="1800" b="1" kern="0" dirty="0">
                <a:effectLst/>
                <a:latin typeface="Times New Roman" panose="02020603050405020304" pitchFamily="18" charset="0"/>
                <a:ea typeface="Times New Roman" panose="02020603050405020304" pitchFamily="18" charset="0"/>
              </a:rPr>
              <a:t>Data Collection &amp; Preparation:</a:t>
            </a:r>
          </a:p>
          <a:p>
            <a:pPr>
              <a:lnSpc>
                <a:spcPct val="115000"/>
              </a:lnSpc>
              <a:spcAft>
                <a:spcPts val="800"/>
              </a:spcAft>
              <a:buSzPts val="1000"/>
              <a:buFont typeface="Arial" panose="020B0604020202020204" pitchFamily="34" charset="0"/>
              <a:buChar char="•"/>
              <a:tabLst>
                <a:tab pos="457200" algn="l"/>
              </a:tabLst>
            </a:pPr>
            <a:r>
              <a:rPr lang="en-IN" sz="1800" b="1" kern="0" dirty="0">
                <a:latin typeface="Times New Roman" panose="02020603050405020304" pitchFamily="18" charset="0"/>
                <a:ea typeface="Aptos" panose="020B0004020202020204" pitchFamily="34" charset="0"/>
                <a:cs typeface="Times New Roman" panose="02020603050405020304" pitchFamily="18" charset="0"/>
              </a:rPr>
              <a:t>	</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Gather dataset: age, sex, blood pressure, cholesterol, smoking, BMI, medical conditions.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buSzPts val="1000"/>
              <a:buFont typeface="Arial" panose="020B0604020202020204" pitchFamily="34" charset="0"/>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Clean data: handle missing values, encode categorical variables.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2.</a:t>
            </a:r>
            <a:r>
              <a:rPr lang="en-IN" sz="1800" b="1" kern="0" dirty="0">
                <a:effectLst/>
                <a:latin typeface="Times New Roman" panose="02020603050405020304" pitchFamily="18" charset="0"/>
                <a:ea typeface="Times New Roman" panose="02020603050405020304" pitchFamily="18" charset="0"/>
              </a:rPr>
              <a:t> Feature Engineering:</a:t>
            </a:r>
          </a:p>
          <a:p>
            <a:pPr>
              <a:lnSpc>
                <a:spcPct val="115000"/>
              </a:lnSpc>
              <a:spcAft>
                <a:spcPts val="800"/>
              </a:spcAft>
              <a:buSzPts val="1000"/>
              <a:buFont typeface="Arial" panose="020B0604020202020204" pitchFamily="34" charset="0"/>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Use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AutoAI</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for automated feature engineering.</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buFont typeface="Arial" panose="020B0604020202020204" pitchFamily="34" charset="0"/>
              <a:buChar char="•"/>
            </a:pPr>
            <a:r>
              <a:rPr lang="en-IN" sz="1800" kern="0" dirty="0">
                <a:effectLst/>
                <a:latin typeface="Times New Roman" panose="02020603050405020304" pitchFamily="18" charset="0"/>
                <a:ea typeface="Times New Roman" panose="02020603050405020304" pitchFamily="18" charset="0"/>
              </a:rPr>
              <a:t>Preprocess data: handle strings, missing values, scale numerical features.</a:t>
            </a:r>
            <a:endParaRPr lang="en-IN" sz="1800" kern="0" dirty="0">
              <a:latin typeface="Times New Roman" panose="02020603050405020304" pitchFamily="18" charset="0"/>
              <a:ea typeface="Times New Roman" panose="02020603050405020304" pitchFamily="18" charset="0"/>
            </a:endParaRPr>
          </a:p>
          <a:p>
            <a:pPr marL="0" indent="0">
              <a:buNone/>
            </a:pPr>
            <a:r>
              <a:rPr lang="en-IN" sz="1800" kern="0" dirty="0">
                <a:effectLst/>
                <a:latin typeface="Times New Roman" panose="02020603050405020304" pitchFamily="18" charset="0"/>
                <a:ea typeface="Aptos" panose="020B0004020202020204" pitchFamily="34" charset="0"/>
                <a:cs typeface="Times New Roman" panose="02020603050405020304" pitchFamily="18" charset="0"/>
              </a:rPr>
              <a:t>3. </a:t>
            </a:r>
            <a:r>
              <a:rPr lang="en-IN" sz="1800" b="1" kern="0" dirty="0">
                <a:effectLst/>
                <a:latin typeface="Times New Roman" panose="02020603050405020304" pitchFamily="18" charset="0"/>
                <a:ea typeface="Times New Roman" panose="02020603050405020304" pitchFamily="18" charset="0"/>
              </a:rPr>
              <a:t>Model Building:</a:t>
            </a:r>
          </a:p>
          <a:p>
            <a:pPr marL="342900" lvl="0" indent="-342900">
              <a:lnSpc>
                <a:spcPct val="115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Construct ML pipeline: preprocessing + classification model.</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Utilize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autoai</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-libs for model selection and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lale</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for pipeline optimization.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indent="-342900">
              <a:buAutoNum type="arabicPeriod"/>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70CEBD-E246-B617-E585-29A653FCDB52}"/>
              </a:ext>
            </a:extLst>
          </p:cNvPr>
          <p:cNvSpPr>
            <a:spLocks noGrp="1"/>
          </p:cNvSpPr>
          <p:nvPr>
            <p:ph idx="1"/>
          </p:nvPr>
        </p:nvSpPr>
        <p:spPr/>
        <p:txBody>
          <a:bodyPr/>
          <a:lstStyle/>
          <a:p>
            <a:pPr marL="0" indent="0">
              <a:buNone/>
            </a:pPr>
            <a:r>
              <a:rPr lang="en-IN" sz="1600" kern="100" dirty="0">
                <a:effectLst/>
                <a:latin typeface="Aptos" panose="020B0004020202020204" pitchFamily="34" charset="0"/>
                <a:ea typeface="Aptos" panose="020B0004020202020204" pitchFamily="34" charset="0"/>
                <a:cs typeface="Times New Roman" panose="02020603050405020304" pitchFamily="18" charset="0"/>
              </a:rPr>
              <a:t>4. </a:t>
            </a:r>
            <a:r>
              <a:rPr lang="en-IN" sz="1600" b="1" kern="0" dirty="0">
                <a:effectLst/>
                <a:latin typeface="Times New Roman" panose="02020603050405020304" pitchFamily="18" charset="0"/>
                <a:ea typeface="Times New Roman" panose="02020603050405020304" pitchFamily="18" charset="0"/>
              </a:rPr>
              <a:t>Model Training &amp; Evaluation:</a:t>
            </a:r>
          </a:p>
          <a:p>
            <a:pPr marL="342900" lvl="0" indent="-342900">
              <a:lnSpc>
                <a:spcPct val="115000"/>
              </a:lnSpc>
              <a:spcAft>
                <a:spcPts val="800"/>
              </a:spcAft>
              <a:buSzPts val="1000"/>
              <a:buFont typeface="Symbol" panose="05050102010706020507" pitchFamily="18" charset="2"/>
              <a:buChar char=""/>
              <a:tabLst>
                <a:tab pos="457200" algn="l"/>
              </a:tabLst>
            </a:pP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Split data: training and testing (holdout strategy).</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Train pipeline: optimize for accuracy (scoring='accuracy').</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Evaluate metrics: accuracy, precision, recall, F1-score.</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en-IN" dirty="0"/>
              <a:t>5.</a:t>
            </a:r>
            <a:r>
              <a:rPr lang="en-IN" sz="1800" b="1" kern="0" dirty="0">
                <a:effectLst/>
                <a:latin typeface="Times New Roman" panose="02020603050405020304" pitchFamily="18" charset="0"/>
                <a:ea typeface="Times New Roman" panose="02020603050405020304" pitchFamily="18" charset="0"/>
              </a:rPr>
              <a:t> Deployment &amp; Integration:</a:t>
            </a:r>
          </a:p>
          <a:p>
            <a:pPr marL="342900" lvl="0" indent="-342900">
              <a:lnSpc>
                <a:spcPct val="115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Integrate with IBM Watson Studio using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ibm_watsonx_ai</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API.</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Store in Watson Machine Learning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deployment_url</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en-IN" sz="1800" b="1" kern="0" dirty="0">
                <a:latin typeface="Times New Roman" panose="02020603050405020304" pitchFamily="18" charset="0"/>
              </a:rPr>
              <a:t>6.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Deployment Testing &amp; Monitoring:</a:t>
            </a:r>
          </a:p>
          <a:p>
            <a:pPr marL="342900" lvl="0" indent="-342900">
              <a:lnSpc>
                <a:spcPct val="115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Validate predictions with new data.</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Monitor performance: retrain/update for accuracy.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962371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1.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Operating System</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dirty="0">
              <a:effectLst/>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IN" sz="1200" kern="0" dirty="0">
                <a:effectLst/>
                <a:latin typeface="Times New Roman" panose="02020603050405020304" pitchFamily="18" charset="0"/>
                <a:ea typeface="Times New Roman" panose="02020603050405020304" pitchFamily="18" charset="0"/>
                <a:cs typeface="Times New Roman" panose="02020603050405020304" pitchFamily="18" charset="0"/>
              </a:rPr>
              <a:t>Recommended: Linux (Ubuntu, CentOS), Windows 10, macOS</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IN" sz="1200" kern="0" dirty="0">
                <a:effectLst/>
                <a:latin typeface="Times New Roman" panose="02020603050405020304" pitchFamily="18" charset="0"/>
                <a:ea typeface="Times New Roman" panose="02020603050405020304" pitchFamily="18" charset="0"/>
                <a:cs typeface="Times New Roman" panose="02020603050405020304" pitchFamily="18" charset="0"/>
              </a:rPr>
              <a:t>IBM Watson Studio and </a:t>
            </a:r>
            <a:r>
              <a:rPr lang="en-IN"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AutoAI</a:t>
            </a:r>
            <a:r>
              <a:rPr lang="en-IN" sz="1200" kern="0" dirty="0">
                <a:effectLst/>
                <a:latin typeface="Times New Roman" panose="02020603050405020304" pitchFamily="18" charset="0"/>
                <a:ea typeface="Times New Roman" panose="02020603050405020304" pitchFamily="18" charset="0"/>
                <a:cs typeface="Times New Roman" panose="02020603050405020304" pitchFamily="18" charset="0"/>
              </a:rPr>
              <a:t> generally support major operating systems, but specific functionalities may vary.</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en-IN" sz="1800" b="1" dirty="0">
                <a:solidFill>
                  <a:srgbClr val="0F0F0F"/>
                </a:solidFill>
              </a:rPr>
              <a:t>2.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Hardware</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dirty="0">
              <a:effectLst/>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IN" sz="1200" kern="0" dirty="0">
                <a:effectLst/>
                <a:latin typeface="Times New Roman" panose="02020603050405020304" pitchFamily="18" charset="0"/>
                <a:ea typeface="Times New Roman" panose="02020603050405020304" pitchFamily="18" charset="0"/>
                <a:cs typeface="Times New Roman" panose="02020603050405020304" pitchFamily="18" charset="0"/>
              </a:rPr>
              <a:t>CPU: Intel Core i5 or higher (or equivalent AMD processor)</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IN" sz="1200" kern="0" dirty="0">
                <a:effectLst/>
                <a:latin typeface="Times New Roman" panose="02020603050405020304" pitchFamily="18" charset="0"/>
                <a:ea typeface="Times New Roman" panose="02020603050405020304" pitchFamily="18" charset="0"/>
                <a:cs typeface="Times New Roman" panose="02020603050405020304" pitchFamily="18" charset="0"/>
              </a:rPr>
              <a:t>RAM: 8GB or higher (16GB recommended for better performance)</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IN" sz="1200" kern="0" dirty="0">
                <a:effectLst/>
                <a:latin typeface="Times New Roman" panose="02020603050405020304" pitchFamily="18" charset="0"/>
                <a:ea typeface="Times New Roman" panose="02020603050405020304" pitchFamily="18" charset="0"/>
                <a:cs typeface="Times New Roman" panose="02020603050405020304" pitchFamily="18" charset="0"/>
              </a:rPr>
              <a:t>Disk Space: Sufficient space for datasets and model storage</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en-IN" sz="1800" b="1" dirty="0">
                <a:solidFill>
                  <a:srgbClr val="0F0F0F"/>
                </a:solidFill>
              </a:rPr>
              <a:t>3.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Software</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dirty="0">
              <a:effectLst/>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IN" sz="1200" kern="0" dirty="0">
                <a:effectLst/>
                <a:latin typeface="Times New Roman" panose="02020603050405020304" pitchFamily="18" charset="0"/>
                <a:ea typeface="Times New Roman" panose="02020603050405020304" pitchFamily="18" charset="0"/>
                <a:cs typeface="Times New Roman" panose="02020603050405020304" pitchFamily="18" charset="0"/>
              </a:rPr>
              <a:t>Python 3.7 or higher (recommended with Anaconda distribution for package management)</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IN" sz="1200" kern="0" dirty="0">
                <a:effectLst/>
                <a:latin typeface="Times New Roman" panose="02020603050405020304" pitchFamily="18" charset="0"/>
                <a:ea typeface="Times New Roman" panose="02020603050405020304" pitchFamily="18" charset="0"/>
                <a:cs typeface="Times New Roman" panose="02020603050405020304" pitchFamily="18" charset="0"/>
              </a:rPr>
              <a:t>Docker (if using containerized environments for deployment)</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IN" sz="1200" kern="0" dirty="0">
                <a:effectLst/>
                <a:latin typeface="Times New Roman" panose="02020603050405020304" pitchFamily="18" charset="0"/>
                <a:ea typeface="Times New Roman" panose="02020603050405020304" pitchFamily="18" charset="0"/>
                <a:cs typeface="Times New Roman" panose="02020603050405020304" pitchFamily="18" charset="0"/>
              </a:rPr>
              <a:t>IBM Cloud CLI for managing IBM Watson Studio resources (optional but recommended for advanced deployment)</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fontScale="92500"/>
          </a:bodyPr>
          <a:lstStyle/>
          <a:p>
            <a:pPr marL="342900" lvl="0" indent="-342900">
              <a:lnSpc>
                <a:spcPct val="115000"/>
              </a:lnSpc>
              <a:spcAft>
                <a:spcPts val="800"/>
              </a:spcAft>
              <a:buSzPts val="1000"/>
              <a:buFont typeface="Symbol" panose="05050102010706020507" pitchFamily="18" charset="2"/>
              <a:buChar char=""/>
              <a:tabLst>
                <a:tab pos="457200" algn="l"/>
              </a:tabLst>
            </a:pPr>
            <a:endPar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Developed and deployed a machine learning model using IBM Watson Studio and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AutoAI</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Achieved an accuracy score of 0.92 on test data, ensuring robust predictive performance.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Leveraged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AutoAI</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for automated feature engineering, optimizing model accuracy through advanced data preprocessing.</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Seamlessly integrated and deployed the model in IBM Watson Studio, enabling scalable and accessible predictions.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15000"/>
              </a:lnSpc>
              <a:spcAft>
                <a:spcPts val="800"/>
              </a:spcAft>
              <a:buNone/>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Impact: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Provides healthcare professionals with early risk identification and personalized preventive strategies.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Enhances operational efficiency by automating complex analyses and supporting clinical decision-making.</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Designed for scalability to facilitate widespread adoption in healthcare systems for effective CVD risk management.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8" name="Content Placeholder 7" descr="A screenshot of a computer&#10;&#10;Description automatically generated">
            <a:extLst>
              <a:ext uri="{FF2B5EF4-FFF2-40B4-BE49-F238E27FC236}">
                <a16:creationId xmlns:a16="http://schemas.microsoft.com/office/drawing/2014/main" id="{D664E906-EC03-45D4-95F4-CA6229C8DC70}"/>
              </a:ext>
            </a:extLst>
          </p:cNvPr>
          <p:cNvPicPr>
            <a:picLocks noGrp="1" noChangeAspect="1"/>
          </p:cNvPicPr>
          <p:nvPr>
            <p:ph idx="1"/>
          </p:nvPr>
        </p:nvPicPr>
        <p:blipFill>
          <a:blip r:embed="rId2"/>
          <a:stretch>
            <a:fillRect/>
          </a:stretch>
        </p:blipFill>
        <p:spPr>
          <a:xfrm>
            <a:off x="5997782" y="2544753"/>
            <a:ext cx="5613026" cy="3455551"/>
          </a:xfrm>
        </p:spPr>
      </p:pic>
      <p:pic>
        <p:nvPicPr>
          <p:cNvPr id="10" name="Picture 9" descr="A screenshot of a computer&#10;&#10;Description automatically generated">
            <a:extLst>
              <a:ext uri="{FF2B5EF4-FFF2-40B4-BE49-F238E27FC236}">
                <a16:creationId xmlns:a16="http://schemas.microsoft.com/office/drawing/2014/main" id="{F0634FBB-B64C-2E5B-CA5F-09AE57815138}"/>
              </a:ext>
            </a:extLst>
          </p:cNvPr>
          <p:cNvPicPr>
            <a:picLocks noChangeAspect="1"/>
          </p:cNvPicPr>
          <p:nvPr/>
        </p:nvPicPr>
        <p:blipFill>
          <a:blip r:embed="rId3"/>
          <a:stretch>
            <a:fillRect/>
          </a:stretch>
        </p:blipFill>
        <p:spPr>
          <a:xfrm>
            <a:off x="420253" y="1112380"/>
            <a:ext cx="7195127" cy="2176728"/>
          </a:xfrm>
          <a:prstGeom prst="rect">
            <a:avLst/>
          </a:prstGeom>
        </p:spPr>
      </p:pic>
    </p:spTree>
    <p:extLst>
      <p:ext uri="{BB962C8B-B14F-4D97-AF65-F5344CB8AC3E}">
        <p14:creationId xmlns:p14="http://schemas.microsoft.com/office/powerpoint/2010/main" val="1888484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dirty="0"/>
              <a:t>Project Link(GitHub, Google drive link)</a:t>
            </a:r>
          </a:p>
        </p:txBody>
      </p:sp>
      <p:sp>
        <p:nvSpPr>
          <p:cNvPr id="4" name="Content Placeholder 3">
            <a:extLst>
              <a:ext uri="{FF2B5EF4-FFF2-40B4-BE49-F238E27FC236}">
                <a16:creationId xmlns:a16="http://schemas.microsoft.com/office/drawing/2014/main" id="{C303816E-2866-F86D-F785-DFCC937D5A2F}"/>
              </a:ext>
            </a:extLst>
          </p:cNvPr>
          <p:cNvSpPr>
            <a:spLocks noGrp="1"/>
          </p:cNvSpPr>
          <p:nvPr>
            <p:ph idx="1"/>
          </p:nvPr>
        </p:nvSpPr>
        <p:spPr/>
        <p:txBody>
          <a:bodyPr/>
          <a:lstStyle/>
          <a:p>
            <a:r>
              <a:rPr lang="en-IN" dirty="0" err="1"/>
              <a:t>Ibm</a:t>
            </a:r>
            <a:r>
              <a:rPr lang="en-IN" dirty="0"/>
              <a:t> model: </a:t>
            </a:r>
            <a:r>
              <a:rPr lang="en-IN" dirty="0">
                <a:hlinkClick r:id="rId2"/>
              </a:rPr>
              <a:t>https://eu-de.ml.cloud.ibm.com/ml/v4/deployments/d6d5b5c5-4047-4894-abe1-63b82c09aff4/predictions?version=2021-05-01</a:t>
            </a:r>
            <a:endParaRPr lang="en-IN" dirty="0"/>
          </a:p>
          <a:p>
            <a:r>
              <a:rPr lang="en-IN" dirty="0"/>
              <a:t>Git hub: </a:t>
            </a:r>
            <a:r>
              <a:rPr lang="en-IN" dirty="0">
                <a:hlinkClick r:id="rId3"/>
              </a:rPr>
              <a:t>https://github.com/Tejaspv02/cardiovasculardisease-Identification</a:t>
            </a:r>
            <a:endParaRPr lang="en-IN" dirty="0"/>
          </a:p>
          <a:p>
            <a:pPr marL="0" indent="0">
              <a:buNone/>
            </a:pPr>
            <a:endParaRPr lang="en-IN" dirty="0"/>
          </a:p>
          <a:p>
            <a:endParaRPr lang="en-IN" dirty="0"/>
          </a:p>
        </p:txBody>
      </p:sp>
    </p:spTree>
    <p:extLst>
      <p:ext uri="{BB962C8B-B14F-4D97-AF65-F5344CB8AC3E}">
        <p14:creationId xmlns:p14="http://schemas.microsoft.com/office/powerpoint/2010/main" val="76961402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http://schemas.microsoft.com/office/infopath/2007/PartnerControls"/>
    <ds:schemaRef ds:uri="http://www.w3.org/XML/1998/namespace"/>
    <ds:schemaRef ds:uri="http://purl.org/dc/dcmitype/"/>
    <ds:schemaRef ds:uri="http://schemas.microsoft.com/office/2006/metadata/properties"/>
    <ds:schemaRef ds:uri="http://schemas.microsoft.com/office/2006/documentManagement/types"/>
    <ds:schemaRef ds:uri="http://schemas.openxmlformats.org/package/2006/metadata/core-properties"/>
    <ds:schemaRef ds:uri="c0fa2617-96bd-425d-8578-e93563fe37c5"/>
    <ds:schemaRef ds:uri="http://purl.org/dc/elements/1.1/"/>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182</TotalTime>
  <Words>930</Words>
  <Application>Microsoft Office PowerPoint</Application>
  <PresentationFormat>Widescreen</PresentationFormat>
  <Paragraphs>92</Paragraphs>
  <Slides>15</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Aptos</vt:lpstr>
      <vt:lpstr>Arial</vt:lpstr>
      <vt:lpstr>Calibri</vt:lpstr>
      <vt:lpstr>Calibri Light</vt:lpstr>
      <vt:lpstr>Courier New</vt:lpstr>
      <vt:lpstr>Franklin Gothic Book</vt:lpstr>
      <vt:lpstr>Franklin Gothic Demi</vt:lpstr>
      <vt:lpstr>Symbol</vt:lpstr>
      <vt:lpstr>Times New Roman</vt:lpstr>
      <vt:lpstr>Wingdings 2</vt:lpstr>
      <vt:lpstr>DividendVTI</vt:lpstr>
      <vt:lpstr>Cardiovascular disease prediction</vt:lpstr>
      <vt:lpstr>OUTLINE</vt:lpstr>
      <vt:lpstr>Problem Statement</vt:lpstr>
      <vt:lpstr>Proposed Solution</vt:lpstr>
      <vt:lpstr>PowerPoint Presentation</vt:lpstr>
      <vt:lpstr>System  Approach</vt:lpstr>
      <vt:lpstr>Result</vt:lpstr>
      <vt:lpstr>Result</vt:lpstr>
      <vt:lpstr>Project Link(GitHub, Google drive link)</vt:lpstr>
      <vt:lpstr>Conclusion</vt:lpstr>
      <vt:lpstr>PowerPoint Presentation</vt:lpstr>
      <vt:lpstr>References</vt:lpstr>
      <vt:lpstr>course certificate 1 </vt:lpstr>
      <vt:lpstr>course certificate 2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Tejas</cp:lastModifiedBy>
  <cp:revision>32</cp:revision>
  <dcterms:created xsi:type="dcterms:W3CDTF">2021-05-26T16:50:10Z</dcterms:created>
  <dcterms:modified xsi:type="dcterms:W3CDTF">2024-06-28T12:57:17Z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