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116" r:id="rId1"/>
  </p:sldMasterIdLst>
  <p:notesMasterIdLst>
    <p:notesMasterId r:id="rId30"/>
  </p:notesMasterIdLst>
  <p:sldIdLst>
    <p:sldId id="280" r:id="rId2"/>
    <p:sldId id="278" r:id="rId3"/>
    <p:sldId id="258" r:id="rId4"/>
    <p:sldId id="279" r:id="rId5"/>
    <p:sldId id="269" r:id="rId6"/>
    <p:sldId id="257" r:id="rId7"/>
    <p:sldId id="281" r:id="rId8"/>
    <p:sldId id="259" r:id="rId9"/>
    <p:sldId id="287" r:id="rId10"/>
    <p:sldId id="283" r:id="rId11"/>
    <p:sldId id="284" r:id="rId12"/>
    <p:sldId id="285" r:id="rId13"/>
    <p:sldId id="286" r:id="rId14"/>
    <p:sldId id="288" r:id="rId15"/>
    <p:sldId id="289" r:id="rId16"/>
    <p:sldId id="294" r:id="rId17"/>
    <p:sldId id="290" r:id="rId18"/>
    <p:sldId id="291" r:id="rId19"/>
    <p:sldId id="296" r:id="rId20"/>
    <p:sldId id="297" r:id="rId21"/>
    <p:sldId id="304" r:id="rId22"/>
    <p:sldId id="305" r:id="rId23"/>
    <p:sldId id="298" r:id="rId24"/>
    <p:sldId id="299" r:id="rId25"/>
    <p:sldId id="303" r:id="rId26"/>
    <p:sldId id="300" r:id="rId27"/>
    <p:sldId id="302" r:id="rId28"/>
    <p:sldId id="29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rL69ufI9XBZZgQyZxWhNuY+vpP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0B5CE89-E5B7-3F5E-DF9E-AFCDA8CC7E74}" name="Kilari, Tejasree" initials="TK" userId="S::tkilari@kent.edu::a0d1b370-93ef-4152-a00c-7d9e68e048f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4" d="100"/>
          <a:sy n="74" d="100"/>
        </p:scale>
        <p:origin x="37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62E39A-36B2-4589-B7BC-3D9A0DB3E71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2E6282B-8928-4B54-858C-4C6C7B3FE856}">
      <dgm:prSet/>
      <dgm:spPr/>
      <dgm:t>
        <a:bodyPr/>
        <a:lstStyle/>
        <a:p>
          <a:pPr>
            <a:lnSpc>
              <a:spcPct val="100000"/>
            </a:lnSpc>
          </a:pPr>
          <a:r>
            <a:rPr lang="en-IN"/>
            <a:t>Heart Stroke is one of the most significant causes of mortality in the world today. Prediction of cardiovascular disease is a critical challenge in the area of clinical data analysis. </a:t>
          </a:r>
          <a:endParaRPr lang="en-US"/>
        </a:p>
      </dgm:t>
    </dgm:pt>
    <dgm:pt modelId="{1CC52B10-D2AE-411A-B621-8F4F030B9481}" type="parTrans" cxnId="{F23C4F25-A906-4485-B093-DF409F8C2135}">
      <dgm:prSet/>
      <dgm:spPr/>
      <dgm:t>
        <a:bodyPr/>
        <a:lstStyle/>
        <a:p>
          <a:endParaRPr lang="en-US"/>
        </a:p>
      </dgm:t>
    </dgm:pt>
    <dgm:pt modelId="{41A38412-B70E-4B80-A834-2D4807F749A3}" type="sibTrans" cxnId="{F23C4F25-A906-4485-B093-DF409F8C2135}">
      <dgm:prSet/>
      <dgm:spPr/>
      <dgm:t>
        <a:bodyPr/>
        <a:lstStyle/>
        <a:p>
          <a:endParaRPr lang="en-US"/>
        </a:p>
      </dgm:t>
    </dgm:pt>
    <dgm:pt modelId="{03B92267-A213-4834-B355-62EBD8E20FEB}">
      <dgm:prSet/>
      <dgm:spPr/>
      <dgm:t>
        <a:bodyPr/>
        <a:lstStyle/>
        <a:p>
          <a:pPr>
            <a:lnSpc>
              <a:spcPct val="100000"/>
            </a:lnSpc>
          </a:pPr>
          <a:r>
            <a:rPr lang="en-IN"/>
            <a:t>Machine learning (ML) has been shown to be effective in assisting in making decisions and predictions from the large quantity of data produced by the healthcare industry.</a:t>
          </a:r>
          <a:endParaRPr lang="en-US"/>
        </a:p>
      </dgm:t>
    </dgm:pt>
    <dgm:pt modelId="{DFF18B9F-E5CE-4F9F-B0ED-0659258C0FDB}" type="parTrans" cxnId="{404EC5FE-49BA-46D8-AACF-2B386CAD66B5}">
      <dgm:prSet/>
      <dgm:spPr/>
      <dgm:t>
        <a:bodyPr/>
        <a:lstStyle/>
        <a:p>
          <a:endParaRPr lang="en-US"/>
        </a:p>
      </dgm:t>
    </dgm:pt>
    <dgm:pt modelId="{BEC382B1-D8F7-4852-B4EF-376EA51E14E8}" type="sibTrans" cxnId="{404EC5FE-49BA-46D8-AACF-2B386CAD66B5}">
      <dgm:prSet/>
      <dgm:spPr/>
      <dgm:t>
        <a:bodyPr/>
        <a:lstStyle/>
        <a:p>
          <a:endParaRPr lang="en-US"/>
        </a:p>
      </dgm:t>
    </dgm:pt>
    <dgm:pt modelId="{BE29305B-EE04-4860-B80C-44CB2F730CE9}">
      <dgm:prSet/>
      <dgm:spPr/>
      <dgm:t>
        <a:bodyPr/>
        <a:lstStyle/>
        <a:p>
          <a:pPr>
            <a:lnSpc>
              <a:spcPct val="100000"/>
            </a:lnSpc>
          </a:pPr>
          <a:r>
            <a:rPr lang="en-IN"/>
            <a:t>The main goal of this proposed work is to build a solution that should be able to predict whether a person is diagnosed with Heart Disease or not. The system is developed based on Machine Learning Classifiers.</a:t>
          </a:r>
          <a:endParaRPr lang="en-US"/>
        </a:p>
      </dgm:t>
    </dgm:pt>
    <dgm:pt modelId="{9D8D227B-DFE9-436C-BF9F-1B861592EA80}" type="parTrans" cxnId="{93B73859-7259-4E82-B767-8FEB7C8597DB}">
      <dgm:prSet/>
      <dgm:spPr/>
      <dgm:t>
        <a:bodyPr/>
        <a:lstStyle/>
        <a:p>
          <a:endParaRPr lang="en-US"/>
        </a:p>
      </dgm:t>
    </dgm:pt>
    <dgm:pt modelId="{B5DF0C15-6FC4-41EC-ABC6-1FE6FB62C784}" type="sibTrans" cxnId="{93B73859-7259-4E82-B767-8FEB7C8597DB}">
      <dgm:prSet/>
      <dgm:spPr/>
      <dgm:t>
        <a:bodyPr/>
        <a:lstStyle/>
        <a:p>
          <a:endParaRPr lang="en-US"/>
        </a:p>
      </dgm:t>
    </dgm:pt>
    <dgm:pt modelId="{D7B5CA79-D0B2-40A6-96A1-64C762218459}" type="pres">
      <dgm:prSet presAssocID="{9962E39A-36B2-4589-B7BC-3D9A0DB3E711}" presName="root" presStyleCnt="0">
        <dgm:presLayoutVars>
          <dgm:dir/>
          <dgm:resizeHandles val="exact"/>
        </dgm:presLayoutVars>
      </dgm:prSet>
      <dgm:spPr/>
    </dgm:pt>
    <dgm:pt modelId="{3EF14C3F-6A17-4712-AB30-1BEC182CB4E7}" type="pres">
      <dgm:prSet presAssocID="{C2E6282B-8928-4B54-858C-4C6C7B3FE856}" presName="compNode" presStyleCnt="0"/>
      <dgm:spPr/>
    </dgm:pt>
    <dgm:pt modelId="{BF3EA322-EF77-4C5E-8E3F-0A50D777D801}" type="pres">
      <dgm:prSet presAssocID="{C2E6282B-8928-4B54-858C-4C6C7B3FE85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rt Organ"/>
        </a:ext>
      </dgm:extLst>
    </dgm:pt>
    <dgm:pt modelId="{0EAADCD6-1991-4E49-B040-8BD0AFA2A19B}" type="pres">
      <dgm:prSet presAssocID="{C2E6282B-8928-4B54-858C-4C6C7B3FE856}" presName="spaceRect" presStyleCnt="0"/>
      <dgm:spPr/>
    </dgm:pt>
    <dgm:pt modelId="{F7ECAAE7-E101-4278-A172-C356109D42D7}" type="pres">
      <dgm:prSet presAssocID="{C2E6282B-8928-4B54-858C-4C6C7B3FE856}" presName="textRect" presStyleLbl="revTx" presStyleIdx="0" presStyleCnt="3">
        <dgm:presLayoutVars>
          <dgm:chMax val="1"/>
          <dgm:chPref val="1"/>
        </dgm:presLayoutVars>
      </dgm:prSet>
      <dgm:spPr/>
    </dgm:pt>
    <dgm:pt modelId="{3057B2A2-4B93-48F1-AEE6-4B8982604168}" type="pres">
      <dgm:prSet presAssocID="{41A38412-B70E-4B80-A834-2D4807F749A3}" presName="sibTrans" presStyleCnt="0"/>
      <dgm:spPr/>
    </dgm:pt>
    <dgm:pt modelId="{82AA960F-7E0C-4106-A88D-F7643BA83120}" type="pres">
      <dgm:prSet presAssocID="{03B92267-A213-4834-B355-62EBD8E20FEB}" presName="compNode" presStyleCnt="0"/>
      <dgm:spPr/>
    </dgm:pt>
    <dgm:pt modelId="{F7229A39-E2E5-45EF-B96E-B13704A6DA89}" type="pres">
      <dgm:prSet presAssocID="{03B92267-A213-4834-B355-62EBD8E20FE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D5528D1C-9804-48B5-8A0E-73BC97F42C72}" type="pres">
      <dgm:prSet presAssocID="{03B92267-A213-4834-B355-62EBD8E20FEB}" presName="spaceRect" presStyleCnt="0"/>
      <dgm:spPr/>
    </dgm:pt>
    <dgm:pt modelId="{538BFD79-AC4E-4BC0-94B5-D3D0DE4FD96D}" type="pres">
      <dgm:prSet presAssocID="{03B92267-A213-4834-B355-62EBD8E20FEB}" presName="textRect" presStyleLbl="revTx" presStyleIdx="1" presStyleCnt="3">
        <dgm:presLayoutVars>
          <dgm:chMax val="1"/>
          <dgm:chPref val="1"/>
        </dgm:presLayoutVars>
      </dgm:prSet>
      <dgm:spPr/>
    </dgm:pt>
    <dgm:pt modelId="{2ABDC93A-3278-45D2-8920-228D436D7067}" type="pres">
      <dgm:prSet presAssocID="{BEC382B1-D8F7-4852-B4EF-376EA51E14E8}" presName="sibTrans" presStyleCnt="0"/>
      <dgm:spPr/>
    </dgm:pt>
    <dgm:pt modelId="{3ECBE2D8-32A1-4E90-A66F-2AC50E59022A}" type="pres">
      <dgm:prSet presAssocID="{BE29305B-EE04-4860-B80C-44CB2F730CE9}" presName="compNode" presStyleCnt="0"/>
      <dgm:spPr/>
    </dgm:pt>
    <dgm:pt modelId="{C18953EB-6997-4E01-84FE-6E71094666FB}" type="pres">
      <dgm:prSet presAssocID="{BE29305B-EE04-4860-B80C-44CB2F730CE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16DCF3F1-2A96-46D8-B664-C85ACE0FDEDE}" type="pres">
      <dgm:prSet presAssocID="{BE29305B-EE04-4860-B80C-44CB2F730CE9}" presName="spaceRect" presStyleCnt="0"/>
      <dgm:spPr/>
    </dgm:pt>
    <dgm:pt modelId="{FAE70850-118D-45A0-A03A-B29269635566}" type="pres">
      <dgm:prSet presAssocID="{BE29305B-EE04-4860-B80C-44CB2F730CE9}" presName="textRect" presStyleLbl="revTx" presStyleIdx="2" presStyleCnt="3">
        <dgm:presLayoutVars>
          <dgm:chMax val="1"/>
          <dgm:chPref val="1"/>
        </dgm:presLayoutVars>
      </dgm:prSet>
      <dgm:spPr/>
    </dgm:pt>
  </dgm:ptLst>
  <dgm:cxnLst>
    <dgm:cxn modelId="{4AF85D02-EC57-4222-A306-23517DBF70A1}" type="presOf" srcId="{C2E6282B-8928-4B54-858C-4C6C7B3FE856}" destId="{F7ECAAE7-E101-4278-A172-C356109D42D7}" srcOrd="0" destOrd="0" presId="urn:microsoft.com/office/officeart/2018/2/layout/IconLabelList"/>
    <dgm:cxn modelId="{F23C4F25-A906-4485-B093-DF409F8C2135}" srcId="{9962E39A-36B2-4589-B7BC-3D9A0DB3E711}" destId="{C2E6282B-8928-4B54-858C-4C6C7B3FE856}" srcOrd="0" destOrd="0" parTransId="{1CC52B10-D2AE-411A-B621-8F4F030B9481}" sibTransId="{41A38412-B70E-4B80-A834-2D4807F749A3}"/>
    <dgm:cxn modelId="{93B73859-7259-4E82-B767-8FEB7C8597DB}" srcId="{9962E39A-36B2-4589-B7BC-3D9A0DB3E711}" destId="{BE29305B-EE04-4860-B80C-44CB2F730CE9}" srcOrd="2" destOrd="0" parTransId="{9D8D227B-DFE9-436C-BF9F-1B861592EA80}" sibTransId="{B5DF0C15-6FC4-41EC-ABC6-1FE6FB62C784}"/>
    <dgm:cxn modelId="{6711D982-87D8-4702-B19A-2F1AC8914434}" type="presOf" srcId="{BE29305B-EE04-4860-B80C-44CB2F730CE9}" destId="{FAE70850-118D-45A0-A03A-B29269635566}" srcOrd="0" destOrd="0" presId="urn:microsoft.com/office/officeart/2018/2/layout/IconLabelList"/>
    <dgm:cxn modelId="{1BF5AAEE-7FE0-4160-AEAF-EA71A98595AF}" type="presOf" srcId="{9962E39A-36B2-4589-B7BC-3D9A0DB3E711}" destId="{D7B5CA79-D0B2-40A6-96A1-64C762218459}" srcOrd="0" destOrd="0" presId="urn:microsoft.com/office/officeart/2018/2/layout/IconLabelList"/>
    <dgm:cxn modelId="{AA0AD9F4-FBEF-4C19-BF3B-43291C0D76C9}" type="presOf" srcId="{03B92267-A213-4834-B355-62EBD8E20FEB}" destId="{538BFD79-AC4E-4BC0-94B5-D3D0DE4FD96D}" srcOrd="0" destOrd="0" presId="urn:microsoft.com/office/officeart/2018/2/layout/IconLabelList"/>
    <dgm:cxn modelId="{404EC5FE-49BA-46D8-AACF-2B386CAD66B5}" srcId="{9962E39A-36B2-4589-B7BC-3D9A0DB3E711}" destId="{03B92267-A213-4834-B355-62EBD8E20FEB}" srcOrd="1" destOrd="0" parTransId="{DFF18B9F-E5CE-4F9F-B0ED-0659258C0FDB}" sibTransId="{BEC382B1-D8F7-4852-B4EF-376EA51E14E8}"/>
    <dgm:cxn modelId="{934F107A-0E4F-4CE3-8836-2F13C9490200}" type="presParOf" srcId="{D7B5CA79-D0B2-40A6-96A1-64C762218459}" destId="{3EF14C3F-6A17-4712-AB30-1BEC182CB4E7}" srcOrd="0" destOrd="0" presId="urn:microsoft.com/office/officeart/2018/2/layout/IconLabelList"/>
    <dgm:cxn modelId="{18C11FA6-29B8-4B37-97A3-222268BF3257}" type="presParOf" srcId="{3EF14C3F-6A17-4712-AB30-1BEC182CB4E7}" destId="{BF3EA322-EF77-4C5E-8E3F-0A50D777D801}" srcOrd="0" destOrd="0" presId="urn:microsoft.com/office/officeart/2018/2/layout/IconLabelList"/>
    <dgm:cxn modelId="{9156B92E-A51C-4A3E-BAD2-70B3413C7349}" type="presParOf" srcId="{3EF14C3F-6A17-4712-AB30-1BEC182CB4E7}" destId="{0EAADCD6-1991-4E49-B040-8BD0AFA2A19B}" srcOrd="1" destOrd="0" presId="urn:microsoft.com/office/officeart/2018/2/layout/IconLabelList"/>
    <dgm:cxn modelId="{BE184C56-C16B-400F-B4A6-D780C224457D}" type="presParOf" srcId="{3EF14C3F-6A17-4712-AB30-1BEC182CB4E7}" destId="{F7ECAAE7-E101-4278-A172-C356109D42D7}" srcOrd="2" destOrd="0" presId="urn:microsoft.com/office/officeart/2018/2/layout/IconLabelList"/>
    <dgm:cxn modelId="{9C9E77DF-7903-467D-BD9F-99C325E524AF}" type="presParOf" srcId="{D7B5CA79-D0B2-40A6-96A1-64C762218459}" destId="{3057B2A2-4B93-48F1-AEE6-4B8982604168}" srcOrd="1" destOrd="0" presId="urn:microsoft.com/office/officeart/2018/2/layout/IconLabelList"/>
    <dgm:cxn modelId="{44D1DB30-62BE-49F9-B16D-71B5086E9706}" type="presParOf" srcId="{D7B5CA79-D0B2-40A6-96A1-64C762218459}" destId="{82AA960F-7E0C-4106-A88D-F7643BA83120}" srcOrd="2" destOrd="0" presId="urn:microsoft.com/office/officeart/2018/2/layout/IconLabelList"/>
    <dgm:cxn modelId="{93B271F8-E07F-4855-B6B1-7168D147B84B}" type="presParOf" srcId="{82AA960F-7E0C-4106-A88D-F7643BA83120}" destId="{F7229A39-E2E5-45EF-B96E-B13704A6DA89}" srcOrd="0" destOrd="0" presId="urn:microsoft.com/office/officeart/2018/2/layout/IconLabelList"/>
    <dgm:cxn modelId="{AED21C11-9113-453B-B2DE-BD00D2FCAB29}" type="presParOf" srcId="{82AA960F-7E0C-4106-A88D-F7643BA83120}" destId="{D5528D1C-9804-48B5-8A0E-73BC97F42C72}" srcOrd="1" destOrd="0" presId="urn:microsoft.com/office/officeart/2018/2/layout/IconLabelList"/>
    <dgm:cxn modelId="{FDEFDDB5-EA97-4068-AA2B-F410FABDCB09}" type="presParOf" srcId="{82AA960F-7E0C-4106-A88D-F7643BA83120}" destId="{538BFD79-AC4E-4BC0-94B5-D3D0DE4FD96D}" srcOrd="2" destOrd="0" presId="urn:microsoft.com/office/officeart/2018/2/layout/IconLabelList"/>
    <dgm:cxn modelId="{90CA413B-88D5-45CB-9FB0-0D6323720136}" type="presParOf" srcId="{D7B5CA79-D0B2-40A6-96A1-64C762218459}" destId="{2ABDC93A-3278-45D2-8920-228D436D7067}" srcOrd="3" destOrd="0" presId="urn:microsoft.com/office/officeart/2018/2/layout/IconLabelList"/>
    <dgm:cxn modelId="{E58D1E36-D50C-4AB7-A14B-E7DF7B572FD8}" type="presParOf" srcId="{D7B5CA79-D0B2-40A6-96A1-64C762218459}" destId="{3ECBE2D8-32A1-4E90-A66F-2AC50E59022A}" srcOrd="4" destOrd="0" presId="urn:microsoft.com/office/officeart/2018/2/layout/IconLabelList"/>
    <dgm:cxn modelId="{5DC97785-9E43-44CD-B4AE-11ABE91FC032}" type="presParOf" srcId="{3ECBE2D8-32A1-4E90-A66F-2AC50E59022A}" destId="{C18953EB-6997-4E01-84FE-6E71094666FB}" srcOrd="0" destOrd="0" presId="urn:microsoft.com/office/officeart/2018/2/layout/IconLabelList"/>
    <dgm:cxn modelId="{D31A76BD-F81F-400E-9906-CF3C288A6562}" type="presParOf" srcId="{3ECBE2D8-32A1-4E90-A66F-2AC50E59022A}" destId="{16DCF3F1-2A96-46D8-B664-C85ACE0FDEDE}" srcOrd="1" destOrd="0" presId="urn:microsoft.com/office/officeart/2018/2/layout/IconLabelList"/>
    <dgm:cxn modelId="{B96BA188-B913-401A-80A1-88A957567C40}" type="presParOf" srcId="{3ECBE2D8-32A1-4E90-A66F-2AC50E59022A}" destId="{FAE70850-118D-45A0-A03A-B2926963556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EA322-EF77-4C5E-8E3F-0A50D777D801}">
      <dsp:nvSpPr>
        <dsp:cNvPr id="0" name=""/>
        <dsp:cNvSpPr/>
      </dsp:nvSpPr>
      <dsp:spPr>
        <a:xfrm>
          <a:off x="886140" y="1405096"/>
          <a:ext cx="1096719" cy="10967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ECAAE7-E101-4278-A172-C356109D42D7}">
      <dsp:nvSpPr>
        <dsp:cNvPr id="0" name=""/>
        <dsp:cNvSpPr/>
      </dsp:nvSpPr>
      <dsp:spPr>
        <a:xfrm>
          <a:off x="215922" y="2870180"/>
          <a:ext cx="2437154" cy="9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Heart Stroke is one of the most significant causes of mortality in the world today. Prediction of cardiovascular disease is a critical challenge in the area of clinical data analysis. </a:t>
          </a:r>
          <a:endParaRPr lang="en-US" sz="1100" kern="1200"/>
        </a:p>
      </dsp:txBody>
      <dsp:txXfrm>
        <a:off x="215922" y="2870180"/>
        <a:ext cx="2437154" cy="990000"/>
      </dsp:txXfrm>
    </dsp:sp>
    <dsp:sp modelId="{F7229A39-E2E5-45EF-B96E-B13704A6DA89}">
      <dsp:nvSpPr>
        <dsp:cNvPr id="0" name=""/>
        <dsp:cNvSpPr/>
      </dsp:nvSpPr>
      <dsp:spPr>
        <a:xfrm>
          <a:off x="3749796" y="1405096"/>
          <a:ext cx="1096719" cy="10967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8BFD79-AC4E-4BC0-94B5-D3D0DE4FD96D}">
      <dsp:nvSpPr>
        <dsp:cNvPr id="0" name=""/>
        <dsp:cNvSpPr/>
      </dsp:nvSpPr>
      <dsp:spPr>
        <a:xfrm>
          <a:off x="3079578" y="2870180"/>
          <a:ext cx="2437154" cy="9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Machine learning (ML) has been shown to be effective in assisting in making decisions and predictions from the large quantity of data produced by the healthcare industry.</a:t>
          </a:r>
          <a:endParaRPr lang="en-US" sz="1100" kern="1200"/>
        </a:p>
      </dsp:txBody>
      <dsp:txXfrm>
        <a:off x="3079578" y="2870180"/>
        <a:ext cx="2437154" cy="990000"/>
      </dsp:txXfrm>
    </dsp:sp>
    <dsp:sp modelId="{C18953EB-6997-4E01-84FE-6E71094666FB}">
      <dsp:nvSpPr>
        <dsp:cNvPr id="0" name=""/>
        <dsp:cNvSpPr/>
      </dsp:nvSpPr>
      <dsp:spPr>
        <a:xfrm>
          <a:off x="6613452" y="1405096"/>
          <a:ext cx="1096719" cy="10967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E70850-118D-45A0-A03A-B29269635566}">
      <dsp:nvSpPr>
        <dsp:cNvPr id="0" name=""/>
        <dsp:cNvSpPr/>
      </dsp:nvSpPr>
      <dsp:spPr>
        <a:xfrm>
          <a:off x="5943235" y="2870180"/>
          <a:ext cx="2437154" cy="9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The main goal of this proposed work is to build a solution that should be able to predict whether a person is diagnosed with Heart Disease or not. The system is developed based on Machine Learning Classifiers.</a:t>
          </a:r>
          <a:endParaRPr lang="en-US" sz="1100" kern="1200"/>
        </a:p>
      </dsp:txBody>
      <dsp:txXfrm>
        <a:off x="5943235" y="2870180"/>
        <a:ext cx="2437154" cy="99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7160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60664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289324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493977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0009050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28817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65900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9245466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8708203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1609019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6422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4984054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6554598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75097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ECC2DC-01B4-42B0-A0DE-746DF74DABCD}" type="datetimeFigureOut">
              <a:rPr lang="en-US" smtClean="0"/>
              <a:t>11/17/2023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29410A-8145-4CFB-B020-838E505FFE57}" type="slidenum">
              <a:rPr lang="en-US" smtClean="0"/>
              <a:t>‹#›</a:t>
            </a:fld>
            <a:endParaRPr lang="en-US"/>
          </a:p>
        </p:txBody>
      </p:sp>
    </p:spTree>
    <p:extLst>
      <p:ext uri="{BB962C8B-B14F-4D97-AF65-F5344CB8AC3E}">
        <p14:creationId xmlns:p14="http://schemas.microsoft.com/office/powerpoint/2010/main" val="802671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0483542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2041491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41449448"/>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28" r:id="rId12"/>
    <p:sldLayoutId id="2147484129" r:id="rId13"/>
    <p:sldLayoutId id="2147484130" r:id="rId14"/>
    <p:sldLayoutId id="2147484131" r:id="rId15"/>
    <p:sldLayoutId id="214748413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rchive.ics.uci.edu/dataset/45/heart+disease"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proxy.library.kent.edu/document/9971872" TargetMode="External"/><Relationship Id="rId2" Type="http://schemas.openxmlformats.org/officeDocument/2006/relationships/hyperlink" Target="https://ieeexplore-ieee-org.proxy.library.kent.edu/document/10054998" TargetMode="External"/><Relationship Id="rId1" Type="http://schemas.openxmlformats.org/officeDocument/2006/relationships/slideLayout" Target="../slideLayouts/slideLayout2.xml"/><Relationship Id="rId4" Type="http://schemas.openxmlformats.org/officeDocument/2006/relationships/hyperlink" Target="https://ieeexplore.ieee.org/abstract/document/9770291"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proxy.library.kent.edu/document/10220660" TargetMode="External"/><Relationship Id="rId2" Type="http://schemas.openxmlformats.org/officeDocument/2006/relationships/hyperlink" Target="https://ieeexplore-ieee-org.proxy.library.kent.edu/document/9112202"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proxy.library.kent.edu/document/9785140" TargetMode="External"/><Relationship Id="rId2" Type="http://schemas.openxmlformats.org/officeDocument/2006/relationships/hyperlink" Target="Machine%20Learning%20Based%20Clinical%20Decision%20Support%20System%20for%20Early%20COVID-19%20Mortality%20Prediction"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C8E4-DA09-92B7-7FC0-16E273C8BAF8}"/>
              </a:ext>
            </a:extLst>
          </p:cNvPr>
          <p:cNvSpPr>
            <a:spLocks noGrp="1"/>
          </p:cNvSpPr>
          <p:nvPr>
            <p:ph type="title"/>
          </p:nvPr>
        </p:nvSpPr>
        <p:spPr/>
        <p:txBody>
          <a:bodyPr>
            <a:normAutofit fontScale="90000"/>
          </a:bodyPr>
          <a:lstStyle/>
          <a:p>
            <a:r>
              <a:rPr lang="en-US" sz="3600" dirty="0"/>
              <a:t>Cardiovascular Disease Prediction with Machine Learning-Based Clinical Decision Support System</a:t>
            </a:r>
            <a:endParaRPr lang="en-IN" dirty="0"/>
          </a:p>
        </p:txBody>
      </p:sp>
      <p:sp>
        <p:nvSpPr>
          <p:cNvPr id="3" name="Content Placeholder 2">
            <a:extLst>
              <a:ext uri="{FF2B5EF4-FFF2-40B4-BE49-F238E27FC236}">
                <a16:creationId xmlns:a16="http://schemas.microsoft.com/office/drawing/2014/main" id="{990229C5-2A42-BB3F-A53A-91FC56E5DB94}"/>
              </a:ext>
            </a:extLst>
          </p:cNvPr>
          <p:cNvSpPr>
            <a:spLocks noGrp="1"/>
          </p:cNvSpPr>
          <p:nvPr>
            <p:ph idx="1"/>
          </p:nvPr>
        </p:nvSpPr>
        <p:spPr>
          <a:xfrm>
            <a:off x="677334" y="3685032"/>
            <a:ext cx="8596668" cy="2356330"/>
          </a:xfrm>
        </p:spPr>
        <p:txBody>
          <a:bodyPr/>
          <a:lstStyle/>
          <a:p>
            <a:pPr marL="0" lvl="0" indent="0" algn="l" rtl="0">
              <a:lnSpc>
                <a:spcPct val="90000"/>
              </a:lnSpc>
              <a:spcBef>
                <a:spcPts val="0"/>
              </a:spcBef>
              <a:spcAft>
                <a:spcPts val="0"/>
              </a:spcAft>
              <a:buClr>
                <a:srgbClr val="FFFFFF"/>
              </a:buClr>
              <a:buSzPts val="2400"/>
              <a:buNone/>
            </a:pPr>
            <a:r>
              <a:rPr lang="en-US" b="1" dirty="0"/>
              <a:t>Team5:</a:t>
            </a:r>
          </a:p>
          <a:p>
            <a:pPr marL="0" lvl="0" indent="0" algn="l" rtl="0">
              <a:lnSpc>
                <a:spcPct val="90000"/>
              </a:lnSpc>
              <a:spcBef>
                <a:spcPts val="0"/>
              </a:spcBef>
              <a:spcAft>
                <a:spcPts val="0"/>
              </a:spcAft>
              <a:buClr>
                <a:srgbClr val="FFFFFF"/>
              </a:buClr>
              <a:buSzPts val="2400"/>
              <a:buNone/>
            </a:pPr>
            <a:r>
              <a:rPr lang="en-US" dirty="0"/>
              <a:t>Tejasree Kilari</a:t>
            </a:r>
          </a:p>
          <a:p>
            <a:pPr marL="0" lvl="0" indent="0" algn="l" rtl="0">
              <a:lnSpc>
                <a:spcPct val="90000"/>
              </a:lnSpc>
              <a:spcBef>
                <a:spcPts val="0"/>
              </a:spcBef>
              <a:spcAft>
                <a:spcPts val="0"/>
              </a:spcAft>
              <a:buClr>
                <a:srgbClr val="FFFFFF"/>
              </a:buClr>
              <a:buSzPts val="2400"/>
              <a:buNone/>
            </a:pPr>
            <a:r>
              <a:rPr lang="en-US" dirty="0"/>
              <a:t>Naga </a:t>
            </a:r>
            <a:r>
              <a:rPr lang="en-US" dirty="0" err="1"/>
              <a:t>Satwika</a:t>
            </a:r>
            <a:r>
              <a:rPr lang="en-US" dirty="0"/>
              <a:t> Kakarla</a:t>
            </a:r>
          </a:p>
          <a:p>
            <a:pPr marL="0" lvl="0" indent="0" algn="l" rtl="0">
              <a:lnSpc>
                <a:spcPct val="90000"/>
              </a:lnSpc>
              <a:spcBef>
                <a:spcPts val="0"/>
              </a:spcBef>
              <a:spcAft>
                <a:spcPts val="0"/>
              </a:spcAft>
              <a:buClr>
                <a:srgbClr val="FFFFFF"/>
              </a:buClr>
              <a:buSzPts val="2400"/>
              <a:buNone/>
            </a:pPr>
            <a:r>
              <a:rPr lang="en-US" dirty="0"/>
              <a:t>Lakshmi Durga Bhavani </a:t>
            </a:r>
            <a:r>
              <a:rPr lang="en-US" dirty="0" err="1"/>
              <a:t>Meesala</a:t>
            </a:r>
            <a:endParaRPr lang="en-US" dirty="0"/>
          </a:p>
          <a:p>
            <a:pPr marL="0" lvl="0" indent="0" algn="l" rtl="0">
              <a:lnSpc>
                <a:spcPct val="90000"/>
              </a:lnSpc>
              <a:spcBef>
                <a:spcPts val="0"/>
              </a:spcBef>
              <a:spcAft>
                <a:spcPts val="0"/>
              </a:spcAft>
              <a:buClr>
                <a:srgbClr val="FFFFFF"/>
              </a:buClr>
              <a:buSzPts val="2400"/>
              <a:buNone/>
            </a:pPr>
            <a:r>
              <a:rPr lang="en-US" dirty="0" err="1"/>
              <a:t>Kamaluddin</a:t>
            </a:r>
            <a:r>
              <a:rPr lang="en-US" dirty="0"/>
              <a:t> Syed</a:t>
            </a:r>
          </a:p>
          <a:p>
            <a:pPr marL="0" lvl="0" indent="0" algn="l" rtl="0">
              <a:lnSpc>
                <a:spcPct val="90000"/>
              </a:lnSpc>
              <a:spcBef>
                <a:spcPts val="0"/>
              </a:spcBef>
              <a:spcAft>
                <a:spcPts val="0"/>
              </a:spcAft>
              <a:buClr>
                <a:srgbClr val="FFFFFF"/>
              </a:buClr>
              <a:buSzPts val="2400"/>
              <a:buNone/>
            </a:pPr>
            <a:r>
              <a:rPr lang="en-US" dirty="0" err="1"/>
              <a:t>Shamshik</a:t>
            </a:r>
            <a:r>
              <a:rPr lang="en-US" dirty="0"/>
              <a:t> Sai </a:t>
            </a:r>
            <a:r>
              <a:rPr lang="en-US" dirty="0" err="1"/>
              <a:t>Peddoju</a:t>
            </a:r>
            <a:endParaRPr lang="en-US" dirty="0"/>
          </a:p>
          <a:p>
            <a:pPr marL="0" lvl="0" indent="0" algn="l" rtl="0">
              <a:lnSpc>
                <a:spcPct val="90000"/>
              </a:lnSpc>
              <a:spcBef>
                <a:spcPts val="0"/>
              </a:spcBef>
              <a:spcAft>
                <a:spcPts val="0"/>
              </a:spcAft>
              <a:buClr>
                <a:srgbClr val="FFFFFF"/>
              </a:buClr>
              <a:buSzPts val="2400"/>
              <a:buNone/>
            </a:pPr>
            <a:r>
              <a:rPr lang="en-US" dirty="0">
                <a:solidFill>
                  <a:srgbClr val="FFFFFF"/>
                </a:solidFill>
              </a:rPr>
              <a:t>Team 5:</a:t>
            </a:r>
            <a:endParaRPr lang="en-US" dirty="0"/>
          </a:p>
          <a:p>
            <a:pPr marL="0" lvl="0" indent="0" algn="l" rtl="0">
              <a:lnSpc>
                <a:spcPct val="90000"/>
              </a:lnSpc>
              <a:spcBef>
                <a:spcPts val="1000"/>
              </a:spcBef>
              <a:spcAft>
                <a:spcPts val="0"/>
              </a:spcAft>
              <a:buClr>
                <a:srgbClr val="FFFFFF"/>
              </a:buClr>
              <a:buSzPts val="2400"/>
              <a:buNone/>
            </a:pPr>
            <a:r>
              <a:rPr lang="en-US" dirty="0">
                <a:solidFill>
                  <a:srgbClr val="FFFFFF"/>
                </a:solidFill>
              </a:rPr>
              <a:t>T</a:t>
            </a:r>
            <a:endParaRPr lang="en-US" dirty="0"/>
          </a:p>
          <a:p>
            <a:endParaRPr lang="en-IN" dirty="0"/>
          </a:p>
        </p:txBody>
      </p:sp>
    </p:spTree>
    <p:extLst>
      <p:ext uri="{BB962C8B-B14F-4D97-AF65-F5344CB8AC3E}">
        <p14:creationId xmlns:p14="http://schemas.microsoft.com/office/powerpoint/2010/main" val="975841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43CC-8E09-E7D4-2745-D829F57E7AFB}"/>
              </a:ext>
            </a:extLst>
          </p:cNvPr>
          <p:cNvSpPr>
            <a:spLocks noGrp="1"/>
          </p:cNvSpPr>
          <p:nvPr>
            <p:ph type="ctrTitle" idx="4294967295"/>
          </p:nvPr>
        </p:nvSpPr>
        <p:spPr>
          <a:xfrm>
            <a:off x="-76200" y="293158"/>
            <a:ext cx="4633913" cy="760413"/>
          </a:xfrm>
        </p:spPr>
        <p:txBody>
          <a:bodyPr/>
          <a:lstStyle/>
          <a:p>
            <a:r>
              <a:rPr lang="en-US" dirty="0"/>
              <a:t>    Methodology:</a:t>
            </a:r>
          </a:p>
        </p:txBody>
      </p:sp>
      <p:pic>
        <p:nvPicPr>
          <p:cNvPr id="4" name="Picture 3">
            <a:extLst>
              <a:ext uri="{FF2B5EF4-FFF2-40B4-BE49-F238E27FC236}">
                <a16:creationId xmlns:a16="http://schemas.microsoft.com/office/drawing/2014/main" id="{CF95FA9D-6D94-4768-23C8-57293EB8F71B}"/>
              </a:ext>
            </a:extLst>
          </p:cNvPr>
          <p:cNvPicPr>
            <a:picLocks noChangeAspect="1"/>
          </p:cNvPicPr>
          <p:nvPr/>
        </p:nvPicPr>
        <p:blipFill>
          <a:blip r:embed="rId2"/>
          <a:stretch>
            <a:fillRect/>
          </a:stretch>
        </p:blipFill>
        <p:spPr>
          <a:xfrm>
            <a:off x="1570384" y="1053571"/>
            <a:ext cx="6578963" cy="4375241"/>
          </a:xfrm>
          <a:prstGeom prst="rect">
            <a:avLst/>
          </a:prstGeom>
        </p:spPr>
      </p:pic>
      <p:sp>
        <p:nvSpPr>
          <p:cNvPr id="5" name="TextBox 4">
            <a:extLst>
              <a:ext uri="{FF2B5EF4-FFF2-40B4-BE49-F238E27FC236}">
                <a16:creationId xmlns:a16="http://schemas.microsoft.com/office/drawing/2014/main" id="{8C36B60A-57A7-0D39-D352-37250C4B10FD}"/>
              </a:ext>
            </a:extLst>
          </p:cNvPr>
          <p:cNvSpPr txBox="1"/>
          <p:nvPr/>
        </p:nvSpPr>
        <p:spPr>
          <a:xfrm>
            <a:off x="10289406" y="5779752"/>
            <a:ext cx="1690838" cy="523220"/>
          </a:xfrm>
          <a:prstGeom prst="rect">
            <a:avLst/>
          </a:prstGeom>
          <a:noFill/>
        </p:spPr>
        <p:txBody>
          <a:bodyPr wrap="square">
            <a:spAutoFit/>
          </a:bodyPr>
          <a:lstStyle/>
          <a:p>
            <a:r>
              <a:rPr lang="en-US" sz="2800" dirty="0" err="1">
                <a:solidFill>
                  <a:schemeClr val="bg1">
                    <a:lumMod val="95000"/>
                  </a:schemeClr>
                </a:solidFill>
              </a:rPr>
              <a:t>Shamshik</a:t>
            </a:r>
            <a:endParaRPr lang="en-US" sz="2800" dirty="0">
              <a:solidFill>
                <a:schemeClr val="bg1">
                  <a:lumMod val="95000"/>
                </a:schemeClr>
              </a:solidFill>
            </a:endParaRPr>
          </a:p>
        </p:txBody>
      </p:sp>
    </p:spTree>
    <p:extLst>
      <p:ext uri="{BB962C8B-B14F-4D97-AF65-F5344CB8AC3E}">
        <p14:creationId xmlns:p14="http://schemas.microsoft.com/office/powerpoint/2010/main" val="72374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91EA1-5C03-3A11-9F80-5B6BD670D83C}"/>
              </a:ext>
            </a:extLst>
          </p:cNvPr>
          <p:cNvSpPr>
            <a:spLocks noGrp="1"/>
          </p:cNvSpPr>
          <p:nvPr>
            <p:ph type="title"/>
          </p:nvPr>
        </p:nvSpPr>
        <p:spPr>
          <a:xfrm rot="10800000" flipV="1">
            <a:off x="677334" y="667512"/>
            <a:ext cx="3958674" cy="457200"/>
          </a:xfrm>
        </p:spPr>
        <p:txBody>
          <a:bodyPr>
            <a:noAutofit/>
          </a:bodyPr>
          <a:lstStyle/>
          <a:p>
            <a:r>
              <a:rPr lang="en-US" sz="3200" b="1" dirty="0"/>
              <a:t>Data Acquisition:</a:t>
            </a:r>
          </a:p>
        </p:txBody>
      </p:sp>
      <p:sp>
        <p:nvSpPr>
          <p:cNvPr id="3" name="Content Placeholder 2">
            <a:extLst>
              <a:ext uri="{FF2B5EF4-FFF2-40B4-BE49-F238E27FC236}">
                <a16:creationId xmlns:a16="http://schemas.microsoft.com/office/drawing/2014/main" id="{7CD62A60-89C7-189A-A3BD-68A72B06BD1D}"/>
              </a:ext>
            </a:extLst>
          </p:cNvPr>
          <p:cNvSpPr>
            <a:spLocks noGrp="1"/>
          </p:cNvSpPr>
          <p:nvPr>
            <p:ph idx="1"/>
          </p:nvPr>
        </p:nvSpPr>
        <p:spPr>
          <a:xfrm>
            <a:off x="4760461" y="514924"/>
            <a:ext cx="4813307" cy="5526437"/>
          </a:xfrm>
        </p:spPr>
        <p:txBody>
          <a:bodyPr/>
          <a:lstStyle/>
          <a:p>
            <a:pPr marR="0" lvl="0">
              <a:lnSpc>
                <a:spcPct val="107000"/>
              </a:lnSpc>
              <a:spcBef>
                <a:spcPts val="0"/>
              </a:spcBef>
              <a:spcAft>
                <a:spcPts val="800"/>
              </a:spcAft>
              <a:buFont typeface="Arial" panose="020B0604020202020204" pitchFamily="34" charset="0"/>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Dataset is taken from UCI website.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dataset is available at </a:t>
            </a:r>
            <a:r>
              <a:rPr lang="en-US" sz="18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https://archive.ics.uci.edu/dataset/45/heart+disease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Font typeface="Arial" panose="020B0604020202020204" pitchFamily="34" charset="0"/>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dataset contains 11 features that can be used to predict a possible heart disease.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Font typeface="Arial" panose="020B0604020202020204" pitchFamily="34" charset="0"/>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dataset contains 12 attributes, including the predicted attribute. The target field “heart disease” refers to the presence of heart disease in the patient.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Font typeface="Arial" panose="020B0604020202020204" pitchFamily="34" charset="0"/>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It is integer-valued: 0 = no heart disease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1 = heart disease.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dataset contains a total number of 918 observations, 11 features and one target.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Text Placeholder 5">
            <a:extLst>
              <a:ext uri="{FF2B5EF4-FFF2-40B4-BE49-F238E27FC236}">
                <a16:creationId xmlns:a16="http://schemas.microsoft.com/office/drawing/2014/main" id="{131717DA-0AB7-6E98-4574-46517A0505ED}"/>
              </a:ext>
            </a:extLst>
          </p:cNvPr>
          <p:cNvSpPr>
            <a:spLocks noGrp="1"/>
          </p:cNvSpPr>
          <p:nvPr>
            <p:ph type="body" sz="half" idx="2"/>
          </p:nvPr>
        </p:nvSpPr>
        <p:spPr>
          <a:xfrm>
            <a:off x="677334" y="2804501"/>
            <a:ext cx="3854528" cy="2584449"/>
          </a:xfrm>
        </p:spPr>
        <p:txBody>
          <a:bodyPr/>
          <a:lstStyle/>
          <a:p>
            <a:endParaRPr lang="en-US" dirty="0"/>
          </a:p>
        </p:txBody>
      </p:sp>
      <p:pic>
        <p:nvPicPr>
          <p:cNvPr id="8" name="Picture 7">
            <a:extLst>
              <a:ext uri="{FF2B5EF4-FFF2-40B4-BE49-F238E27FC236}">
                <a16:creationId xmlns:a16="http://schemas.microsoft.com/office/drawing/2014/main" id="{1059EDCC-04F2-8729-0941-349DC3996104}"/>
              </a:ext>
            </a:extLst>
          </p:cNvPr>
          <p:cNvPicPr>
            <a:picLocks noChangeAspect="1"/>
          </p:cNvPicPr>
          <p:nvPr/>
        </p:nvPicPr>
        <p:blipFill>
          <a:blip r:embed="rId3"/>
          <a:stretch>
            <a:fillRect/>
          </a:stretch>
        </p:blipFill>
        <p:spPr>
          <a:xfrm>
            <a:off x="448734" y="1645920"/>
            <a:ext cx="4311727" cy="4395441"/>
          </a:xfrm>
          <a:prstGeom prst="rect">
            <a:avLst/>
          </a:prstGeom>
        </p:spPr>
      </p:pic>
      <p:sp>
        <p:nvSpPr>
          <p:cNvPr id="4" name="TextBox 3">
            <a:extLst>
              <a:ext uri="{FF2B5EF4-FFF2-40B4-BE49-F238E27FC236}">
                <a16:creationId xmlns:a16="http://schemas.microsoft.com/office/drawing/2014/main" id="{0BE82FF4-FC0F-2BDE-95AD-5EFA108F0A73}"/>
              </a:ext>
            </a:extLst>
          </p:cNvPr>
          <p:cNvSpPr txBox="1"/>
          <p:nvPr/>
        </p:nvSpPr>
        <p:spPr>
          <a:xfrm>
            <a:off x="10289406" y="5779752"/>
            <a:ext cx="1690838" cy="523220"/>
          </a:xfrm>
          <a:prstGeom prst="rect">
            <a:avLst/>
          </a:prstGeom>
          <a:noFill/>
        </p:spPr>
        <p:txBody>
          <a:bodyPr wrap="square">
            <a:spAutoFit/>
          </a:bodyPr>
          <a:lstStyle/>
          <a:p>
            <a:r>
              <a:rPr lang="en-US" sz="2800" dirty="0" err="1">
                <a:solidFill>
                  <a:schemeClr val="bg1">
                    <a:lumMod val="95000"/>
                  </a:schemeClr>
                </a:solidFill>
              </a:rPr>
              <a:t>Shamshik</a:t>
            </a:r>
            <a:endParaRPr lang="en-US" sz="2800" dirty="0">
              <a:solidFill>
                <a:schemeClr val="bg1">
                  <a:lumMod val="95000"/>
                </a:schemeClr>
              </a:solidFill>
            </a:endParaRPr>
          </a:p>
        </p:txBody>
      </p:sp>
    </p:spTree>
    <p:extLst>
      <p:ext uri="{BB962C8B-B14F-4D97-AF65-F5344CB8AC3E}">
        <p14:creationId xmlns:p14="http://schemas.microsoft.com/office/powerpoint/2010/main" val="175574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F5F83343-7739-6D34-3AC6-3775BF43ABAB}"/>
              </a:ext>
            </a:extLst>
          </p:cNvPr>
          <p:cNvSpPr>
            <a:spLocks noGrp="1"/>
          </p:cNvSpPr>
          <p:nvPr>
            <p:ph type="title"/>
          </p:nvPr>
        </p:nvSpPr>
        <p:spPr>
          <a:xfrm>
            <a:off x="676746" y="609600"/>
            <a:ext cx="3729076" cy="1320800"/>
          </a:xfrm>
        </p:spPr>
        <p:txBody>
          <a:bodyPr vert="horz" lIns="91440" tIns="45720" rIns="91440" bIns="45720" rtlCol="0" anchor="ctr">
            <a:normAutofit/>
          </a:bodyPr>
          <a:lstStyle/>
          <a:p>
            <a:r>
              <a:rPr lang="en-US" sz="3600" b="1"/>
              <a:t>Data Cleaning:</a:t>
            </a:r>
          </a:p>
        </p:txBody>
      </p:sp>
      <p:sp>
        <p:nvSpPr>
          <p:cNvPr id="4" name="Text Placeholder 3">
            <a:extLst>
              <a:ext uri="{FF2B5EF4-FFF2-40B4-BE49-F238E27FC236}">
                <a16:creationId xmlns:a16="http://schemas.microsoft.com/office/drawing/2014/main" id="{516009C8-7F28-54D0-6804-6520404C5B6E}"/>
              </a:ext>
            </a:extLst>
          </p:cNvPr>
          <p:cNvSpPr>
            <a:spLocks noGrp="1"/>
          </p:cNvSpPr>
          <p:nvPr>
            <p:ph type="body" sz="half" idx="2"/>
          </p:nvPr>
        </p:nvSpPr>
        <p:spPr>
          <a:xfrm>
            <a:off x="685167" y="2160589"/>
            <a:ext cx="3720916" cy="3560733"/>
          </a:xfrm>
        </p:spPr>
        <p:txBody>
          <a:bodyPr vert="horz" lIns="91440" tIns="45720" rIns="91440" bIns="45720" rtlCol="0">
            <a:normAutofit/>
          </a:bodyPr>
          <a:lstStyle/>
          <a:p>
            <a:pPr marL="285750" indent="-285750">
              <a:buFont typeface="Wingdings 3" charset="2"/>
              <a:buChar char=""/>
            </a:pPr>
            <a:r>
              <a:rPr lang="en-US"/>
              <a:t>We have thoroughly checked the data set for empty values and duplicate values also we clean the data and make it more flexible for the further process.</a:t>
            </a:r>
          </a:p>
          <a:p>
            <a:pPr>
              <a:buFont typeface="Wingdings 3" charset="2"/>
              <a:buChar char=""/>
            </a:pPr>
            <a:endParaRPr lang="en-US"/>
          </a:p>
        </p:txBody>
      </p:sp>
      <p:pic>
        <p:nvPicPr>
          <p:cNvPr id="6" name="Content Placeholder 5">
            <a:extLst>
              <a:ext uri="{FF2B5EF4-FFF2-40B4-BE49-F238E27FC236}">
                <a16:creationId xmlns:a16="http://schemas.microsoft.com/office/drawing/2014/main" id="{89761B6B-DBAC-8091-EDD2-76F7E450CD17}"/>
              </a:ext>
            </a:extLst>
          </p:cNvPr>
          <p:cNvPicPr>
            <a:picLocks noGrp="1" noChangeAspect="1"/>
          </p:cNvPicPr>
          <p:nvPr>
            <p:ph idx="1"/>
          </p:nvPr>
        </p:nvPicPr>
        <p:blipFill>
          <a:blip r:embed="rId2"/>
          <a:stretch>
            <a:fillRect/>
          </a:stretch>
        </p:blipFill>
        <p:spPr>
          <a:xfrm>
            <a:off x="4654035" y="744269"/>
            <a:ext cx="4602747" cy="4864929"/>
          </a:xfrm>
          <a:prstGeom prst="rect">
            <a:avLst/>
          </a:prstGeom>
        </p:spPr>
      </p:pic>
      <p:sp>
        <p:nvSpPr>
          <p:cNvPr id="3" name="TextBox 2">
            <a:extLst>
              <a:ext uri="{FF2B5EF4-FFF2-40B4-BE49-F238E27FC236}">
                <a16:creationId xmlns:a16="http://schemas.microsoft.com/office/drawing/2014/main" id="{6D414245-418A-413A-03A9-D5AEF83AEC17}"/>
              </a:ext>
            </a:extLst>
          </p:cNvPr>
          <p:cNvSpPr txBox="1"/>
          <p:nvPr/>
        </p:nvSpPr>
        <p:spPr>
          <a:xfrm>
            <a:off x="10289406" y="5779752"/>
            <a:ext cx="1690838" cy="523220"/>
          </a:xfrm>
          <a:prstGeom prst="rect">
            <a:avLst/>
          </a:prstGeom>
          <a:noFill/>
        </p:spPr>
        <p:txBody>
          <a:bodyPr wrap="square">
            <a:spAutoFit/>
          </a:bodyPr>
          <a:lstStyle/>
          <a:p>
            <a:r>
              <a:rPr lang="en-US" sz="2800" dirty="0" err="1">
                <a:solidFill>
                  <a:schemeClr val="bg1">
                    <a:lumMod val="95000"/>
                  </a:schemeClr>
                </a:solidFill>
              </a:rPr>
              <a:t>Shamshik</a:t>
            </a:r>
            <a:endParaRPr lang="en-US" sz="2800" dirty="0">
              <a:solidFill>
                <a:schemeClr val="bg1">
                  <a:lumMod val="95000"/>
                </a:schemeClr>
              </a:solidFill>
            </a:endParaRPr>
          </a:p>
        </p:txBody>
      </p:sp>
    </p:spTree>
    <p:extLst>
      <p:ext uri="{BB962C8B-B14F-4D97-AF65-F5344CB8AC3E}">
        <p14:creationId xmlns:p14="http://schemas.microsoft.com/office/powerpoint/2010/main" val="3592317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B78AC-33C4-BB52-8553-C66D65F3ED4B}"/>
              </a:ext>
            </a:extLst>
          </p:cNvPr>
          <p:cNvSpPr>
            <a:spLocks noGrp="1"/>
          </p:cNvSpPr>
          <p:nvPr>
            <p:ph type="title"/>
          </p:nvPr>
        </p:nvSpPr>
        <p:spPr>
          <a:xfrm>
            <a:off x="677334" y="514924"/>
            <a:ext cx="3854528" cy="618932"/>
          </a:xfrm>
        </p:spPr>
        <p:txBody>
          <a:bodyPr>
            <a:normAutofit/>
          </a:bodyPr>
          <a:lstStyle/>
          <a:p>
            <a:r>
              <a:rPr lang="en-US" sz="3200" b="1" dirty="0">
                <a:effectLst/>
                <a:latin typeface="Calibri" panose="020F0502020204030204" pitchFamily="34" charset="0"/>
                <a:ea typeface="Calibri" panose="020F0502020204030204" pitchFamily="34" charset="0"/>
                <a:cs typeface="Times New Roman" panose="02020603050405020304" pitchFamily="18" charset="0"/>
              </a:rPr>
              <a:t>Data Visualization: </a:t>
            </a:r>
            <a:endParaRPr lang="en-US" sz="3200" dirty="0"/>
          </a:p>
        </p:txBody>
      </p:sp>
      <p:sp>
        <p:nvSpPr>
          <p:cNvPr id="3" name="Content Placeholder 2">
            <a:extLst>
              <a:ext uri="{FF2B5EF4-FFF2-40B4-BE49-F238E27FC236}">
                <a16:creationId xmlns:a16="http://schemas.microsoft.com/office/drawing/2014/main" id="{30A79061-077C-B638-150C-C87CC0A3FD78}"/>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Visualization is a powerful tool for simplifying complex data and uncovering patterns that aid in informed decision-making for treatment, prevention, and research related to the target variable.</a:t>
            </a:r>
          </a:p>
          <a:p>
            <a:pPr algn="l">
              <a:buFont typeface="Arial" panose="020B0604020202020204" pitchFamily="34" charset="0"/>
              <a:buChar char="•"/>
            </a:pPr>
            <a:r>
              <a:rPr lang="en-US" b="0" i="0" dirty="0">
                <a:solidFill>
                  <a:srgbClr val="374151"/>
                </a:solidFill>
                <a:effectLst/>
                <a:latin typeface="Söhne"/>
              </a:rPr>
              <a:t>By employing visualization, we can determine the most influential features on the target variable and identify any outliers that may need to be removed to improve accuracy.</a:t>
            </a:r>
          </a:p>
          <a:p>
            <a:pPr algn="l">
              <a:buFont typeface="Arial" panose="020B0604020202020204" pitchFamily="34" charset="0"/>
              <a:buChar char="•"/>
            </a:pPr>
            <a:r>
              <a:rPr lang="en-US" b="0" i="0" dirty="0">
                <a:solidFill>
                  <a:srgbClr val="374151"/>
                </a:solidFill>
                <a:effectLst/>
                <a:latin typeface="Söhne"/>
              </a:rPr>
              <a:t>In our project, we used </a:t>
            </a:r>
            <a:r>
              <a:rPr lang="en-US" b="0" i="0" dirty="0" err="1">
                <a:solidFill>
                  <a:srgbClr val="374151"/>
                </a:solidFill>
                <a:effectLst/>
                <a:latin typeface="Söhne"/>
              </a:rPr>
              <a:t>pairplots</a:t>
            </a:r>
            <a:r>
              <a:rPr lang="en-US" b="0" i="0" dirty="0">
                <a:solidFill>
                  <a:srgbClr val="374151"/>
                </a:solidFill>
                <a:effectLst/>
                <a:latin typeface="Söhne"/>
              </a:rPr>
              <a:t> to visualize the relationships between the features and the target variable.</a:t>
            </a:r>
          </a:p>
          <a:p>
            <a:pPr algn="l">
              <a:buFont typeface="Arial" panose="020B0604020202020204" pitchFamily="34" charset="0"/>
              <a:buChar char="•"/>
            </a:pPr>
            <a:r>
              <a:rPr lang="en-US" b="0" i="0" dirty="0">
                <a:solidFill>
                  <a:srgbClr val="374151"/>
                </a:solidFill>
                <a:effectLst/>
                <a:latin typeface="Söhne"/>
              </a:rPr>
              <a:t>These visualizations helped us identify an outlier in the form of a resting blood pressure value of zero, prompting us to remove it from the dataset for improved data quality.</a:t>
            </a:r>
          </a:p>
          <a:p>
            <a:endParaRPr lang="en-US" dirty="0"/>
          </a:p>
        </p:txBody>
      </p:sp>
      <p:sp>
        <p:nvSpPr>
          <p:cNvPr id="4" name="Text Placeholder 3">
            <a:extLst>
              <a:ext uri="{FF2B5EF4-FFF2-40B4-BE49-F238E27FC236}">
                <a16:creationId xmlns:a16="http://schemas.microsoft.com/office/drawing/2014/main" id="{BB99D466-EE70-31F4-DC1F-83AF6D4313F6}"/>
              </a:ext>
            </a:extLst>
          </p:cNvPr>
          <p:cNvSpPr>
            <a:spLocks noGrp="1"/>
          </p:cNvSpPr>
          <p:nvPr>
            <p:ph type="body" sz="half" idx="2"/>
          </p:nvPr>
        </p:nvSpPr>
        <p:spPr>
          <a:xfrm>
            <a:off x="677334" y="1481329"/>
            <a:ext cx="3854528" cy="3880190"/>
          </a:xfrm>
        </p:spPr>
        <p:txBody>
          <a:bodyPr/>
          <a:lstStyle/>
          <a:p>
            <a:endParaRPr lang="en-US" dirty="0"/>
          </a:p>
        </p:txBody>
      </p:sp>
      <p:pic>
        <p:nvPicPr>
          <p:cNvPr id="9" name="Picture 8">
            <a:extLst>
              <a:ext uri="{FF2B5EF4-FFF2-40B4-BE49-F238E27FC236}">
                <a16:creationId xmlns:a16="http://schemas.microsoft.com/office/drawing/2014/main" id="{F149CB64-71A4-5B06-147F-65BB4FFCB0F2}"/>
              </a:ext>
            </a:extLst>
          </p:cNvPr>
          <p:cNvPicPr>
            <a:picLocks noChangeAspect="1"/>
          </p:cNvPicPr>
          <p:nvPr/>
        </p:nvPicPr>
        <p:blipFill>
          <a:blip r:embed="rId2"/>
          <a:stretch>
            <a:fillRect/>
          </a:stretch>
        </p:blipFill>
        <p:spPr>
          <a:xfrm>
            <a:off x="251772" y="1181981"/>
            <a:ext cx="4508690" cy="4194690"/>
          </a:xfrm>
          <a:prstGeom prst="rect">
            <a:avLst/>
          </a:prstGeom>
        </p:spPr>
      </p:pic>
      <p:sp>
        <p:nvSpPr>
          <p:cNvPr id="5" name="TextBox 4">
            <a:extLst>
              <a:ext uri="{FF2B5EF4-FFF2-40B4-BE49-F238E27FC236}">
                <a16:creationId xmlns:a16="http://schemas.microsoft.com/office/drawing/2014/main" id="{477E4654-63E6-32B5-0F92-39917F40CEDD}"/>
              </a:ext>
            </a:extLst>
          </p:cNvPr>
          <p:cNvSpPr txBox="1"/>
          <p:nvPr/>
        </p:nvSpPr>
        <p:spPr>
          <a:xfrm>
            <a:off x="10289406" y="5779752"/>
            <a:ext cx="1690838" cy="523220"/>
          </a:xfrm>
          <a:prstGeom prst="rect">
            <a:avLst/>
          </a:prstGeom>
          <a:noFill/>
        </p:spPr>
        <p:txBody>
          <a:bodyPr wrap="square">
            <a:spAutoFit/>
          </a:bodyPr>
          <a:lstStyle/>
          <a:p>
            <a:r>
              <a:rPr lang="en-US" sz="2800" dirty="0" err="1">
                <a:solidFill>
                  <a:schemeClr val="bg1">
                    <a:lumMod val="95000"/>
                  </a:schemeClr>
                </a:solidFill>
              </a:rPr>
              <a:t>Shamshik</a:t>
            </a:r>
            <a:endParaRPr lang="en-US" sz="2800" dirty="0">
              <a:solidFill>
                <a:schemeClr val="bg1">
                  <a:lumMod val="95000"/>
                </a:schemeClr>
              </a:solidFill>
            </a:endParaRPr>
          </a:p>
        </p:txBody>
      </p:sp>
    </p:spTree>
    <p:extLst>
      <p:ext uri="{BB962C8B-B14F-4D97-AF65-F5344CB8AC3E}">
        <p14:creationId xmlns:p14="http://schemas.microsoft.com/office/powerpoint/2010/main" val="1843715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EFA0B596-5D6B-ED5E-285E-6D7FBF723F88}"/>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dirty="0"/>
              <a:t> Data Visualization:</a:t>
            </a:r>
          </a:p>
        </p:txBody>
      </p:sp>
      <p:pic>
        <p:nvPicPr>
          <p:cNvPr id="6" name="Content Placeholder 5">
            <a:extLst>
              <a:ext uri="{FF2B5EF4-FFF2-40B4-BE49-F238E27FC236}">
                <a16:creationId xmlns:a16="http://schemas.microsoft.com/office/drawing/2014/main" id="{B9CF34E0-9505-E486-FCA6-388763DE73A6}"/>
              </a:ext>
            </a:extLst>
          </p:cNvPr>
          <p:cNvPicPr>
            <a:picLocks noGrp="1" noChangeAspect="1"/>
          </p:cNvPicPr>
          <p:nvPr>
            <p:ph idx="1"/>
          </p:nvPr>
        </p:nvPicPr>
        <p:blipFill>
          <a:blip r:embed="rId2"/>
          <a:stretch>
            <a:fillRect/>
          </a:stretch>
        </p:blipFill>
        <p:spPr>
          <a:xfrm>
            <a:off x="817474" y="1767155"/>
            <a:ext cx="4340153" cy="3192318"/>
          </a:xfrm>
          <a:prstGeom prst="rect">
            <a:avLst/>
          </a:prstGeom>
        </p:spPr>
      </p:pic>
      <p:sp>
        <p:nvSpPr>
          <p:cNvPr id="4" name="Text Placeholder 3">
            <a:extLst>
              <a:ext uri="{FF2B5EF4-FFF2-40B4-BE49-F238E27FC236}">
                <a16:creationId xmlns:a16="http://schemas.microsoft.com/office/drawing/2014/main" id="{43550263-D8B7-1932-2930-040FF3E6C70E}"/>
              </a:ext>
            </a:extLst>
          </p:cNvPr>
          <p:cNvSpPr>
            <a:spLocks noGrp="1"/>
          </p:cNvSpPr>
          <p:nvPr>
            <p:ph type="body" sz="half" idx="2"/>
          </p:nvPr>
        </p:nvSpPr>
        <p:spPr>
          <a:xfrm>
            <a:off x="6416039" y="1938867"/>
            <a:ext cx="3647109" cy="3048001"/>
          </a:xfrm>
        </p:spPr>
        <p:txBody>
          <a:bodyPr vert="horz" lIns="91440" tIns="45720" rIns="91440" bIns="45720" rtlCol="0">
            <a:normAutofit/>
          </a:bodyPr>
          <a:lstStyle/>
          <a:p>
            <a:pPr>
              <a:buFont typeface="Wingdings 3" charset="2"/>
              <a:buChar char=""/>
            </a:pPr>
            <a:endParaRPr lang="en-US" sz="1500" dirty="0"/>
          </a:p>
        </p:txBody>
      </p:sp>
      <p:pic>
        <p:nvPicPr>
          <p:cNvPr id="10" name="Picture 9">
            <a:extLst>
              <a:ext uri="{FF2B5EF4-FFF2-40B4-BE49-F238E27FC236}">
                <a16:creationId xmlns:a16="http://schemas.microsoft.com/office/drawing/2014/main" id="{107EB90D-8A3B-995A-EDE6-0DEFE3FE8297}"/>
              </a:ext>
            </a:extLst>
          </p:cNvPr>
          <p:cNvPicPr>
            <a:picLocks noChangeAspect="1"/>
          </p:cNvPicPr>
          <p:nvPr/>
        </p:nvPicPr>
        <p:blipFill>
          <a:blip r:embed="rId3"/>
          <a:stretch>
            <a:fillRect/>
          </a:stretch>
        </p:blipFill>
        <p:spPr>
          <a:xfrm>
            <a:off x="5563055" y="1767155"/>
            <a:ext cx="4340153" cy="3289477"/>
          </a:xfrm>
          <a:prstGeom prst="rect">
            <a:avLst/>
          </a:prstGeom>
        </p:spPr>
      </p:pic>
      <p:sp>
        <p:nvSpPr>
          <p:cNvPr id="3" name="TextBox 2">
            <a:extLst>
              <a:ext uri="{FF2B5EF4-FFF2-40B4-BE49-F238E27FC236}">
                <a16:creationId xmlns:a16="http://schemas.microsoft.com/office/drawing/2014/main" id="{4B6E0DA5-CFB5-1B97-464F-3D1F20E37D2F}"/>
              </a:ext>
            </a:extLst>
          </p:cNvPr>
          <p:cNvSpPr txBox="1"/>
          <p:nvPr/>
        </p:nvSpPr>
        <p:spPr>
          <a:xfrm>
            <a:off x="10289406" y="5779752"/>
            <a:ext cx="1690838" cy="523220"/>
          </a:xfrm>
          <a:prstGeom prst="rect">
            <a:avLst/>
          </a:prstGeom>
          <a:noFill/>
        </p:spPr>
        <p:txBody>
          <a:bodyPr wrap="square">
            <a:spAutoFit/>
          </a:bodyPr>
          <a:lstStyle/>
          <a:p>
            <a:r>
              <a:rPr lang="en-US" sz="2800" dirty="0" err="1">
                <a:solidFill>
                  <a:schemeClr val="bg1">
                    <a:lumMod val="95000"/>
                  </a:schemeClr>
                </a:solidFill>
              </a:rPr>
              <a:t>Shamshik</a:t>
            </a:r>
            <a:endParaRPr lang="en-US" sz="2800" dirty="0">
              <a:solidFill>
                <a:schemeClr val="bg1">
                  <a:lumMod val="95000"/>
                </a:schemeClr>
              </a:solidFill>
            </a:endParaRPr>
          </a:p>
        </p:txBody>
      </p:sp>
    </p:spTree>
    <p:extLst>
      <p:ext uri="{BB962C8B-B14F-4D97-AF65-F5344CB8AC3E}">
        <p14:creationId xmlns:p14="http://schemas.microsoft.com/office/powerpoint/2010/main" val="2033828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92992-5CA3-3FDA-185C-BBEB44969F06}"/>
              </a:ext>
            </a:extLst>
          </p:cNvPr>
          <p:cNvSpPr>
            <a:spLocks noGrp="1"/>
          </p:cNvSpPr>
          <p:nvPr>
            <p:ph type="title"/>
          </p:nvPr>
        </p:nvSpPr>
        <p:spPr>
          <a:xfrm>
            <a:off x="677334" y="192622"/>
            <a:ext cx="3854528" cy="751596"/>
          </a:xfrm>
        </p:spPr>
        <p:txBody>
          <a:bodyPr/>
          <a:lstStyle/>
          <a:p>
            <a:r>
              <a:rPr lang="en-US" dirty="0"/>
              <a:t>Data Preprocessing:</a:t>
            </a:r>
          </a:p>
        </p:txBody>
      </p:sp>
      <p:sp>
        <p:nvSpPr>
          <p:cNvPr id="3" name="Content Placeholder 2">
            <a:extLst>
              <a:ext uri="{FF2B5EF4-FFF2-40B4-BE49-F238E27FC236}">
                <a16:creationId xmlns:a16="http://schemas.microsoft.com/office/drawing/2014/main" id="{BFC38D0E-9A87-67AD-B398-2F90520193AA}"/>
              </a:ext>
            </a:extLst>
          </p:cNvPr>
          <p:cNvSpPr>
            <a:spLocks noGrp="1"/>
          </p:cNvSpPr>
          <p:nvPr>
            <p:ph idx="1"/>
          </p:nvPr>
        </p:nvSpPr>
        <p:spPr>
          <a:xfrm>
            <a:off x="4769605" y="514924"/>
            <a:ext cx="4513541" cy="5526437"/>
          </a:xfrm>
        </p:spPr>
        <p:txBody>
          <a:bodyPr>
            <a:normAutofit lnSpcReduction="10000"/>
          </a:bodyPr>
          <a:lstStyle/>
          <a:p>
            <a:pPr>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Data preprocessing is a vital initial stage in data analysis and machine learning. </a:t>
            </a:r>
          </a:p>
          <a:p>
            <a:pPr>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It involves cleaning, transforming, and structuring raw data for better quality and usability. Key steps include handling missing values, addressing outliers, transforming and encoding data, feature engineering, and data splitting.</a:t>
            </a:r>
          </a:p>
          <a:p>
            <a:pPr>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Dimensionality reduction and data integration may be needed in more complex scenarios. Visualization aids in understanding the data, and documenting the preprocessing steps is crucial for transparency. </a:t>
            </a:r>
          </a:p>
          <a:p>
            <a:pPr>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process is iterative and varies based on the data and project goals. Effective data preprocessing is essential for accurate analysis and successful machine learning, as it ensures data is in the right format and quality for the task.</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43AF255-91A8-FAA9-4EEB-F7264A802475}"/>
              </a:ext>
            </a:extLst>
          </p:cNvPr>
          <p:cNvSpPr>
            <a:spLocks noGrp="1"/>
          </p:cNvSpPr>
          <p:nvPr>
            <p:ph type="body" sz="half" idx="2"/>
          </p:nvPr>
        </p:nvSpPr>
        <p:spPr>
          <a:xfrm>
            <a:off x="677334" y="1496483"/>
            <a:ext cx="3765457" cy="3865036"/>
          </a:xfrm>
        </p:spPr>
        <p:txBody>
          <a:bodyPr/>
          <a:lstStyle/>
          <a:p>
            <a:endParaRPr lang="en-US" dirty="0"/>
          </a:p>
        </p:txBody>
      </p:sp>
      <p:sp>
        <p:nvSpPr>
          <p:cNvPr id="5" name="TextBox 4">
            <a:extLst>
              <a:ext uri="{FF2B5EF4-FFF2-40B4-BE49-F238E27FC236}">
                <a16:creationId xmlns:a16="http://schemas.microsoft.com/office/drawing/2014/main" id="{8B0DBC12-6D86-18A0-7FFE-1D7C9C6E310C}"/>
              </a:ext>
            </a:extLst>
          </p:cNvPr>
          <p:cNvSpPr txBox="1"/>
          <p:nvPr/>
        </p:nvSpPr>
        <p:spPr>
          <a:xfrm>
            <a:off x="10289406" y="5779752"/>
            <a:ext cx="1690838" cy="523220"/>
          </a:xfrm>
          <a:prstGeom prst="rect">
            <a:avLst/>
          </a:prstGeom>
          <a:noFill/>
        </p:spPr>
        <p:txBody>
          <a:bodyPr wrap="square">
            <a:spAutoFit/>
          </a:bodyPr>
          <a:lstStyle/>
          <a:p>
            <a:r>
              <a:rPr lang="en-US" sz="2800" dirty="0" err="1">
                <a:solidFill>
                  <a:schemeClr val="bg1">
                    <a:lumMod val="95000"/>
                  </a:schemeClr>
                </a:solidFill>
              </a:rPr>
              <a:t>Tejasree</a:t>
            </a:r>
            <a:endParaRPr lang="en-US" sz="2800" dirty="0">
              <a:solidFill>
                <a:schemeClr val="bg1">
                  <a:lumMod val="95000"/>
                </a:schemeClr>
              </a:solidFill>
            </a:endParaRPr>
          </a:p>
        </p:txBody>
      </p:sp>
      <p:pic>
        <p:nvPicPr>
          <p:cNvPr id="7" name="Picture 6" descr="A screenshot of a computer&#10;&#10;Description automatically generated">
            <a:extLst>
              <a:ext uri="{FF2B5EF4-FFF2-40B4-BE49-F238E27FC236}">
                <a16:creationId xmlns:a16="http://schemas.microsoft.com/office/drawing/2014/main" id="{F4AD28E5-2B32-61B8-D0DC-47B1A9D98ED7}"/>
              </a:ext>
            </a:extLst>
          </p:cNvPr>
          <p:cNvPicPr>
            <a:picLocks noChangeAspect="1"/>
          </p:cNvPicPr>
          <p:nvPr/>
        </p:nvPicPr>
        <p:blipFill>
          <a:blip r:embed="rId2"/>
          <a:stretch>
            <a:fillRect/>
          </a:stretch>
        </p:blipFill>
        <p:spPr>
          <a:xfrm>
            <a:off x="138594" y="982121"/>
            <a:ext cx="4842935" cy="3143627"/>
          </a:xfrm>
          <a:prstGeom prst="rect">
            <a:avLst/>
          </a:prstGeom>
        </p:spPr>
      </p:pic>
      <p:pic>
        <p:nvPicPr>
          <p:cNvPr id="10" name="Picture 9" descr="A screen shot of a computer code&#10;&#10;Description automatically generated">
            <a:extLst>
              <a:ext uri="{FF2B5EF4-FFF2-40B4-BE49-F238E27FC236}">
                <a16:creationId xmlns:a16="http://schemas.microsoft.com/office/drawing/2014/main" id="{DAAC08CB-CD25-0FA2-2617-F635B8CBE7C8}"/>
              </a:ext>
            </a:extLst>
          </p:cNvPr>
          <p:cNvPicPr>
            <a:picLocks noChangeAspect="1"/>
          </p:cNvPicPr>
          <p:nvPr/>
        </p:nvPicPr>
        <p:blipFill>
          <a:blip r:embed="rId3"/>
          <a:stretch>
            <a:fillRect/>
          </a:stretch>
        </p:blipFill>
        <p:spPr>
          <a:xfrm>
            <a:off x="303290" y="4122581"/>
            <a:ext cx="4513541" cy="1921947"/>
          </a:xfrm>
          <a:prstGeom prst="rect">
            <a:avLst/>
          </a:prstGeom>
        </p:spPr>
      </p:pic>
    </p:spTree>
    <p:extLst>
      <p:ext uri="{BB962C8B-B14F-4D97-AF65-F5344CB8AC3E}">
        <p14:creationId xmlns:p14="http://schemas.microsoft.com/office/powerpoint/2010/main" val="2415158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4F84BF-9CD5-CB62-51CD-EB19F5720439}"/>
              </a:ext>
            </a:extLst>
          </p:cNvPr>
          <p:cNvSpPr>
            <a:spLocks noGrp="1"/>
          </p:cNvSpPr>
          <p:nvPr>
            <p:ph idx="1"/>
          </p:nvPr>
        </p:nvSpPr>
        <p:spPr>
          <a:xfrm>
            <a:off x="677334" y="649225"/>
            <a:ext cx="8596668" cy="5392138"/>
          </a:xfrm>
        </p:spPr>
        <p:txBody>
          <a:bodyPr/>
          <a:lstStyle/>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data preprocessing we are making the data more suitable for machine learning models that expect numerical inputs. They also utilize domain knowledge to transform and encode categorical features to potentially improve the model's ability to make predictions related to heart disease. </a:t>
            </a: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Here, in our dataset we have exercise angina feature that represent whether a patient experiences exercise-induced angina, with values 'Y' for yes and 'N' for no .</a:t>
            </a: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In many machine learning algorithms, it's easier to work with numerical values rather than categorical text values. By replacing 'Y' with 1 and 'N' with 0, you are converting this categorical feature into a binary feature where 1 indicates the presence of exercise-induced angina (True) and 0 indicates its absence (False). </a:t>
            </a:r>
          </a:p>
          <a:p>
            <a:endParaRPr lang="en-US" dirty="0"/>
          </a:p>
        </p:txBody>
      </p:sp>
      <p:sp>
        <p:nvSpPr>
          <p:cNvPr id="2" name="TextBox 1">
            <a:extLst>
              <a:ext uri="{FF2B5EF4-FFF2-40B4-BE49-F238E27FC236}">
                <a16:creationId xmlns:a16="http://schemas.microsoft.com/office/drawing/2014/main" id="{44F9FC12-4E3D-5197-092D-D9C8A8FD5463}"/>
              </a:ext>
            </a:extLst>
          </p:cNvPr>
          <p:cNvSpPr txBox="1"/>
          <p:nvPr/>
        </p:nvSpPr>
        <p:spPr>
          <a:xfrm>
            <a:off x="10289406" y="5779752"/>
            <a:ext cx="1690838" cy="523220"/>
          </a:xfrm>
          <a:prstGeom prst="rect">
            <a:avLst/>
          </a:prstGeom>
          <a:noFill/>
        </p:spPr>
        <p:txBody>
          <a:bodyPr wrap="square">
            <a:spAutoFit/>
          </a:bodyPr>
          <a:lstStyle/>
          <a:p>
            <a:r>
              <a:rPr lang="en-US" sz="2800" dirty="0" err="1">
                <a:solidFill>
                  <a:schemeClr val="bg1">
                    <a:lumMod val="95000"/>
                  </a:schemeClr>
                </a:solidFill>
              </a:rPr>
              <a:t>Tejasree</a:t>
            </a:r>
            <a:endParaRPr lang="en-US" sz="2800" dirty="0">
              <a:solidFill>
                <a:schemeClr val="bg1">
                  <a:lumMod val="95000"/>
                </a:schemeClr>
              </a:solidFill>
            </a:endParaRPr>
          </a:p>
        </p:txBody>
      </p:sp>
    </p:spTree>
    <p:extLst>
      <p:ext uri="{BB962C8B-B14F-4D97-AF65-F5344CB8AC3E}">
        <p14:creationId xmlns:p14="http://schemas.microsoft.com/office/powerpoint/2010/main" val="3605590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EFC04-ABA7-C630-0D7E-4478C620C43F}"/>
              </a:ext>
            </a:extLst>
          </p:cNvPr>
          <p:cNvSpPr>
            <a:spLocks noGrp="1"/>
          </p:cNvSpPr>
          <p:nvPr>
            <p:ph type="title"/>
          </p:nvPr>
        </p:nvSpPr>
        <p:spPr>
          <a:xfrm>
            <a:off x="905933" y="904461"/>
            <a:ext cx="3854528" cy="427383"/>
          </a:xfrm>
        </p:spPr>
        <p:txBody>
          <a:bodyPr>
            <a:noAutofit/>
          </a:bodyPr>
          <a:lstStyle/>
          <a:p>
            <a:r>
              <a:rPr lang="en-US" sz="2400" dirty="0"/>
              <a:t>Data Manipulation and Exploration:</a:t>
            </a:r>
          </a:p>
        </p:txBody>
      </p:sp>
      <p:sp>
        <p:nvSpPr>
          <p:cNvPr id="3" name="Content Placeholder 2">
            <a:extLst>
              <a:ext uri="{FF2B5EF4-FFF2-40B4-BE49-F238E27FC236}">
                <a16:creationId xmlns:a16="http://schemas.microsoft.com/office/drawing/2014/main" id="{3E4902E9-A964-6BD5-6AFE-42A93DC18098}"/>
              </a:ext>
            </a:extLst>
          </p:cNvPr>
          <p:cNvSpPr>
            <a:spLocks noGrp="1"/>
          </p:cNvSpPr>
          <p:nvPr>
            <p:ph idx="1"/>
          </p:nvPr>
        </p:nvSpPr>
        <p:spPr/>
        <p:txBody>
          <a:bodyPr>
            <a:normAutofit lnSpcReduction="10000"/>
          </a:bodyPr>
          <a:lstStyle/>
          <a:p>
            <a:r>
              <a:rPr lang="en-US" b="0" i="0" dirty="0">
                <a:solidFill>
                  <a:schemeClr val="tx1"/>
                </a:solidFill>
                <a:effectLst/>
                <a:latin typeface="Times New Roman" panose="02020603050405020304" pitchFamily="18" charset="0"/>
                <a:cs typeface="Times New Roman" panose="02020603050405020304" pitchFamily="18" charset="0"/>
              </a:rPr>
              <a:t>Data manipulation and exploration are essential data analysis processes. Data manipulation involves tasks such as cleaning, transforming, and restructuring data to prepare it for analysis. </a:t>
            </a:r>
          </a:p>
          <a:p>
            <a:r>
              <a:rPr lang="en-US" b="0" i="0" dirty="0">
                <a:solidFill>
                  <a:schemeClr val="tx1"/>
                </a:solidFill>
                <a:effectLst/>
                <a:latin typeface="Times New Roman" panose="02020603050405020304" pitchFamily="18" charset="0"/>
                <a:cs typeface="Times New Roman" panose="02020603050405020304" pitchFamily="18" charset="0"/>
              </a:rPr>
              <a:t>This includes handling missing values, encoding categorical variables, and feature engineering. Data exploration, on the other hand, involves visualizing and summarizing data to uncover patterns, relationships, and insights. </a:t>
            </a:r>
          </a:p>
          <a:p>
            <a:r>
              <a:rPr lang="en-US" b="0" i="0" dirty="0">
                <a:solidFill>
                  <a:schemeClr val="tx1"/>
                </a:solidFill>
                <a:effectLst/>
                <a:latin typeface="Times New Roman" panose="02020603050405020304" pitchFamily="18" charset="0"/>
                <a:cs typeface="Times New Roman" panose="02020603050405020304" pitchFamily="18" charset="0"/>
              </a:rPr>
              <a:t>Techniques like histograms, scatter plots, and statistical measures help in this process. These activities aid in understanding the data's characteristics, identifying outliers, and preparing it for modeling or analysis, ultimately leading to more informed decision-making and valuable insights from the data.</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37888015-3AB2-4D0C-C869-4D3B2A60239A}"/>
              </a:ext>
            </a:extLst>
          </p:cNvPr>
          <p:cNvSpPr>
            <a:spLocks noGrp="1"/>
          </p:cNvSpPr>
          <p:nvPr>
            <p:ph type="body" sz="half" idx="2"/>
          </p:nvPr>
        </p:nvSpPr>
        <p:spPr/>
        <p:txBody>
          <a:bodyPr/>
          <a:lstStyle/>
          <a:p>
            <a:endParaRPr lang="en-US" dirty="0"/>
          </a:p>
        </p:txBody>
      </p:sp>
      <p:pic>
        <p:nvPicPr>
          <p:cNvPr id="7" name="Picture 6">
            <a:extLst>
              <a:ext uri="{FF2B5EF4-FFF2-40B4-BE49-F238E27FC236}">
                <a16:creationId xmlns:a16="http://schemas.microsoft.com/office/drawing/2014/main" id="{4967F741-1CB5-1CDE-07C7-2D78D02E6141}"/>
              </a:ext>
            </a:extLst>
          </p:cNvPr>
          <p:cNvPicPr>
            <a:picLocks noChangeAspect="1"/>
          </p:cNvPicPr>
          <p:nvPr/>
        </p:nvPicPr>
        <p:blipFill>
          <a:blip r:embed="rId2"/>
          <a:stretch>
            <a:fillRect/>
          </a:stretch>
        </p:blipFill>
        <p:spPr>
          <a:xfrm>
            <a:off x="705828" y="2002536"/>
            <a:ext cx="3687416" cy="3358982"/>
          </a:xfrm>
          <a:prstGeom prst="rect">
            <a:avLst/>
          </a:prstGeom>
        </p:spPr>
      </p:pic>
      <p:sp>
        <p:nvSpPr>
          <p:cNvPr id="5" name="TextBox 4">
            <a:extLst>
              <a:ext uri="{FF2B5EF4-FFF2-40B4-BE49-F238E27FC236}">
                <a16:creationId xmlns:a16="http://schemas.microsoft.com/office/drawing/2014/main" id="{E1DAB3E1-57CA-A9C3-3614-4FC1E0DC741D}"/>
              </a:ext>
            </a:extLst>
          </p:cNvPr>
          <p:cNvSpPr txBox="1"/>
          <p:nvPr/>
        </p:nvSpPr>
        <p:spPr>
          <a:xfrm>
            <a:off x="10289406" y="5779752"/>
            <a:ext cx="1690838" cy="523220"/>
          </a:xfrm>
          <a:prstGeom prst="rect">
            <a:avLst/>
          </a:prstGeom>
          <a:noFill/>
        </p:spPr>
        <p:txBody>
          <a:bodyPr wrap="square">
            <a:spAutoFit/>
          </a:bodyPr>
          <a:lstStyle/>
          <a:p>
            <a:r>
              <a:rPr lang="en-US" sz="2800" dirty="0" err="1">
                <a:solidFill>
                  <a:schemeClr val="bg1">
                    <a:lumMod val="95000"/>
                  </a:schemeClr>
                </a:solidFill>
              </a:rPr>
              <a:t>Tejasree</a:t>
            </a:r>
            <a:endParaRPr lang="en-US" sz="2800" dirty="0">
              <a:solidFill>
                <a:schemeClr val="bg1">
                  <a:lumMod val="95000"/>
                </a:schemeClr>
              </a:solidFill>
            </a:endParaRPr>
          </a:p>
        </p:txBody>
      </p:sp>
    </p:spTree>
    <p:extLst>
      <p:ext uri="{BB962C8B-B14F-4D97-AF65-F5344CB8AC3E}">
        <p14:creationId xmlns:p14="http://schemas.microsoft.com/office/powerpoint/2010/main" val="1422605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159FC-85AB-07FA-E8D8-97B020001CB1}"/>
              </a:ext>
            </a:extLst>
          </p:cNvPr>
          <p:cNvSpPr>
            <a:spLocks noGrp="1"/>
          </p:cNvSpPr>
          <p:nvPr>
            <p:ph type="title"/>
          </p:nvPr>
        </p:nvSpPr>
        <p:spPr>
          <a:xfrm>
            <a:off x="677334" y="514924"/>
            <a:ext cx="3854528" cy="856676"/>
          </a:xfrm>
        </p:spPr>
        <p:txBody>
          <a:bodyPr>
            <a:normAutofit fontScale="90000"/>
          </a:bodyPr>
          <a:lstStyle/>
          <a:p>
            <a:r>
              <a:rPr lang="en-US" sz="3200" dirty="0"/>
              <a:t>Feature Importance:</a:t>
            </a:r>
          </a:p>
        </p:txBody>
      </p:sp>
      <p:sp>
        <p:nvSpPr>
          <p:cNvPr id="3" name="Content Placeholder 2">
            <a:extLst>
              <a:ext uri="{FF2B5EF4-FFF2-40B4-BE49-F238E27FC236}">
                <a16:creationId xmlns:a16="http://schemas.microsoft.com/office/drawing/2014/main" id="{8267AC8D-F8E3-54D5-08E2-0654E06CC592}"/>
              </a:ext>
            </a:extLst>
          </p:cNvPr>
          <p:cNvSpPr>
            <a:spLocks noGrp="1"/>
          </p:cNvSpPr>
          <p:nvPr>
            <p:ph idx="1"/>
          </p:nvPr>
        </p:nvSpPr>
        <p:spPr/>
        <p:txBody>
          <a:bodyPr>
            <a:normAutofit lnSpcReduction="10000"/>
          </a:bodyPr>
          <a:lstStyle/>
          <a:p>
            <a:r>
              <a:rPr lang="en-US" b="0" i="0" dirty="0">
                <a:solidFill>
                  <a:schemeClr val="tx1"/>
                </a:solidFill>
                <a:effectLst/>
                <a:latin typeface="Times New Roman" panose="02020603050405020304" pitchFamily="18" charset="0"/>
                <a:cs typeface="Times New Roman" panose="02020603050405020304" pitchFamily="18" charset="0"/>
              </a:rPr>
              <a:t>Feature importance refers to the assessment of how individual variables or attributes in a dataset influence the outcomes predicted by a machine learning model. </a:t>
            </a:r>
          </a:p>
          <a:p>
            <a:r>
              <a:rPr lang="en-US" b="0" i="0" dirty="0">
                <a:solidFill>
                  <a:schemeClr val="tx1"/>
                </a:solidFill>
                <a:effectLst/>
                <a:latin typeface="Times New Roman" panose="02020603050405020304" pitchFamily="18" charset="0"/>
                <a:cs typeface="Times New Roman" panose="02020603050405020304" pitchFamily="18" charset="0"/>
              </a:rPr>
              <a:t>It helps pinpoint which features have the most impact on a model's performance. Methods for determining feature importance include statistical tests, model-based techniques, permutation tests, correlation analysis, and domain expertise.</a:t>
            </a:r>
          </a:p>
          <a:p>
            <a:r>
              <a:rPr lang="en-US" b="0" i="0" dirty="0">
                <a:solidFill>
                  <a:schemeClr val="tx1"/>
                </a:solidFill>
                <a:effectLst/>
                <a:latin typeface="Times New Roman" panose="02020603050405020304" pitchFamily="18" charset="0"/>
                <a:cs typeface="Times New Roman" panose="02020603050405020304" pitchFamily="18" charset="0"/>
              </a:rPr>
              <a:t> Understanding feature importance is essential for optimizing models, enhancing interpretability, guiding feature engineering, and identifying critical drivers in various domains. </a:t>
            </a:r>
          </a:p>
          <a:p>
            <a:r>
              <a:rPr lang="en-US" b="0" i="0" dirty="0">
                <a:solidFill>
                  <a:schemeClr val="tx1"/>
                </a:solidFill>
                <a:effectLst/>
                <a:latin typeface="Times New Roman" panose="02020603050405020304" pitchFamily="18" charset="0"/>
                <a:cs typeface="Times New Roman" panose="02020603050405020304" pitchFamily="18" charset="0"/>
              </a:rPr>
              <a:t>It plays a pivotal role in simplifying models, explaining predictions, and making informed decisions based on data analysis and machine learning.</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F5E6ABA-35C7-33CF-FA26-A6C8550D096E}"/>
              </a:ext>
            </a:extLst>
          </p:cNvPr>
          <p:cNvSpPr>
            <a:spLocks noGrp="1"/>
          </p:cNvSpPr>
          <p:nvPr>
            <p:ph type="body" sz="half" idx="2"/>
          </p:nvPr>
        </p:nvSpPr>
        <p:spPr/>
        <p:txBody>
          <a:bodyPr/>
          <a:lstStyle/>
          <a:p>
            <a:endParaRPr lang="en-US" dirty="0"/>
          </a:p>
        </p:txBody>
      </p:sp>
      <p:pic>
        <p:nvPicPr>
          <p:cNvPr id="6" name="Picture 5">
            <a:extLst>
              <a:ext uri="{FF2B5EF4-FFF2-40B4-BE49-F238E27FC236}">
                <a16:creationId xmlns:a16="http://schemas.microsoft.com/office/drawing/2014/main" id="{FCDF8CAE-D565-A552-F4AE-9DCC3C86BCE9}"/>
              </a:ext>
            </a:extLst>
          </p:cNvPr>
          <p:cNvPicPr>
            <a:picLocks noChangeAspect="1"/>
          </p:cNvPicPr>
          <p:nvPr/>
        </p:nvPicPr>
        <p:blipFill>
          <a:blip r:embed="rId2"/>
          <a:stretch>
            <a:fillRect/>
          </a:stretch>
        </p:blipFill>
        <p:spPr>
          <a:xfrm>
            <a:off x="677334" y="2427667"/>
            <a:ext cx="3656127" cy="3158124"/>
          </a:xfrm>
          <a:prstGeom prst="rect">
            <a:avLst/>
          </a:prstGeom>
        </p:spPr>
      </p:pic>
      <p:sp>
        <p:nvSpPr>
          <p:cNvPr id="5" name="TextBox 4">
            <a:extLst>
              <a:ext uri="{FF2B5EF4-FFF2-40B4-BE49-F238E27FC236}">
                <a16:creationId xmlns:a16="http://schemas.microsoft.com/office/drawing/2014/main" id="{34E94720-2C09-B8BD-F11E-0853AC6C4E56}"/>
              </a:ext>
            </a:extLst>
          </p:cNvPr>
          <p:cNvSpPr txBox="1"/>
          <p:nvPr/>
        </p:nvSpPr>
        <p:spPr>
          <a:xfrm>
            <a:off x="10289406" y="5779752"/>
            <a:ext cx="1690838" cy="523220"/>
          </a:xfrm>
          <a:prstGeom prst="rect">
            <a:avLst/>
          </a:prstGeom>
          <a:noFill/>
        </p:spPr>
        <p:txBody>
          <a:bodyPr wrap="square">
            <a:spAutoFit/>
          </a:bodyPr>
          <a:lstStyle/>
          <a:p>
            <a:r>
              <a:rPr lang="en-US" sz="2800" dirty="0" err="1">
                <a:solidFill>
                  <a:schemeClr val="bg1">
                    <a:lumMod val="95000"/>
                  </a:schemeClr>
                </a:solidFill>
              </a:rPr>
              <a:t>Tejasree</a:t>
            </a:r>
            <a:endParaRPr lang="en-US" sz="2800" dirty="0">
              <a:solidFill>
                <a:schemeClr val="bg1">
                  <a:lumMod val="95000"/>
                </a:schemeClr>
              </a:solidFill>
            </a:endParaRPr>
          </a:p>
        </p:txBody>
      </p:sp>
    </p:spTree>
    <p:extLst>
      <p:ext uri="{BB962C8B-B14F-4D97-AF65-F5344CB8AC3E}">
        <p14:creationId xmlns:p14="http://schemas.microsoft.com/office/powerpoint/2010/main" val="2375787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6E27B13D-B71E-6EA2-479C-DBF276617856}"/>
              </a:ext>
            </a:extLst>
          </p:cNvPr>
          <p:cNvGraphicFramePr>
            <a:graphicFrameLocks noGrp="1"/>
          </p:cNvGraphicFramePr>
          <p:nvPr>
            <p:extLst>
              <p:ext uri="{D42A27DB-BD31-4B8C-83A1-F6EECF244321}">
                <p14:modId xmlns:p14="http://schemas.microsoft.com/office/powerpoint/2010/main" val="1995945806"/>
              </p:ext>
            </p:extLst>
          </p:nvPr>
        </p:nvGraphicFramePr>
        <p:xfrm>
          <a:off x="1984627" y="1180341"/>
          <a:ext cx="7399655" cy="5029200"/>
        </p:xfrm>
        <a:graphic>
          <a:graphicData uri="http://schemas.openxmlformats.org/drawingml/2006/table">
            <a:tbl>
              <a:tblPr firstRow="1" bandRow="1">
                <a:tableStyleId>{5DA37D80-6434-44D0-A028-1B22A696006F}</a:tableStyleId>
              </a:tblPr>
              <a:tblGrid>
                <a:gridCol w="3335655">
                  <a:extLst>
                    <a:ext uri="{9D8B030D-6E8A-4147-A177-3AD203B41FA5}">
                      <a16:colId xmlns:a16="http://schemas.microsoft.com/office/drawing/2014/main" val="3380124320"/>
                    </a:ext>
                  </a:extLst>
                </a:gridCol>
                <a:gridCol w="4064000">
                  <a:extLst>
                    <a:ext uri="{9D8B030D-6E8A-4147-A177-3AD203B41FA5}">
                      <a16:colId xmlns:a16="http://schemas.microsoft.com/office/drawing/2014/main" val="2334589383"/>
                    </a:ext>
                  </a:extLst>
                </a:gridCol>
              </a:tblGrid>
              <a:tr h="348738">
                <a:tc>
                  <a:txBody>
                    <a:bodyPr/>
                    <a:lstStyle/>
                    <a:p>
                      <a:r>
                        <a:rPr lang="en-US" dirty="0"/>
                        <a:t>SCIKIT -LEARN CLASSIFIERS</a:t>
                      </a:r>
                    </a:p>
                    <a:p>
                      <a:r>
                        <a:rPr lang="en-US" dirty="0"/>
                        <a:t>(Traditional ML classifiers) </a:t>
                      </a:r>
                      <a:endParaRPr lang="en-IN" dirty="0"/>
                    </a:p>
                  </a:txBody>
                  <a:tcPr/>
                </a:tc>
                <a:tc>
                  <a:txBody>
                    <a:bodyPr/>
                    <a:lstStyle/>
                    <a:p>
                      <a:r>
                        <a:rPr lang="en-US" dirty="0"/>
                        <a:t>BOOSTED TREE CLASSIFIER</a:t>
                      </a:r>
                    </a:p>
                    <a:p>
                      <a:r>
                        <a:rPr lang="en-US" dirty="0"/>
                        <a:t>(Advanced ML classifiers)</a:t>
                      </a:r>
                      <a:endParaRPr lang="en-IN" dirty="0"/>
                    </a:p>
                  </a:txBody>
                  <a:tcPr/>
                </a:tc>
                <a:extLst>
                  <a:ext uri="{0D108BD9-81ED-4DB2-BD59-A6C34878D82A}">
                    <a16:rowId xmlns:a16="http://schemas.microsoft.com/office/drawing/2014/main" val="4237602785"/>
                  </a:ext>
                </a:extLst>
              </a:tr>
              <a:tr h="348738">
                <a:tc>
                  <a:txBody>
                    <a:bodyPr/>
                    <a:lstStyle/>
                    <a:p>
                      <a:r>
                        <a:rPr lang="en-US" dirty="0"/>
                        <a:t>Logistic Regression</a:t>
                      </a:r>
                      <a:endParaRPr lang="en-IN" dirty="0"/>
                    </a:p>
                  </a:txBody>
                  <a:tcPr/>
                </a:tc>
                <a:tc>
                  <a:txBody>
                    <a:bodyPr/>
                    <a:lstStyle/>
                    <a:p>
                      <a:r>
                        <a:rPr lang="en-US" dirty="0"/>
                        <a:t>Catboost</a:t>
                      </a:r>
                      <a:endParaRPr lang="en-IN" dirty="0"/>
                    </a:p>
                  </a:txBody>
                  <a:tcPr/>
                </a:tc>
                <a:extLst>
                  <a:ext uri="{0D108BD9-81ED-4DB2-BD59-A6C34878D82A}">
                    <a16:rowId xmlns:a16="http://schemas.microsoft.com/office/drawing/2014/main" val="4197435102"/>
                  </a:ext>
                </a:extLst>
              </a:tr>
              <a:tr h="348738">
                <a:tc>
                  <a:txBody>
                    <a:bodyPr/>
                    <a:lstStyle/>
                    <a:p>
                      <a:r>
                        <a:rPr lang="en-US" dirty="0"/>
                        <a:t>Random Forest</a:t>
                      </a:r>
                      <a:endParaRPr lang="en-IN" dirty="0"/>
                    </a:p>
                  </a:txBody>
                  <a:tcPr/>
                </a:tc>
                <a:tc>
                  <a:txBody>
                    <a:bodyPr/>
                    <a:lstStyle/>
                    <a:p>
                      <a:r>
                        <a:rPr lang="en-US" dirty="0" err="1"/>
                        <a:t>xgboost</a:t>
                      </a:r>
                      <a:endParaRPr lang="en-IN" dirty="0"/>
                    </a:p>
                  </a:txBody>
                  <a:tcPr/>
                </a:tc>
                <a:extLst>
                  <a:ext uri="{0D108BD9-81ED-4DB2-BD59-A6C34878D82A}">
                    <a16:rowId xmlns:a16="http://schemas.microsoft.com/office/drawing/2014/main" val="2505666733"/>
                  </a:ext>
                </a:extLst>
              </a:tr>
              <a:tr h="348738">
                <a:tc>
                  <a:txBody>
                    <a:bodyPr/>
                    <a:lstStyle/>
                    <a:p>
                      <a:r>
                        <a:rPr lang="en-US" dirty="0"/>
                        <a:t>AdaBoost</a:t>
                      </a:r>
                      <a:endParaRPr lang="en-IN" dirty="0"/>
                    </a:p>
                  </a:txBody>
                  <a:tcPr/>
                </a:tc>
                <a:tc>
                  <a:txBody>
                    <a:bodyPr/>
                    <a:lstStyle/>
                    <a:p>
                      <a:r>
                        <a:rPr lang="en-US" dirty="0"/>
                        <a:t>Light GBM</a:t>
                      </a:r>
                      <a:endParaRPr lang="en-IN" dirty="0"/>
                    </a:p>
                  </a:txBody>
                  <a:tcPr/>
                </a:tc>
                <a:extLst>
                  <a:ext uri="{0D108BD9-81ED-4DB2-BD59-A6C34878D82A}">
                    <a16:rowId xmlns:a16="http://schemas.microsoft.com/office/drawing/2014/main" val="2928374060"/>
                  </a:ext>
                </a:extLst>
              </a:tr>
              <a:tr h="348738">
                <a:tc>
                  <a:txBody>
                    <a:bodyPr/>
                    <a:lstStyle/>
                    <a:p>
                      <a:r>
                        <a:rPr lang="en-US" dirty="0"/>
                        <a:t>Support Vectors </a:t>
                      </a:r>
                      <a:endParaRPr lang="en-IN" dirty="0"/>
                    </a:p>
                  </a:txBody>
                  <a:tcPr/>
                </a:tc>
                <a:tc>
                  <a:txBody>
                    <a:bodyPr/>
                    <a:lstStyle/>
                    <a:p>
                      <a:endParaRPr lang="en-IN" dirty="0"/>
                    </a:p>
                  </a:txBody>
                  <a:tcPr/>
                </a:tc>
                <a:extLst>
                  <a:ext uri="{0D108BD9-81ED-4DB2-BD59-A6C34878D82A}">
                    <a16:rowId xmlns:a16="http://schemas.microsoft.com/office/drawing/2014/main" val="912101378"/>
                  </a:ext>
                </a:extLst>
              </a:tr>
              <a:tr h="348738">
                <a:tc>
                  <a:txBody>
                    <a:bodyPr/>
                    <a:lstStyle/>
                    <a:p>
                      <a:r>
                        <a:rPr lang="en-US" dirty="0"/>
                        <a:t>K-Nearest Neighbor Classifiers</a:t>
                      </a:r>
                      <a:endParaRPr lang="en-IN" dirty="0"/>
                    </a:p>
                  </a:txBody>
                  <a:tcPr/>
                </a:tc>
                <a:tc>
                  <a:txBody>
                    <a:bodyPr/>
                    <a:lstStyle/>
                    <a:p>
                      <a:endParaRPr lang="en-IN" dirty="0"/>
                    </a:p>
                  </a:txBody>
                  <a:tcPr/>
                </a:tc>
                <a:extLst>
                  <a:ext uri="{0D108BD9-81ED-4DB2-BD59-A6C34878D82A}">
                    <a16:rowId xmlns:a16="http://schemas.microsoft.com/office/drawing/2014/main" val="1433641497"/>
                  </a:ext>
                </a:extLst>
              </a:tr>
              <a:tr h="348738">
                <a:tc>
                  <a:txBody>
                    <a:bodyPr/>
                    <a:lstStyle/>
                    <a:p>
                      <a:r>
                        <a:rPr lang="en-US" dirty="0"/>
                        <a:t>Quadratic DA</a:t>
                      </a:r>
                      <a:endParaRPr lang="en-IN" dirty="0"/>
                    </a:p>
                  </a:txBody>
                  <a:tcPr/>
                </a:tc>
                <a:tc>
                  <a:txBody>
                    <a:bodyPr/>
                    <a:lstStyle/>
                    <a:p>
                      <a:endParaRPr lang="en-IN" dirty="0"/>
                    </a:p>
                  </a:txBody>
                  <a:tcPr/>
                </a:tc>
                <a:extLst>
                  <a:ext uri="{0D108BD9-81ED-4DB2-BD59-A6C34878D82A}">
                    <a16:rowId xmlns:a16="http://schemas.microsoft.com/office/drawing/2014/main" val="2639675672"/>
                  </a:ext>
                </a:extLst>
              </a:tr>
              <a:tr h="348738">
                <a:tc>
                  <a:txBody>
                    <a:bodyPr/>
                    <a:lstStyle/>
                    <a:p>
                      <a:r>
                        <a:rPr lang="en-US" dirty="0"/>
                        <a:t>Gradient Boosting</a:t>
                      </a:r>
                      <a:endParaRPr lang="en-IN" dirty="0"/>
                    </a:p>
                  </a:txBody>
                  <a:tcPr/>
                </a:tc>
                <a:tc>
                  <a:txBody>
                    <a:bodyPr/>
                    <a:lstStyle/>
                    <a:p>
                      <a:endParaRPr lang="en-IN" dirty="0"/>
                    </a:p>
                  </a:txBody>
                  <a:tcPr/>
                </a:tc>
                <a:extLst>
                  <a:ext uri="{0D108BD9-81ED-4DB2-BD59-A6C34878D82A}">
                    <a16:rowId xmlns:a16="http://schemas.microsoft.com/office/drawing/2014/main" val="3955760788"/>
                  </a:ext>
                </a:extLst>
              </a:tr>
              <a:tr h="348738">
                <a:tc>
                  <a:txBody>
                    <a:bodyPr/>
                    <a:lstStyle/>
                    <a:p>
                      <a:r>
                        <a:rPr lang="en-US" dirty="0"/>
                        <a:t>Neural Net</a:t>
                      </a:r>
                      <a:endParaRPr lang="en-IN" dirty="0"/>
                    </a:p>
                  </a:txBody>
                  <a:tcPr/>
                </a:tc>
                <a:tc>
                  <a:txBody>
                    <a:bodyPr/>
                    <a:lstStyle/>
                    <a:p>
                      <a:endParaRPr lang="en-IN" dirty="0"/>
                    </a:p>
                  </a:txBody>
                  <a:tcPr/>
                </a:tc>
                <a:extLst>
                  <a:ext uri="{0D108BD9-81ED-4DB2-BD59-A6C34878D82A}">
                    <a16:rowId xmlns:a16="http://schemas.microsoft.com/office/drawing/2014/main" val="1754297514"/>
                  </a:ext>
                </a:extLst>
              </a:tr>
              <a:tr h="348738">
                <a:tc>
                  <a:txBody>
                    <a:bodyPr/>
                    <a:lstStyle/>
                    <a:p>
                      <a:r>
                        <a:rPr lang="en-US" dirty="0"/>
                        <a:t>Nu SVC</a:t>
                      </a:r>
                      <a:endParaRPr lang="en-IN" dirty="0"/>
                    </a:p>
                  </a:txBody>
                  <a:tcPr/>
                </a:tc>
                <a:tc>
                  <a:txBody>
                    <a:bodyPr/>
                    <a:lstStyle/>
                    <a:p>
                      <a:endParaRPr lang="en-IN" dirty="0"/>
                    </a:p>
                  </a:txBody>
                  <a:tcPr/>
                </a:tc>
                <a:extLst>
                  <a:ext uri="{0D108BD9-81ED-4DB2-BD59-A6C34878D82A}">
                    <a16:rowId xmlns:a16="http://schemas.microsoft.com/office/drawing/2014/main" val="319651099"/>
                  </a:ext>
                </a:extLst>
              </a:tr>
              <a:tr h="348738">
                <a:tc>
                  <a:txBody>
                    <a:bodyPr/>
                    <a:lstStyle/>
                    <a:p>
                      <a:r>
                        <a:rPr lang="en-US" dirty="0"/>
                        <a:t>Linear DA</a:t>
                      </a:r>
                      <a:endParaRPr lang="en-IN" dirty="0"/>
                    </a:p>
                  </a:txBody>
                  <a:tcPr/>
                </a:tc>
                <a:tc>
                  <a:txBody>
                    <a:bodyPr/>
                    <a:lstStyle/>
                    <a:p>
                      <a:endParaRPr lang="en-IN" dirty="0"/>
                    </a:p>
                  </a:txBody>
                  <a:tcPr/>
                </a:tc>
                <a:extLst>
                  <a:ext uri="{0D108BD9-81ED-4DB2-BD59-A6C34878D82A}">
                    <a16:rowId xmlns:a16="http://schemas.microsoft.com/office/drawing/2014/main" val="144256406"/>
                  </a:ext>
                </a:extLst>
              </a:tr>
              <a:tr h="348738">
                <a:tc>
                  <a:txBody>
                    <a:bodyPr/>
                    <a:lstStyle/>
                    <a:p>
                      <a:r>
                        <a:rPr lang="en-US" dirty="0"/>
                        <a:t>Naive Bayes</a:t>
                      </a:r>
                      <a:endParaRPr lang="en-IN" dirty="0"/>
                    </a:p>
                  </a:txBody>
                  <a:tcPr/>
                </a:tc>
                <a:tc>
                  <a:txBody>
                    <a:bodyPr/>
                    <a:lstStyle/>
                    <a:p>
                      <a:endParaRPr lang="en-IN" dirty="0"/>
                    </a:p>
                  </a:txBody>
                  <a:tcPr/>
                </a:tc>
                <a:extLst>
                  <a:ext uri="{0D108BD9-81ED-4DB2-BD59-A6C34878D82A}">
                    <a16:rowId xmlns:a16="http://schemas.microsoft.com/office/drawing/2014/main" val="2830377746"/>
                  </a:ext>
                </a:extLst>
              </a:tr>
              <a:tr h="348738">
                <a:tc>
                  <a:txBody>
                    <a:bodyPr/>
                    <a:lstStyle/>
                    <a:p>
                      <a:r>
                        <a:rPr lang="en-US" dirty="0"/>
                        <a:t>decision trees</a:t>
                      </a:r>
                      <a:endParaRPr lang="en-IN" dirty="0"/>
                    </a:p>
                  </a:txBody>
                  <a:tcPr/>
                </a:tc>
                <a:tc>
                  <a:txBody>
                    <a:bodyPr/>
                    <a:lstStyle/>
                    <a:p>
                      <a:endParaRPr lang="en-IN" dirty="0"/>
                    </a:p>
                  </a:txBody>
                  <a:tcPr/>
                </a:tc>
                <a:extLst>
                  <a:ext uri="{0D108BD9-81ED-4DB2-BD59-A6C34878D82A}">
                    <a16:rowId xmlns:a16="http://schemas.microsoft.com/office/drawing/2014/main" val="322301056"/>
                  </a:ext>
                </a:extLst>
              </a:tr>
            </a:tbl>
          </a:graphicData>
        </a:graphic>
      </p:graphicFrame>
      <p:sp>
        <p:nvSpPr>
          <p:cNvPr id="10" name="TextBox 9">
            <a:extLst>
              <a:ext uri="{FF2B5EF4-FFF2-40B4-BE49-F238E27FC236}">
                <a16:creationId xmlns:a16="http://schemas.microsoft.com/office/drawing/2014/main" id="{0F55D6D9-48D3-F14D-6410-3A2A73855126}"/>
              </a:ext>
            </a:extLst>
          </p:cNvPr>
          <p:cNvSpPr txBox="1"/>
          <p:nvPr/>
        </p:nvSpPr>
        <p:spPr>
          <a:xfrm>
            <a:off x="988992" y="350334"/>
            <a:ext cx="9390927" cy="400110"/>
          </a:xfrm>
          <a:prstGeom prst="rect">
            <a:avLst/>
          </a:prstGeom>
          <a:noFill/>
        </p:spPr>
        <p:txBody>
          <a:bodyPr wrap="square" rtlCol="0">
            <a:spAutoFit/>
          </a:bodyPr>
          <a:lstStyle/>
          <a:p>
            <a:r>
              <a:rPr lang="en-US" sz="2000" b="1" dirty="0"/>
              <a:t>Machine learning classifiers used</a:t>
            </a:r>
            <a:r>
              <a:rPr lang="en-US" dirty="0"/>
              <a:t>:</a:t>
            </a:r>
            <a:endParaRPr lang="en-IN" dirty="0"/>
          </a:p>
        </p:txBody>
      </p:sp>
      <p:sp>
        <p:nvSpPr>
          <p:cNvPr id="2" name="TextBox 1">
            <a:extLst>
              <a:ext uri="{FF2B5EF4-FFF2-40B4-BE49-F238E27FC236}">
                <a16:creationId xmlns:a16="http://schemas.microsoft.com/office/drawing/2014/main" id="{DC781101-18FD-807E-8146-E01EE887A926}"/>
              </a:ext>
            </a:extLst>
          </p:cNvPr>
          <p:cNvSpPr txBox="1"/>
          <p:nvPr/>
        </p:nvSpPr>
        <p:spPr>
          <a:xfrm>
            <a:off x="10289406" y="5779752"/>
            <a:ext cx="1690838" cy="523220"/>
          </a:xfrm>
          <a:prstGeom prst="rect">
            <a:avLst/>
          </a:prstGeom>
          <a:noFill/>
        </p:spPr>
        <p:txBody>
          <a:bodyPr wrap="square">
            <a:spAutoFit/>
          </a:bodyPr>
          <a:lstStyle/>
          <a:p>
            <a:r>
              <a:rPr lang="en-US" sz="2800" dirty="0">
                <a:solidFill>
                  <a:schemeClr val="bg1">
                    <a:lumMod val="95000"/>
                  </a:schemeClr>
                </a:solidFill>
              </a:rPr>
              <a:t>Satwika</a:t>
            </a:r>
          </a:p>
        </p:txBody>
      </p:sp>
    </p:spTree>
    <p:extLst>
      <p:ext uri="{BB962C8B-B14F-4D97-AF65-F5344CB8AC3E}">
        <p14:creationId xmlns:p14="http://schemas.microsoft.com/office/powerpoint/2010/main" val="74873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BFF1D-B460-4145-B568-3AC0DA75CB50}"/>
              </a:ext>
            </a:extLst>
          </p:cNvPr>
          <p:cNvSpPr>
            <a:spLocks noGrp="1"/>
          </p:cNvSpPr>
          <p:nvPr>
            <p:ph type="title"/>
          </p:nvPr>
        </p:nvSpPr>
        <p:spPr>
          <a:xfrm>
            <a:off x="570272" y="539087"/>
            <a:ext cx="10384240" cy="1584895"/>
          </a:xfrm>
        </p:spPr>
        <p:txBody>
          <a:bodyPr>
            <a:normAutofit/>
          </a:bodyPr>
          <a:lstStyle/>
          <a:p>
            <a:r>
              <a:rPr lang="en-IN"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D73CE43E-2F1A-4423-AC3A-BBF170F97368}"/>
              </a:ext>
            </a:extLst>
          </p:cNvPr>
          <p:cNvSpPr>
            <a:spLocks noGrp="1"/>
          </p:cNvSpPr>
          <p:nvPr>
            <p:ph idx="1"/>
          </p:nvPr>
        </p:nvSpPr>
        <p:spPr>
          <a:xfrm>
            <a:off x="570271" y="1887795"/>
            <a:ext cx="7187381" cy="4431118"/>
          </a:xfrm>
        </p:spPr>
        <p:txBody>
          <a:bodyPr>
            <a:normAutofit/>
          </a:bodyPr>
          <a:lstStyle/>
          <a:p>
            <a:r>
              <a:rPr lang="en-US" sz="1700" i="0" dirty="0">
                <a:effectLst/>
                <a:latin typeface="Times New Roman" panose="02020603050405020304" pitchFamily="18" charset="0"/>
                <a:cs typeface="Times New Roman" panose="02020603050405020304" pitchFamily="18" charset="0"/>
              </a:rPr>
              <a:t>Heart disease, a prevalent and life-threatening condition, has emerged as a leading cause of global mortality in recent decades. Addressing this critical health challenge necessitates the development of a dependable, precise, and practical diagnostic system. Machine learning techniques offer a promising avenue for tackling this issue effectively.</a:t>
            </a:r>
          </a:p>
          <a:p>
            <a:r>
              <a:rPr lang="en-US" sz="1700" i="0" dirty="0">
                <a:effectLst/>
                <a:latin typeface="Times New Roman" panose="02020603050405020304" pitchFamily="18" charset="0"/>
                <a:cs typeface="Times New Roman" panose="02020603050405020304" pitchFamily="18" charset="0"/>
              </a:rPr>
              <a:t>The central objective of this project revolves around leveraging machine learning algorithms to predict the occurrence of heart disease in patients, thereby advancing the field of medical diagnostics.</a:t>
            </a:r>
          </a:p>
          <a:p>
            <a:pPr marL="0" indent="0">
              <a:buNone/>
            </a:pPr>
            <a:endParaRPr lang="en-IN" sz="1700" dirty="0"/>
          </a:p>
        </p:txBody>
      </p:sp>
      <p:sp>
        <p:nvSpPr>
          <p:cNvPr id="4" name="TextBox 3">
            <a:extLst>
              <a:ext uri="{FF2B5EF4-FFF2-40B4-BE49-F238E27FC236}">
                <a16:creationId xmlns:a16="http://schemas.microsoft.com/office/drawing/2014/main" id="{06343C37-957C-6385-3195-A957B787E2B7}"/>
              </a:ext>
            </a:extLst>
          </p:cNvPr>
          <p:cNvSpPr txBox="1"/>
          <p:nvPr/>
        </p:nvSpPr>
        <p:spPr>
          <a:xfrm>
            <a:off x="9712853" y="5890661"/>
            <a:ext cx="2483318" cy="584775"/>
          </a:xfrm>
          <a:prstGeom prst="rect">
            <a:avLst/>
          </a:prstGeom>
          <a:noFill/>
        </p:spPr>
        <p:txBody>
          <a:bodyPr wrap="square" rtlCol="0">
            <a:spAutoFit/>
          </a:bodyPr>
          <a:lstStyle/>
          <a:p>
            <a:r>
              <a:rPr lang="en-US" sz="3200" dirty="0" err="1">
                <a:solidFill>
                  <a:schemeClr val="bg1">
                    <a:lumMod val="95000"/>
                  </a:schemeClr>
                </a:solidFill>
              </a:rPr>
              <a:t>Kamaluddin</a:t>
            </a:r>
            <a:endParaRPr lang="en-US" sz="3200" dirty="0">
              <a:solidFill>
                <a:schemeClr val="bg1">
                  <a:lumMod val="95000"/>
                </a:schemeClr>
              </a:solidFill>
            </a:endParaRPr>
          </a:p>
        </p:txBody>
      </p:sp>
    </p:spTree>
    <p:extLst>
      <p:ext uri="{BB962C8B-B14F-4D97-AF65-F5344CB8AC3E}">
        <p14:creationId xmlns:p14="http://schemas.microsoft.com/office/powerpoint/2010/main" val="2376636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D82648-C10C-A7DF-E46E-35A3EC9B47EE}"/>
              </a:ext>
            </a:extLst>
          </p:cNvPr>
          <p:cNvSpPr txBox="1"/>
          <p:nvPr/>
        </p:nvSpPr>
        <p:spPr>
          <a:xfrm>
            <a:off x="578734" y="185194"/>
            <a:ext cx="3240911" cy="1569660"/>
          </a:xfrm>
          <a:prstGeom prst="rect">
            <a:avLst/>
          </a:prstGeom>
          <a:noFill/>
        </p:spPr>
        <p:txBody>
          <a:bodyPr wrap="square" rtlCol="0">
            <a:spAutoFit/>
          </a:bodyPr>
          <a:lstStyle/>
          <a:p>
            <a:r>
              <a:rPr lang="en-US" sz="2400" b="1" dirty="0"/>
              <a:t>Analysis and Results: </a:t>
            </a:r>
          </a:p>
          <a:p>
            <a:endParaRPr lang="en-US" dirty="0"/>
          </a:p>
          <a:p>
            <a:r>
              <a:rPr lang="en-US" dirty="0"/>
              <a:t>Performance metrics:</a:t>
            </a:r>
          </a:p>
          <a:p>
            <a:endParaRPr lang="en-US" dirty="0"/>
          </a:p>
          <a:p>
            <a:endParaRPr lang="en-IN" dirty="0"/>
          </a:p>
        </p:txBody>
      </p:sp>
      <p:pic>
        <p:nvPicPr>
          <p:cNvPr id="4" name="Picture 3">
            <a:extLst>
              <a:ext uri="{FF2B5EF4-FFF2-40B4-BE49-F238E27FC236}">
                <a16:creationId xmlns:a16="http://schemas.microsoft.com/office/drawing/2014/main" id="{0F129797-DF43-19AD-1FD3-731A10A8D316}"/>
              </a:ext>
            </a:extLst>
          </p:cNvPr>
          <p:cNvPicPr>
            <a:picLocks noChangeAspect="1"/>
          </p:cNvPicPr>
          <p:nvPr/>
        </p:nvPicPr>
        <p:blipFill rotWithShape="1">
          <a:blip r:embed="rId2"/>
          <a:srcRect l="26201" t="26788" r="19452" b="25997"/>
          <a:stretch/>
        </p:blipFill>
        <p:spPr>
          <a:xfrm>
            <a:off x="914400" y="1511187"/>
            <a:ext cx="7883091" cy="3852286"/>
          </a:xfrm>
          <a:prstGeom prst="rect">
            <a:avLst/>
          </a:prstGeom>
        </p:spPr>
      </p:pic>
      <p:sp>
        <p:nvSpPr>
          <p:cNvPr id="3" name="TextBox 2">
            <a:extLst>
              <a:ext uri="{FF2B5EF4-FFF2-40B4-BE49-F238E27FC236}">
                <a16:creationId xmlns:a16="http://schemas.microsoft.com/office/drawing/2014/main" id="{D8F96976-78AE-70C2-B6BF-3EE3E6E2B5C8}"/>
              </a:ext>
            </a:extLst>
          </p:cNvPr>
          <p:cNvSpPr txBox="1"/>
          <p:nvPr/>
        </p:nvSpPr>
        <p:spPr>
          <a:xfrm>
            <a:off x="1588168" y="5255394"/>
            <a:ext cx="6121667" cy="276999"/>
          </a:xfrm>
          <a:prstGeom prst="rect">
            <a:avLst/>
          </a:prstGeom>
          <a:noFill/>
        </p:spPr>
        <p:txBody>
          <a:bodyPr wrap="square" rtlCol="0">
            <a:spAutoFit/>
          </a:bodyPr>
          <a:lstStyle/>
          <a:p>
            <a:r>
              <a:rPr lang="en-US" sz="1200" dirty="0"/>
              <a:t>Performance measures when data is split into 75% and 25% for training and testing</a:t>
            </a:r>
          </a:p>
        </p:txBody>
      </p:sp>
      <p:sp>
        <p:nvSpPr>
          <p:cNvPr id="5" name="TextBox 4">
            <a:extLst>
              <a:ext uri="{FF2B5EF4-FFF2-40B4-BE49-F238E27FC236}">
                <a16:creationId xmlns:a16="http://schemas.microsoft.com/office/drawing/2014/main" id="{944D3780-444F-1EAB-23B0-24711E531CEA}"/>
              </a:ext>
            </a:extLst>
          </p:cNvPr>
          <p:cNvSpPr txBox="1"/>
          <p:nvPr/>
        </p:nvSpPr>
        <p:spPr>
          <a:xfrm>
            <a:off x="10289406" y="5779752"/>
            <a:ext cx="1690838" cy="523220"/>
          </a:xfrm>
          <a:prstGeom prst="rect">
            <a:avLst/>
          </a:prstGeom>
          <a:noFill/>
        </p:spPr>
        <p:txBody>
          <a:bodyPr wrap="square">
            <a:spAutoFit/>
          </a:bodyPr>
          <a:lstStyle/>
          <a:p>
            <a:r>
              <a:rPr lang="en-US" sz="2800" dirty="0">
                <a:solidFill>
                  <a:schemeClr val="bg1">
                    <a:lumMod val="95000"/>
                  </a:schemeClr>
                </a:solidFill>
              </a:rPr>
              <a:t>Satwika</a:t>
            </a:r>
          </a:p>
        </p:txBody>
      </p:sp>
    </p:spTree>
    <p:extLst>
      <p:ext uri="{BB962C8B-B14F-4D97-AF65-F5344CB8AC3E}">
        <p14:creationId xmlns:p14="http://schemas.microsoft.com/office/powerpoint/2010/main" val="713402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D82648-C10C-A7DF-E46E-35A3EC9B47EE}"/>
              </a:ext>
            </a:extLst>
          </p:cNvPr>
          <p:cNvSpPr txBox="1"/>
          <p:nvPr/>
        </p:nvSpPr>
        <p:spPr>
          <a:xfrm>
            <a:off x="578734" y="185194"/>
            <a:ext cx="3240911" cy="1015663"/>
          </a:xfrm>
          <a:prstGeom prst="rect">
            <a:avLst/>
          </a:prstGeom>
          <a:noFill/>
        </p:spPr>
        <p:txBody>
          <a:bodyPr wrap="square" rtlCol="0">
            <a:spAutoFit/>
          </a:bodyPr>
          <a:lstStyle/>
          <a:p>
            <a:r>
              <a:rPr lang="en-US" sz="2400" b="1" dirty="0"/>
              <a:t> </a:t>
            </a:r>
            <a:r>
              <a:rPr lang="en-US" dirty="0"/>
              <a:t>Performance metrics:</a:t>
            </a:r>
          </a:p>
          <a:p>
            <a:endParaRPr lang="en-US" dirty="0"/>
          </a:p>
          <a:p>
            <a:endParaRPr lang="en-IN" dirty="0"/>
          </a:p>
        </p:txBody>
      </p:sp>
      <p:sp>
        <p:nvSpPr>
          <p:cNvPr id="3" name="TextBox 2">
            <a:extLst>
              <a:ext uri="{FF2B5EF4-FFF2-40B4-BE49-F238E27FC236}">
                <a16:creationId xmlns:a16="http://schemas.microsoft.com/office/drawing/2014/main" id="{D8F96976-78AE-70C2-B6BF-3EE3E6E2B5C8}"/>
              </a:ext>
            </a:extLst>
          </p:cNvPr>
          <p:cNvSpPr txBox="1"/>
          <p:nvPr/>
        </p:nvSpPr>
        <p:spPr>
          <a:xfrm>
            <a:off x="1959898" y="4688127"/>
            <a:ext cx="6121667" cy="276999"/>
          </a:xfrm>
          <a:prstGeom prst="rect">
            <a:avLst/>
          </a:prstGeom>
          <a:noFill/>
        </p:spPr>
        <p:txBody>
          <a:bodyPr wrap="square" rtlCol="0">
            <a:spAutoFit/>
          </a:bodyPr>
          <a:lstStyle/>
          <a:p>
            <a:r>
              <a:rPr lang="en-US" sz="1200" dirty="0"/>
              <a:t>Performance measures when data is split into 60% and 40% for training and testing</a:t>
            </a:r>
          </a:p>
        </p:txBody>
      </p:sp>
      <p:pic>
        <p:nvPicPr>
          <p:cNvPr id="6" name="Picture 5" descr="A screenshot of a computer&#10;&#10;Description automatically generated">
            <a:extLst>
              <a:ext uri="{FF2B5EF4-FFF2-40B4-BE49-F238E27FC236}">
                <a16:creationId xmlns:a16="http://schemas.microsoft.com/office/drawing/2014/main" id="{F4229B54-2C3A-1EC3-E5BA-F8738E58AD9D}"/>
              </a:ext>
            </a:extLst>
          </p:cNvPr>
          <p:cNvPicPr>
            <a:picLocks noChangeAspect="1"/>
          </p:cNvPicPr>
          <p:nvPr/>
        </p:nvPicPr>
        <p:blipFill>
          <a:blip r:embed="rId2"/>
          <a:stretch>
            <a:fillRect/>
          </a:stretch>
        </p:blipFill>
        <p:spPr>
          <a:xfrm>
            <a:off x="1354666" y="1117599"/>
            <a:ext cx="7332133" cy="3488267"/>
          </a:xfrm>
          <a:prstGeom prst="rect">
            <a:avLst/>
          </a:prstGeom>
        </p:spPr>
      </p:pic>
      <p:sp>
        <p:nvSpPr>
          <p:cNvPr id="7" name="TextBox 6">
            <a:extLst>
              <a:ext uri="{FF2B5EF4-FFF2-40B4-BE49-F238E27FC236}">
                <a16:creationId xmlns:a16="http://schemas.microsoft.com/office/drawing/2014/main" id="{AFBABB2B-3F1B-9EEE-B733-19F62CA63775}"/>
              </a:ext>
            </a:extLst>
          </p:cNvPr>
          <p:cNvSpPr txBox="1"/>
          <p:nvPr/>
        </p:nvSpPr>
        <p:spPr>
          <a:xfrm>
            <a:off x="10289406" y="5779752"/>
            <a:ext cx="1690838" cy="523220"/>
          </a:xfrm>
          <a:prstGeom prst="rect">
            <a:avLst/>
          </a:prstGeom>
          <a:noFill/>
        </p:spPr>
        <p:txBody>
          <a:bodyPr wrap="square">
            <a:spAutoFit/>
          </a:bodyPr>
          <a:lstStyle/>
          <a:p>
            <a:r>
              <a:rPr lang="en-US" sz="2800" dirty="0">
                <a:solidFill>
                  <a:schemeClr val="bg1">
                    <a:lumMod val="95000"/>
                  </a:schemeClr>
                </a:solidFill>
              </a:rPr>
              <a:t>Satwika</a:t>
            </a:r>
          </a:p>
        </p:txBody>
      </p:sp>
    </p:spTree>
    <p:extLst>
      <p:ext uri="{BB962C8B-B14F-4D97-AF65-F5344CB8AC3E}">
        <p14:creationId xmlns:p14="http://schemas.microsoft.com/office/powerpoint/2010/main" val="4013399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D82648-C10C-A7DF-E46E-35A3EC9B47EE}"/>
              </a:ext>
            </a:extLst>
          </p:cNvPr>
          <p:cNvSpPr txBox="1"/>
          <p:nvPr/>
        </p:nvSpPr>
        <p:spPr>
          <a:xfrm>
            <a:off x="578734" y="185194"/>
            <a:ext cx="3240911" cy="1015663"/>
          </a:xfrm>
          <a:prstGeom prst="rect">
            <a:avLst/>
          </a:prstGeom>
          <a:noFill/>
        </p:spPr>
        <p:txBody>
          <a:bodyPr wrap="square" rtlCol="0">
            <a:spAutoFit/>
          </a:bodyPr>
          <a:lstStyle/>
          <a:p>
            <a:r>
              <a:rPr lang="en-US" sz="2400" b="1" dirty="0"/>
              <a:t> ROC Curves:</a:t>
            </a:r>
            <a:endParaRPr lang="en-US" dirty="0"/>
          </a:p>
          <a:p>
            <a:endParaRPr lang="en-US" dirty="0"/>
          </a:p>
          <a:p>
            <a:endParaRPr lang="en-IN" dirty="0"/>
          </a:p>
        </p:txBody>
      </p:sp>
      <p:sp>
        <p:nvSpPr>
          <p:cNvPr id="7" name="TextBox 6">
            <a:extLst>
              <a:ext uri="{FF2B5EF4-FFF2-40B4-BE49-F238E27FC236}">
                <a16:creationId xmlns:a16="http://schemas.microsoft.com/office/drawing/2014/main" id="{AFBABB2B-3F1B-9EEE-B733-19F62CA63775}"/>
              </a:ext>
            </a:extLst>
          </p:cNvPr>
          <p:cNvSpPr txBox="1"/>
          <p:nvPr/>
        </p:nvSpPr>
        <p:spPr>
          <a:xfrm>
            <a:off x="10289406" y="5779752"/>
            <a:ext cx="1690838" cy="523220"/>
          </a:xfrm>
          <a:prstGeom prst="rect">
            <a:avLst/>
          </a:prstGeom>
          <a:noFill/>
        </p:spPr>
        <p:txBody>
          <a:bodyPr wrap="square">
            <a:spAutoFit/>
          </a:bodyPr>
          <a:lstStyle/>
          <a:p>
            <a:r>
              <a:rPr lang="en-US" sz="2800" dirty="0">
                <a:solidFill>
                  <a:schemeClr val="bg1">
                    <a:lumMod val="95000"/>
                  </a:schemeClr>
                </a:solidFill>
              </a:rPr>
              <a:t>Satwika</a:t>
            </a:r>
          </a:p>
        </p:txBody>
      </p:sp>
      <p:pic>
        <p:nvPicPr>
          <p:cNvPr id="5" name="Picture 4">
            <a:extLst>
              <a:ext uri="{FF2B5EF4-FFF2-40B4-BE49-F238E27FC236}">
                <a16:creationId xmlns:a16="http://schemas.microsoft.com/office/drawing/2014/main" id="{787D26D3-3A86-8AAB-F112-93665D83B289}"/>
              </a:ext>
            </a:extLst>
          </p:cNvPr>
          <p:cNvPicPr>
            <a:picLocks noChangeAspect="1"/>
          </p:cNvPicPr>
          <p:nvPr/>
        </p:nvPicPr>
        <p:blipFill>
          <a:blip r:embed="rId2"/>
          <a:stretch>
            <a:fillRect/>
          </a:stretch>
        </p:blipFill>
        <p:spPr>
          <a:xfrm>
            <a:off x="1130060" y="793630"/>
            <a:ext cx="8428008" cy="4485736"/>
          </a:xfrm>
          <a:prstGeom prst="rect">
            <a:avLst/>
          </a:prstGeom>
        </p:spPr>
      </p:pic>
      <p:sp>
        <p:nvSpPr>
          <p:cNvPr id="9" name="TextBox 8">
            <a:extLst>
              <a:ext uri="{FF2B5EF4-FFF2-40B4-BE49-F238E27FC236}">
                <a16:creationId xmlns:a16="http://schemas.microsoft.com/office/drawing/2014/main" id="{C3110CBD-DE13-E393-1B0E-3B2BF4E3E5AE}"/>
              </a:ext>
            </a:extLst>
          </p:cNvPr>
          <p:cNvSpPr txBox="1"/>
          <p:nvPr/>
        </p:nvSpPr>
        <p:spPr>
          <a:xfrm>
            <a:off x="1878400" y="4753414"/>
            <a:ext cx="7886701" cy="1200329"/>
          </a:xfrm>
          <a:prstGeom prst="rect">
            <a:avLst/>
          </a:prstGeom>
          <a:noFill/>
        </p:spPr>
        <p:txBody>
          <a:bodyPr wrap="square">
            <a:spAutoFit/>
          </a:bodyPr>
          <a:lstStyle/>
          <a:p>
            <a:endParaRPr lang="en-US" b="0" i="0" dirty="0">
              <a:solidFill>
                <a:srgbClr val="202124"/>
              </a:solidFill>
              <a:effectLst/>
              <a:latin typeface="Google Sans"/>
            </a:endParaRPr>
          </a:p>
          <a:p>
            <a:endParaRPr lang="en-US" dirty="0">
              <a:solidFill>
                <a:srgbClr val="202124"/>
              </a:solidFill>
              <a:latin typeface="Google Sans"/>
            </a:endParaRPr>
          </a:p>
          <a:p>
            <a:r>
              <a:rPr lang="en-US" b="0" i="0" dirty="0">
                <a:solidFill>
                  <a:srgbClr val="202124"/>
                </a:solidFill>
                <a:effectLst/>
                <a:latin typeface="Google Sans"/>
              </a:rPr>
              <a:t>The ROC curve is used </a:t>
            </a:r>
            <a:r>
              <a:rPr lang="en-US" b="0" i="0" dirty="0">
                <a:solidFill>
                  <a:srgbClr val="040C28"/>
                </a:solidFill>
                <a:effectLst/>
                <a:latin typeface="Google Sans"/>
              </a:rPr>
              <a:t>to assess the overall diagnostic performance of a test and to compare the performance.</a:t>
            </a:r>
            <a:endParaRPr lang="en-US" dirty="0"/>
          </a:p>
        </p:txBody>
      </p:sp>
    </p:spTree>
    <p:extLst>
      <p:ext uri="{BB962C8B-B14F-4D97-AF65-F5344CB8AC3E}">
        <p14:creationId xmlns:p14="http://schemas.microsoft.com/office/powerpoint/2010/main" val="2881384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BE6C25-8019-952E-E99E-40649258EA00}"/>
              </a:ext>
            </a:extLst>
          </p:cNvPr>
          <p:cNvSpPr txBox="1"/>
          <p:nvPr/>
        </p:nvSpPr>
        <p:spPr>
          <a:xfrm>
            <a:off x="696227" y="136393"/>
            <a:ext cx="3749040" cy="923330"/>
          </a:xfrm>
          <a:prstGeom prst="rect">
            <a:avLst/>
          </a:prstGeom>
          <a:noFill/>
        </p:spPr>
        <p:txBody>
          <a:bodyPr wrap="square" rtlCol="0">
            <a:spAutoFit/>
          </a:bodyPr>
          <a:lstStyle/>
          <a:p>
            <a:r>
              <a:rPr lang="en-US" dirty="0"/>
              <a:t>Confusion matrix :</a:t>
            </a:r>
          </a:p>
          <a:p>
            <a:endParaRPr lang="en-US" dirty="0"/>
          </a:p>
          <a:p>
            <a:endParaRPr lang="en-IN" dirty="0"/>
          </a:p>
        </p:txBody>
      </p:sp>
      <p:pic>
        <p:nvPicPr>
          <p:cNvPr id="4" name="Picture 3">
            <a:extLst>
              <a:ext uri="{FF2B5EF4-FFF2-40B4-BE49-F238E27FC236}">
                <a16:creationId xmlns:a16="http://schemas.microsoft.com/office/drawing/2014/main" id="{C2268827-3DE7-77D4-A742-7C73EE07A213}"/>
              </a:ext>
            </a:extLst>
          </p:cNvPr>
          <p:cNvPicPr>
            <a:picLocks noChangeAspect="1"/>
          </p:cNvPicPr>
          <p:nvPr/>
        </p:nvPicPr>
        <p:blipFill rotWithShape="1">
          <a:blip r:embed="rId2"/>
          <a:srcRect l="50000" t="20242" r="11881" b="6270"/>
          <a:stretch/>
        </p:blipFill>
        <p:spPr>
          <a:xfrm>
            <a:off x="1934678" y="598058"/>
            <a:ext cx="6715760" cy="5161849"/>
          </a:xfrm>
          <a:prstGeom prst="rect">
            <a:avLst/>
          </a:prstGeom>
        </p:spPr>
      </p:pic>
      <p:sp>
        <p:nvSpPr>
          <p:cNvPr id="3" name="TextBox 2">
            <a:extLst>
              <a:ext uri="{FF2B5EF4-FFF2-40B4-BE49-F238E27FC236}">
                <a16:creationId xmlns:a16="http://schemas.microsoft.com/office/drawing/2014/main" id="{DC0C8464-7E13-0F8E-AD10-46A53EBDADF3}"/>
              </a:ext>
            </a:extLst>
          </p:cNvPr>
          <p:cNvSpPr txBox="1"/>
          <p:nvPr/>
        </p:nvSpPr>
        <p:spPr>
          <a:xfrm>
            <a:off x="1752600" y="5808133"/>
            <a:ext cx="7607300" cy="584775"/>
          </a:xfrm>
          <a:prstGeom prst="rect">
            <a:avLst/>
          </a:prstGeom>
          <a:noFill/>
        </p:spPr>
        <p:txBody>
          <a:bodyPr wrap="square" rtlCol="0">
            <a:spAutoFit/>
          </a:bodyPr>
          <a:lstStyle/>
          <a:p>
            <a:r>
              <a:rPr lang="en-US" sz="1400" dirty="0"/>
              <a:t>Confusion matrix when data is split into 75% and 25% for training and testing</a:t>
            </a:r>
          </a:p>
          <a:p>
            <a:endParaRPr lang="en-US" dirty="0"/>
          </a:p>
        </p:txBody>
      </p:sp>
      <p:sp>
        <p:nvSpPr>
          <p:cNvPr id="5" name="TextBox 4">
            <a:extLst>
              <a:ext uri="{FF2B5EF4-FFF2-40B4-BE49-F238E27FC236}">
                <a16:creationId xmlns:a16="http://schemas.microsoft.com/office/drawing/2014/main" id="{6B6B6F89-D1C2-6918-5B6C-8737BF26F062}"/>
              </a:ext>
            </a:extLst>
          </p:cNvPr>
          <p:cNvSpPr txBox="1"/>
          <p:nvPr/>
        </p:nvSpPr>
        <p:spPr>
          <a:xfrm>
            <a:off x="10289406" y="5779752"/>
            <a:ext cx="1690838" cy="523220"/>
          </a:xfrm>
          <a:prstGeom prst="rect">
            <a:avLst/>
          </a:prstGeom>
          <a:noFill/>
        </p:spPr>
        <p:txBody>
          <a:bodyPr wrap="square">
            <a:spAutoFit/>
          </a:bodyPr>
          <a:lstStyle/>
          <a:p>
            <a:r>
              <a:rPr lang="en-US" sz="2800" dirty="0">
                <a:solidFill>
                  <a:schemeClr val="bg1">
                    <a:lumMod val="95000"/>
                  </a:schemeClr>
                </a:solidFill>
              </a:rPr>
              <a:t>Satwika</a:t>
            </a:r>
          </a:p>
        </p:txBody>
      </p:sp>
    </p:spTree>
    <p:extLst>
      <p:ext uri="{BB962C8B-B14F-4D97-AF65-F5344CB8AC3E}">
        <p14:creationId xmlns:p14="http://schemas.microsoft.com/office/powerpoint/2010/main" val="3685390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927D91-F8A6-3E7A-D89B-DA8802C795AC}"/>
              </a:ext>
            </a:extLst>
          </p:cNvPr>
          <p:cNvSpPr txBox="1"/>
          <p:nvPr/>
        </p:nvSpPr>
        <p:spPr>
          <a:xfrm>
            <a:off x="553720" y="299720"/>
            <a:ext cx="6365240" cy="369332"/>
          </a:xfrm>
          <a:prstGeom prst="rect">
            <a:avLst/>
          </a:prstGeom>
          <a:noFill/>
        </p:spPr>
        <p:txBody>
          <a:bodyPr wrap="square" rtlCol="0">
            <a:spAutoFit/>
          </a:bodyPr>
          <a:lstStyle/>
          <a:p>
            <a:r>
              <a:rPr lang="en-US" dirty="0"/>
              <a:t>Performance metrics :</a:t>
            </a:r>
            <a:endParaRPr lang="en-IN" dirty="0"/>
          </a:p>
        </p:txBody>
      </p:sp>
      <p:pic>
        <p:nvPicPr>
          <p:cNvPr id="8" name="Picture 7" descr="A screenshot of a computer">
            <a:extLst>
              <a:ext uri="{FF2B5EF4-FFF2-40B4-BE49-F238E27FC236}">
                <a16:creationId xmlns:a16="http://schemas.microsoft.com/office/drawing/2014/main" id="{128D2274-CFAC-256B-3E12-831B5E22A9B2}"/>
              </a:ext>
            </a:extLst>
          </p:cNvPr>
          <p:cNvPicPr>
            <a:picLocks noChangeAspect="1"/>
          </p:cNvPicPr>
          <p:nvPr/>
        </p:nvPicPr>
        <p:blipFill rotWithShape="1">
          <a:blip r:embed="rId2"/>
          <a:srcRect l="6667" t="41778" r="39667" b="41778"/>
          <a:stretch/>
        </p:blipFill>
        <p:spPr>
          <a:xfrm>
            <a:off x="309650" y="812714"/>
            <a:ext cx="9128760" cy="1442720"/>
          </a:xfrm>
          <a:prstGeom prst="rect">
            <a:avLst/>
          </a:prstGeom>
        </p:spPr>
      </p:pic>
      <p:pic>
        <p:nvPicPr>
          <p:cNvPr id="10" name="Picture 9" descr="A diagram of a color bar&#10;&#10;Description automatically generated with medium confidence">
            <a:extLst>
              <a:ext uri="{FF2B5EF4-FFF2-40B4-BE49-F238E27FC236}">
                <a16:creationId xmlns:a16="http://schemas.microsoft.com/office/drawing/2014/main" id="{EE3831D1-9842-EAB2-0F94-9A92070C5626}"/>
              </a:ext>
            </a:extLst>
          </p:cNvPr>
          <p:cNvPicPr>
            <a:picLocks noChangeAspect="1"/>
          </p:cNvPicPr>
          <p:nvPr/>
        </p:nvPicPr>
        <p:blipFill>
          <a:blip r:embed="rId3"/>
          <a:stretch>
            <a:fillRect/>
          </a:stretch>
        </p:blipFill>
        <p:spPr>
          <a:xfrm>
            <a:off x="553720" y="3199133"/>
            <a:ext cx="9048806" cy="2422641"/>
          </a:xfrm>
          <a:prstGeom prst="rect">
            <a:avLst/>
          </a:prstGeom>
        </p:spPr>
      </p:pic>
      <p:sp>
        <p:nvSpPr>
          <p:cNvPr id="3" name="TextBox 2">
            <a:extLst>
              <a:ext uri="{FF2B5EF4-FFF2-40B4-BE49-F238E27FC236}">
                <a16:creationId xmlns:a16="http://schemas.microsoft.com/office/drawing/2014/main" id="{E2979693-6CB4-ABD3-B00B-8A5F5CDBA53A}"/>
              </a:ext>
            </a:extLst>
          </p:cNvPr>
          <p:cNvSpPr txBox="1"/>
          <p:nvPr/>
        </p:nvSpPr>
        <p:spPr>
          <a:xfrm>
            <a:off x="683393" y="2579571"/>
            <a:ext cx="2550873" cy="369332"/>
          </a:xfrm>
          <a:prstGeom prst="rect">
            <a:avLst/>
          </a:prstGeom>
          <a:noFill/>
        </p:spPr>
        <p:txBody>
          <a:bodyPr wrap="square" rtlCol="0">
            <a:spAutoFit/>
          </a:bodyPr>
          <a:lstStyle/>
          <a:p>
            <a:r>
              <a:rPr lang="en-US" dirty="0"/>
              <a:t>Confusion matrix:</a:t>
            </a:r>
          </a:p>
        </p:txBody>
      </p:sp>
      <p:sp>
        <p:nvSpPr>
          <p:cNvPr id="4" name="TextBox 3">
            <a:extLst>
              <a:ext uri="{FF2B5EF4-FFF2-40B4-BE49-F238E27FC236}">
                <a16:creationId xmlns:a16="http://schemas.microsoft.com/office/drawing/2014/main" id="{D000EDC5-2FB3-85A7-7126-7775B0D35AF1}"/>
              </a:ext>
            </a:extLst>
          </p:cNvPr>
          <p:cNvSpPr txBox="1"/>
          <p:nvPr/>
        </p:nvSpPr>
        <p:spPr>
          <a:xfrm>
            <a:off x="10289406" y="5779752"/>
            <a:ext cx="1690838" cy="523220"/>
          </a:xfrm>
          <a:prstGeom prst="rect">
            <a:avLst/>
          </a:prstGeom>
          <a:noFill/>
        </p:spPr>
        <p:txBody>
          <a:bodyPr wrap="square">
            <a:spAutoFit/>
          </a:bodyPr>
          <a:lstStyle/>
          <a:p>
            <a:r>
              <a:rPr lang="en-US" sz="2800" dirty="0">
                <a:solidFill>
                  <a:schemeClr val="bg1">
                    <a:lumMod val="95000"/>
                  </a:schemeClr>
                </a:solidFill>
              </a:rPr>
              <a:t>Satwika</a:t>
            </a:r>
          </a:p>
        </p:txBody>
      </p:sp>
    </p:spTree>
    <p:extLst>
      <p:ext uri="{BB962C8B-B14F-4D97-AF65-F5344CB8AC3E}">
        <p14:creationId xmlns:p14="http://schemas.microsoft.com/office/powerpoint/2010/main" val="3850368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43DAA-BE5D-909E-AAAA-DDCB4BED329A}"/>
              </a:ext>
            </a:extLst>
          </p:cNvPr>
          <p:cNvSpPr txBox="1"/>
          <p:nvPr/>
        </p:nvSpPr>
        <p:spPr>
          <a:xfrm>
            <a:off x="477253" y="385278"/>
            <a:ext cx="9440333" cy="5262979"/>
          </a:xfrm>
          <a:prstGeom prst="rect">
            <a:avLst/>
          </a:prstGeom>
          <a:noFill/>
        </p:spPr>
        <p:txBody>
          <a:bodyPr wrap="square" rtlCol="0">
            <a:spAutoFit/>
          </a:bodyPr>
          <a:lstStyle/>
          <a:p>
            <a:r>
              <a:rPr lang="en-US" sz="2400" b="1" dirty="0"/>
              <a:t>Analysis:</a:t>
            </a:r>
          </a:p>
          <a:p>
            <a:endParaRPr lang="en-US" sz="2400" b="1" dirty="0"/>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initially divided the dataset into 75% and 25% for training and testing our machine learning model. Here Quadratic Discriminant Analysis (Quadratic DA) classifier performed best in terms of Accuracy and Recall. Since we are considering Recall as our main criteria for selecting the best classifier, We can say that Quadratic DA classifier performed the best.</a:t>
            </a:r>
          </a:p>
          <a:p>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Then we split the dataset into 60% and 40% for training and testing to check how our classifiers work on different splits of data. Here we can say that Quadratic DA classifier still proved to be best in terms of accuracy and Recall.</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Then we used Advanced Machine learning classifiers . We can see that </a:t>
            </a:r>
            <a:r>
              <a:rPr lang="en-US" dirty="0" err="1">
                <a:latin typeface="Times New Roman" panose="02020603050405020304" pitchFamily="18" charset="0"/>
                <a:cs typeface="Times New Roman" panose="02020603050405020304" pitchFamily="18" charset="0"/>
              </a:rPr>
              <a:t>catboost</a:t>
            </a:r>
            <a:r>
              <a:rPr lang="en-US" dirty="0">
                <a:latin typeface="Times New Roman" panose="02020603050405020304" pitchFamily="18" charset="0"/>
                <a:cs typeface="Times New Roman" panose="02020603050405020304" pitchFamily="18" charset="0"/>
              </a:rPr>
              <a:t> classifier performed the best in terms of accuracy, precision, Recall and F1 score. Since we are considering Recall as our main criteria in selecting the best performing classifier, we can say that </a:t>
            </a:r>
            <a:r>
              <a:rPr lang="en-US" dirty="0" err="1">
                <a:latin typeface="Times New Roman" panose="02020603050405020304" pitchFamily="18" charset="0"/>
                <a:cs typeface="Times New Roman" panose="02020603050405020304" pitchFamily="18" charset="0"/>
              </a:rPr>
              <a:t>Catboost</a:t>
            </a:r>
            <a:r>
              <a:rPr lang="en-US" dirty="0">
                <a:latin typeface="Times New Roman" panose="02020603050405020304" pitchFamily="18" charset="0"/>
                <a:cs typeface="Times New Roman" panose="02020603050405020304" pitchFamily="18" charset="0"/>
              </a:rPr>
              <a:t> classifier is best performing classifier.</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a:p>
            <a:endParaRPr lang="en-US" dirty="0"/>
          </a:p>
        </p:txBody>
      </p:sp>
      <p:sp>
        <p:nvSpPr>
          <p:cNvPr id="3" name="TextBox 2">
            <a:extLst>
              <a:ext uri="{FF2B5EF4-FFF2-40B4-BE49-F238E27FC236}">
                <a16:creationId xmlns:a16="http://schemas.microsoft.com/office/drawing/2014/main" id="{C140F446-058E-C7F8-DAE5-24E364608B52}"/>
              </a:ext>
            </a:extLst>
          </p:cNvPr>
          <p:cNvSpPr txBox="1"/>
          <p:nvPr/>
        </p:nvSpPr>
        <p:spPr>
          <a:xfrm>
            <a:off x="10289406" y="5779752"/>
            <a:ext cx="1690838" cy="523220"/>
          </a:xfrm>
          <a:prstGeom prst="rect">
            <a:avLst/>
          </a:prstGeom>
          <a:noFill/>
        </p:spPr>
        <p:txBody>
          <a:bodyPr wrap="square">
            <a:spAutoFit/>
          </a:bodyPr>
          <a:lstStyle/>
          <a:p>
            <a:r>
              <a:rPr lang="en-US" sz="2800" dirty="0">
                <a:solidFill>
                  <a:schemeClr val="bg1">
                    <a:lumMod val="95000"/>
                  </a:schemeClr>
                </a:solidFill>
              </a:rPr>
              <a:t>Satwika</a:t>
            </a:r>
          </a:p>
        </p:txBody>
      </p:sp>
    </p:spTree>
    <p:extLst>
      <p:ext uri="{BB962C8B-B14F-4D97-AF65-F5344CB8AC3E}">
        <p14:creationId xmlns:p14="http://schemas.microsoft.com/office/powerpoint/2010/main" val="4246463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42EBB2-61F0-1999-DF12-8D04642C1E48}"/>
              </a:ext>
            </a:extLst>
          </p:cNvPr>
          <p:cNvSpPr txBox="1"/>
          <p:nvPr/>
        </p:nvSpPr>
        <p:spPr>
          <a:xfrm>
            <a:off x="356326" y="294968"/>
            <a:ext cx="8892177" cy="8433078"/>
          </a:xfrm>
          <a:prstGeom prst="rect">
            <a:avLst/>
          </a:prstGeom>
          <a:noFill/>
        </p:spPr>
        <p:txBody>
          <a:bodyPr wrap="square" rtlCol="0">
            <a:spAutoFit/>
          </a:bodyPr>
          <a:lstStyle/>
          <a:p>
            <a:r>
              <a:rPr lang="en-US" sz="2800" b="1" kern="1200" dirty="0">
                <a:solidFill>
                  <a:schemeClr val="tx1"/>
                </a:solidFill>
                <a:latin typeface="+mn-lt"/>
                <a:ea typeface="+mn-ea"/>
                <a:cs typeface="+mn-cs"/>
              </a:rPr>
              <a:t>  Summary &amp; Conclusion</a:t>
            </a:r>
          </a:p>
          <a:p>
            <a:endParaRPr lang="en-US" sz="2800" b="1" dirty="0"/>
          </a:p>
          <a:p>
            <a:pPr marL="457200" indent="-4572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Cardiovascular disease (CVD) prediction using machine learning algorithms involves the use of data-driven models to analyze patient data and estimate CVD risk.</a:t>
            </a:r>
          </a:p>
          <a:p>
            <a:pPr marL="457200" indent="-4572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Our main goals are to employ comprehensive data visualization to uncover feature-target relationships and identify key features, Enhance dataset quality with more attribute information and utilize the latest dataset, and implement advanced machine learning algorithms to improve heart disease prediction accuracy.</a:t>
            </a:r>
          </a:p>
          <a:p>
            <a:endParaRPr lang="en-US" altLang="en-US" sz="1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We used the latest and updated dataset with more attributes from UCI website to get better results and we used both traditional and advanced machine learning classifiers to improve overall model performance</a:t>
            </a:r>
          </a:p>
          <a:p>
            <a:pPr marL="457200" indent="-457200">
              <a:buFont typeface="Arial" panose="020B0604020202020204" pitchFamily="34" charset="0"/>
              <a:buChar char="•"/>
            </a:pPr>
            <a:endParaRPr lang="en-US" altLang="en-US" sz="1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By comparing both we got better and fast accuracy in Boosted Tree Classifiers(i.e., Catboost, Xgboost, Light GBM)</a:t>
            </a:r>
          </a:p>
          <a:p>
            <a:pPr marL="457200" indent="-457200">
              <a:buFont typeface="Arial" panose="020B0604020202020204" pitchFamily="34" charset="0"/>
              <a:buChar char="•"/>
            </a:pPr>
            <a:endParaRPr lang="en-US" altLang="en-US" sz="1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Cat boost got the highest Accuracy and performed better in terms of recall and precision. Cat Boost is 30 to 60 times faster than XGBoost and LightGBM.</a:t>
            </a:r>
          </a:p>
          <a:p>
            <a:pPr marL="457200" indent="-457200">
              <a:buFont typeface="Arial" panose="020B0604020202020204" pitchFamily="34" charset="0"/>
              <a:buChar char="•"/>
            </a:pPr>
            <a:endParaRPr lang="en-US" altLang="en-US" sz="1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CatBoost facilitates deep analysis by making it easy to focus on a single feature's contribution to the model, rather than a specific value of a specific feature</a:t>
            </a:r>
          </a:p>
          <a:p>
            <a:pPr marL="457200" indent="-457200">
              <a:buFont typeface="Arial" panose="020B0604020202020204" pitchFamily="34" charset="0"/>
              <a:buChar char="•"/>
            </a:pPr>
            <a:endParaRPr lang="en-US" altLang="en-US" sz="1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altLang="en-US" sz="1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1600" b="1" kern="1200" dirty="0">
              <a:solidFill>
                <a:schemeClr val="tx1"/>
              </a:solidFill>
              <a:latin typeface="Times New Roman" panose="02020603050405020304" pitchFamily="18" charset="0"/>
              <a:cs typeface="Times New Roman" panose="02020603050405020304" pitchFamily="18" charset="0"/>
            </a:endParaRPr>
          </a:p>
          <a:p>
            <a:endParaRPr lang="en-US" sz="2800" b="1" dirty="0"/>
          </a:p>
          <a:p>
            <a:endParaRPr lang="en-US" sz="2800" b="1" kern="1200" dirty="0">
              <a:solidFill>
                <a:schemeClr val="tx1"/>
              </a:solidFill>
              <a:latin typeface="+mn-lt"/>
              <a:ea typeface="+mn-ea"/>
              <a:cs typeface="+mn-cs"/>
            </a:endParaRPr>
          </a:p>
          <a:p>
            <a:endParaRPr lang="en-US" sz="2800" b="1" kern="1200" dirty="0">
              <a:solidFill>
                <a:schemeClr val="tx1"/>
              </a:solidFill>
              <a:latin typeface="+mn-lt"/>
              <a:ea typeface="+mn-ea"/>
              <a:cs typeface="+mn-cs"/>
            </a:endParaRPr>
          </a:p>
          <a:p>
            <a:endParaRPr lang="en-US" sz="1800" kern="1200" dirty="0">
              <a:solidFill>
                <a:schemeClr val="tx1"/>
              </a:solidFill>
              <a:latin typeface="+mn-lt"/>
              <a:ea typeface="+mn-ea"/>
              <a:cs typeface="+mn-cs"/>
            </a:endParaRPr>
          </a:p>
        </p:txBody>
      </p:sp>
      <p:sp>
        <p:nvSpPr>
          <p:cNvPr id="4" name="Rectangle 2">
            <a:extLst>
              <a:ext uri="{FF2B5EF4-FFF2-40B4-BE49-F238E27FC236}">
                <a16:creationId xmlns:a16="http://schemas.microsoft.com/office/drawing/2014/main" id="{0C4D1ED4-0F92-7435-AB36-D9612DB83210}"/>
              </a:ext>
            </a:extLst>
          </p:cNvPr>
          <p:cNvSpPr>
            <a:spLocks noChangeArrowheads="1"/>
          </p:cNvSpPr>
          <p:nvPr/>
        </p:nvSpPr>
        <p:spPr bwMode="auto">
          <a:xfrm>
            <a:off x="0" y="-441138"/>
            <a:ext cx="65" cy="882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7AC46800-FEE6-42B2-5910-AAF80EA0C935}"/>
              </a:ext>
            </a:extLst>
          </p:cNvPr>
          <p:cNvSpPr txBox="1"/>
          <p:nvPr/>
        </p:nvSpPr>
        <p:spPr>
          <a:xfrm>
            <a:off x="10289406" y="5779752"/>
            <a:ext cx="1690838" cy="523220"/>
          </a:xfrm>
          <a:prstGeom prst="rect">
            <a:avLst/>
          </a:prstGeom>
          <a:noFill/>
        </p:spPr>
        <p:txBody>
          <a:bodyPr wrap="square">
            <a:spAutoFit/>
          </a:bodyPr>
          <a:lstStyle/>
          <a:p>
            <a:r>
              <a:rPr lang="en-US" sz="2800" dirty="0" err="1">
                <a:solidFill>
                  <a:schemeClr val="bg1">
                    <a:lumMod val="95000"/>
                  </a:schemeClr>
                </a:solidFill>
              </a:rPr>
              <a:t>Tejasree</a:t>
            </a:r>
            <a:endParaRPr lang="en-US" sz="2800" dirty="0">
              <a:solidFill>
                <a:schemeClr val="bg1">
                  <a:lumMod val="95000"/>
                </a:schemeClr>
              </a:solidFill>
            </a:endParaRPr>
          </a:p>
        </p:txBody>
      </p:sp>
    </p:spTree>
    <p:extLst>
      <p:ext uri="{BB962C8B-B14F-4D97-AF65-F5344CB8AC3E}">
        <p14:creationId xmlns:p14="http://schemas.microsoft.com/office/powerpoint/2010/main" val="1560082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42EBB2-61F0-1999-DF12-8D04642C1E48}"/>
              </a:ext>
            </a:extLst>
          </p:cNvPr>
          <p:cNvSpPr txBox="1"/>
          <p:nvPr/>
        </p:nvSpPr>
        <p:spPr>
          <a:xfrm>
            <a:off x="471637" y="316718"/>
            <a:ext cx="9248504" cy="5724644"/>
          </a:xfrm>
          <a:prstGeom prst="rect">
            <a:avLst/>
          </a:prstGeom>
          <a:noFill/>
        </p:spPr>
        <p:txBody>
          <a:bodyPr wrap="square" rtlCol="0">
            <a:spAutoFit/>
          </a:bodyPr>
          <a:lstStyle/>
          <a:p>
            <a:r>
              <a:rPr lang="en-US" sz="2800" b="1" kern="1200" dirty="0">
                <a:solidFill>
                  <a:schemeClr val="tx1"/>
                </a:solidFill>
                <a:latin typeface="+mn-lt"/>
                <a:ea typeface="+mn-ea"/>
                <a:cs typeface="+mn-cs"/>
              </a:rPr>
              <a:t>  Summary &amp; Conclusion</a:t>
            </a:r>
          </a:p>
          <a:p>
            <a:endParaRPr lang="en-US" sz="2800" b="1" dirty="0"/>
          </a:p>
          <a:p>
            <a:pPr marL="457200" indent="-457200">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The Catboost got the better accuracy in all the machine learning Classifiers. The Overall accuracy is around 87%.</a:t>
            </a:r>
          </a:p>
          <a:p>
            <a:pPr marL="457200" indent="-457200">
              <a:buFont typeface="Arial" panose="020B0604020202020204" pitchFamily="34" charset="0"/>
              <a:buChar char="•"/>
            </a:pPr>
            <a:r>
              <a:rPr lang="en-US" sz="1600" dirty="0">
                <a:solidFill>
                  <a:srgbClr val="1F1F1F"/>
                </a:solidFill>
                <a:effectLst/>
                <a:latin typeface="Times New Roman" panose="02020603050405020304" pitchFamily="18" charset="0"/>
                <a:cs typeface="Times New Roman" panose="02020603050405020304" pitchFamily="18" charset="0"/>
              </a:rPr>
              <a:t>CatBoost is a robust machine learning algorithm that excels in various areas, including ease of use, categorical feature handling, scalability, accuracy, overfitting prevention, prediction speed, and feature importance analysis.</a:t>
            </a:r>
          </a:p>
          <a:p>
            <a:pPr marL="457200" indent="-457200">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Due to this reasons the Catboost suits better for our Dataset. If data size is increased also Catboost works efficiently.</a:t>
            </a:r>
          </a:p>
          <a:p>
            <a:pPr marL="457200" indent="-457200">
              <a:buFont typeface="Arial" panose="020B0604020202020204" pitchFamily="34" charset="0"/>
              <a:buChar char="•"/>
            </a:pPr>
            <a:endParaRPr lang="en-US" altLang="en-US" sz="1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altLang="en-US" sz="1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altLang="en-US" sz="1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altLang="en-US" sz="1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1600" b="1" kern="1200" dirty="0">
              <a:solidFill>
                <a:schemeClr val="tx1"/>
              </a:solidFill>
              <a:latin typeface="Times New Roman" panose="02020603050405020304" pitchFamily="18" charset="0"/>
              <a:cs typeface="Times New Roman" panose="02020603050405020304" pitchFamily="18" charset="0"/>
            </a:endParaRPr>
          </a:p>
          <a:p>
            <a:endParaRPr lang="en-US" sz="2800" b="1" dirty="0"/>
          </a:p>
          <a:p>
            <a:endParaRPr lang="en-US" sz="2800" b="1" kern="1200" dirty="0">
              <a:solidFill>
                <a:schemeClr val="tx1"/>
              </a:solidFill>
              <a:latin typeface="+mn-lt"/>
              <a:ea typeface="+mn-ea"/>
              <a:cs typeface="+mn-cs"/>
            </a:endParaRPr>
          </a:p>
          <a:p>
            <a:endParaRPr lang="en-US" sz="2800" b="1" kern="1200" dirty="0">
              <a:solidFill>
                <a:schemeClr val="tx1"/>
              </a:solidFill>
              <a:latin typeface="+mn-lt"/>
              <a:ea typeface="+mn-ea"/>
              <a:cs typeface="+mn-cs"/>
            </a:endParaRPr>
          </a:p>
          <a:p>
            <a:endParaRPr lang="en-US" sz="1800" kern="1200" dirty="0">
              <a:solidFill>
                <a:schemeClr val="tx1"/>
              </a:solidFill>
              <a:latin typeface="+mn-lt"/>
              <a:ea typeface="+mn-ea"/>
              <a:cs typeface="+mn-cs"/>
            </a:endParaRPr>
          </a:p>
        </p:txBody>
      </p:sp>
      <p:sp>
        <p:nvSpPr>
          <p:cNvPr id="4" name="Rectangle 2">
            <a:extLst>
              <a:ext uri="{FF2B5EF4-FFF2-40B4-BE49-F238E27FC236}">
                <a16:creationId xmlns:a16="http://schemas.microsoft.com/office/drawing/2014/main" id="{0C4D1ED4-0F92-7435-AB36-D9612DB83210}"/>
              </a:ext>
            </a:extLst>
          </p:cNvPr>
          <p:cNvSpPr>
            <a:spLocks noChangeArrowheads="1"/>
          </p:cNvSpPr>
          <p:nvPr/>
        </p:nvSpPr>
        <p:spPr bwMode="auto">
          <a:xfrm>
            <a:off x="0" y="-441138"/>
            <a:ext cx="65" cy="882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2702D90B-22D2-3E79-CBEC-64DD95623241}"/>
              </a:ext>
            </a:extLst>
          </p:cNvPr>
          <p:cNvSpPr txBox="1"/>
          <p:nvPr/>
        </p:nvSpPr>
        <p:spPr>
          <a:xfrm>
            <a:off x="10289406" y="5779752"/>
            <a:ext cx="1690838" cy="523220"/>
          </a:xfrm>
          <a:prstGeom prst="rect">
            <a:avLst/>
          </a:prstGeom>
          <a:noFill/>
        </p:spPr>
        <p:txBody>
          <a:bodyPr wrap="square">
            <a:spAutoFit/>
          </a:bodyPr>
          <a:lstStyle/>
          <a:p>
            <a:r>
              <a:rPr lang="en-US" sz="2800" dirty="0" err="1">
                <a:solidFill>
                  <a:schemeClr val="bg1">
                    <a:lumMod val="95000"/>
                  </a:schemeClr>
                </a:solidFill>
              </a:rPr>
              <a:t>Tejasree</a:t>
            </a:r>
            <a:endParaRPr lang="en-US" sz="2800" dirty="0">
              <a:solidFill>
                <a:schemeClr val="bg1">
                  <a:lumMod val="95000"/>
                </a:schemeClr>
              </a:solidFill>
            </a:endParaRPr>
          </a:p>
        </p:txBody>
      </p:sp>
    </p:spTree>
    <p:extLst>
      <p:ext uri="{BB962C8B-B14F-4D97-AF65-F5344CB8AC3E}">
        <p14:creationId xmlns:p14="http://schemas.microsoft.com/office/powerpoint/2010/main" val="7117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330CA8-89AE-6948-A6E6-E4F93185C098}"/>
              </a:ext>
            </a:extLst>
          </p:cNvPr>
          <p:cNvSpPr>
            <a:spLocks noGrp="1"/>
          </p:cNvSpPr>
          <p:nvPr>
            <p:ph type="ctrTitle" idx="4294967295"/>
          </p:nvPr>
        </p:nvSpPr>
        <p:spPr>
          <a:xfrm>
            <a:off x="5215640" y="2786029"/>
            <a:ext cx="4300537" cy="3249612"/>
          </a:xfrm>
        </p:spPr>
        <p:txBody>
          <a:bodyPr>
            <a:normAutofit/>
          </a:bodyPr>
          <a:lstStyle/>
          <a:p>
            <a:pPr algn="l"/>
            <a:r>
              <a:rPr lang="en-US" dirty="0"/>
              <a:t>Thank you</a:t>
            </a:r>
            <a:br>
              <a:rPr lang="en-US" dirty="0"/>
            </a:br>
            <a:endParaRPr lang="en-US" dirty="0"/>
          </a:p>
        </p:txBody>
      </p:sp>
      <p:pic>
        <p:nvPicPr>
          <p:cNvPr id="16" name="Graphic 15" descr="Smiling Face with No Fill">
            <a:extLst>
              <a:ext uri="{FF2B5EF4-FFF2-40B4-BE49-F238E27FC236}">
                <a16:creationId xmlns:a16="http://schemas.microsoft.com/office/drawing/2014/main" id="{AF004E80-D193-3215-B8E7-3913B84F6F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1402194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CDA-F53F-46C8-8AFB-5FC4208D05F4}"/>
              </a:ext>
            </a:extLst>
          </p:cNvPr>
          <p:cNvSpPr>
            <a:spLocks noGrp="1"/>
          </p:cNvSpPr>
          <p:nvPr>
            <p:ph type="title"/>
          </p:nvPr>
        </p:nvSpPr>
        <p:spPr>
          <a:xfrm>
            <a:off x="643467" y="816638"/>
            <a:ext cx="3367359" cy="5224724"/>
          </a:xfrm>
        </p:spPr>
        <p:txBody>
          <a:bodyPr anchor="ctr">
            <a:normAutofit/>
          </a:bodyPr>
          <a:lstStyle/>
          <a:p>
            <a:pPr>
              <a:lnSpc>
                <a:spcPct val="90000"/>
              </a:lnSpc>
            </a:pPr>
            <a:r>
              <a:rPr lang="en-US" sz="3100" b="1" dirty="0">
                <a:latin typeface="Times New Roman" panose="02020603050405020304" pitchFamily="18" charset="0"/>
                <a:cs typeface="Times New Roman" panose="02020603050405020304" pitchFamily="18" charset="0"/>
              </a:rPr>
              <a:t>Introduction:</a:t>
            </a:r>
            <a:endParaRPr lang="en-IN" sz="31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0E6E8B-FB0D-4309-887D-3B4B0CAA115D}"/>
              </a:ext>
            </a:extLst>
          </p:cNvPr>
          <p:cNvSpPr>
            <a:spLocks noGrp="1"/>
          </p:cNvSpPr>
          <p:nvPr>
            <p:ph idx="1"/>
          </p:nvPr>
        </p:nvSpPr>
        <p:spPr>
          <a:xfrm>
            <a:off x="4654295" y="816638"/>
            <a:ext cx="4619706" cy="5224724"/>
          </a:xfrm>
        </p:spPr>
        <p:txBody>
          <a:bodyPr anchor="ctr">
            <a:normAutofit/>
          </a:bodyPr>
          <a:lstStyle/>
          <a:p>
            <a:pPr>
              <a:lnSpc>
                <a:spcPct val="90000"/>
              </a:lnSpc>
            </a:pPr>
            <a:r>
              <a:rPr lang="en-US" sz="1500" b="0" i="0" dirty="0">
                <a:effectLst/>
                <a:latin typeface="Times New Roman" panose="02020603050405020304" pitchFamily="18" charset="0"/>
                <a:cs typeface="Times New Roman" panose="02020603050405020304" pitchFamily="18" charset="0"/>
              </a:rPr>
              <a:t>Heart disease stands as a prominent global cause of illness and death, with an increasing annual toll. The complexity arises from the multitude of contributing risk factors, making it challenging to pinpoint effective solutions, especially for high-risk patients. These risk factors encompass conditions like diabetes, high blood pressure, and elevated cholesterol levels.</a:t>
            </a:r>
          </a:p>
          <a:p>
            <a:pPr>
              <a:lnSpc>
                <a:spcPct val="90000"/>
              </a:lnSpc>
            </a:pPr>
            <a:r>
              <a:rPr lang="en-US" sz="1500" b="0" i="0" dirty="0">
                <a:effectLst/>
                <a:latin typeface="Times New Roman" panose="02020603050405020304" pitchFamily="18" charset="0"/>
                <a:cs typeface="Times New Roman" panose="02020603050405020304" pitchFamily="18" charset="0"/>
              </a:rPr>
              <a:t>Accurate prediction of heart disease plays a pivotal role in averting life-threatening situations, as erroneous predictions can have fatal consequences. </a:t>
            </a:r>
          </a:p>
          <a:p>
            <a:pPr>
              <a:lnSpc>
                <a:spcPct val="90000"/>
              </a:lnSpc>
            </a:pPr>
            <a:r>
              <a:rPr lang="en-US" sz="1500" b="0" i="0" dirty="0">
                <a:effectLst/>
                <a:latin typeface="Times New Roman" panose="02020603050405020304" pitchFamily="18" charset="0"/>
                <a:cs typeface="Times New Roman" panose="02020603050405020304" pitchFamily="18" charset="0"/>
              </a:rPr>
              <a:t>To enhance the overall effectiveness of our predictive model, the application of Machine Learning Algorithms is essential in achieving more precise heart disease identification. We are considering a range of Machine Learning Algorithms, including Logistic Regression, Random Forest, Support Vector Machine (SVM), AdaBoost, K-Nearest Neighbor Classifiers, Naive Bayes, and decision trees to accomplish this objective.</a:t>
            </a:r>
          </a:p>
          <a:p>
            <a:pPr>
              <a:lnSpc>
                <a:spcPct val="90000"/>
              </a:lnSpc>
            </a:pPr>
            <a:endParaRPr lang="en-IN" sz="1500" dirty="0"/>
          </a:p>
        </p:txBody>
      </p:sp>
      <p:sp>
        <p:nvSpPr>
          <p:cNvPr id="5" name="TextBox 4">
            <a:extLst>
              <a:ext uri="{FF2B5EF4-FFF2-40B4-BE49-F238E27FC236}">
                <a16:creationId xmlns:a16="http://schemas.microsoft.com/office/drawing/2014/main" id="{E72F4483-E4E1-9681-939D-D7A5B01E8DF7}"/>
              </a:ext>
            </a:extLst>
          </p:cNvPr>
          <p:cNvSpPr txBox="1"/>
          <p:nvPr/>
        </p:nvSpPr>
        <p:spPr>
          <a:xfrm>
            <a:off x="9846644" y="5779752"/>
            <a:ext cx="2133600" cy="523220"/>
          </a:xfrm>
          <a:prstGeom prst="rect">
            <a:avLst/>
          </a:prstGeom>
          <a:noFill/>
        </p:spPr>
        <p:txBody>
          <a:bodyPr wrap="square">
            <a:spAutoFit/>
          </a:bodyPr>
          <a:lstStyle/>
          <a:p>
            <a:r>
              <a:rPr lang="en-US" sz="2800" dirty="0" err="1">
                <a:solidFill>
                  <a:schemeClr val="bg1">
                    <a:lumMod val="95000"/>
                  </a:schemeClr>
                </a:solidFill>
              </a:rPr>
              <a:t>Kamaluddin</a:t>
            </a:r>
            <a:endParaRPr lang="en-US" sz="2800" dirty="0">
              <a:solidFill>
                <a:schemeClr val="bg1">
                  <a:lumMod val="95000"/>
                </a:schemeClr>
              </a:solidFill>
            </a:endParaRPr>
          </a:p>
        </p:txBody>
      </p:sp>
    </p:spTree>
    <p:extLst>
      <p:ext uri="{BB962C8B-B14F-4D97-AF65-F5344CB8AC3E}">
        <p14:creationId xmlns:p14="http://schemas.microsoft.com/office/powerpoint/2010/main" val="4015200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CDA-F53F-46C8-8AFB-5FC4208D05F4}"/>
              </a:ext>
            </a:extLst>
          </p:cNvPr>
          <p:cNvSpPr>
            <a:spLocks noGrp="1"/>
          </p:cNvSpPr>
          <p:nvPr>
            <p:ph type="title"/>
          </p:nvPr>
        </p:nvSpPr>
        <p:spPr>
          <a:xfrm>
            <a:off x="609600" y="173038"/>
            <a:ext cx="9956800" cy="1582610"/>
          </a:xfrm>
        </p:spPr>
        <p:txBody>
          <a:bodyPr>
            <a:normAutofit/>
          </a:bodyPr>
          <a:lstStyle/>
          <a:p>
            <a:r>
              <a:rPr lang="en-US" sz="2400" b="1">
                <a:latin typeface="Times New Roman" panose="02020603050405020304" pitchFamily="18" charset="0"/>
                <a:cs typeface="Times New Roman" panose="02020603050405020304" pitchFamily="18" charset="0"/>
              </a:rPr>
              <a:t>Problem Statement:</a:t>
            </a:r>
            <a:endParaRPr lang="en-IN" sz="2400" b="1" dirty="0">
              <a:latin typeface="Times New Roman" panose="02020603050405020304" pitchFamily="18" charset="0"/>
              <a:cs typeface="Times New Roman" panose="02020603050405020304" pitchFamily="18" charset="0"/>
            </a:endParaRPr>
          </a:p>
        </p:txBody>
      </p:sp>
      <p:graphicFrame>
        <p:nvGraphicFramePr>
          <p:cNvPr id="30" name="Content Placeholder 2">
            <a:extLst>
              <a:ext uri="{FF2B5EF4-FFF2-40B4-BE49-F238E27FC236}">
                <a16:creationId xmlns:a16="http://schemas.microsoft.com/office/drawing/2014/main" id="{581F7BED-C85B-9BCA-48C4-26E191507BEB}"/>
              </a:ext>
            </a:extLst>
          </p:cNvPr>
          <p:cNvGraphicFramePr>
            <a:graphicFrameLocks noGrp="1"/>
          </p:cNvGraphicFramePr>
          <p:nvPr>
            <p:ph idx="1"/>
            <p:extLst>
              <p:ext uri="{D42A27DB-BD31-4B8C-83A1-F6EECF244321}">
                <p14:modId xmlns:p14="http://schemas.microsoft.com/office/powerpoint/2010/main" val="1362649662"/>
              </p:ext>
            </p:extLst>
          </p:nvPr>
        </p:nvGraphicFramePr>
        <p:xfrm>
          <a:off x="677863" y="776748"/>
          <a:ext cx="8596312" cy="5265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7D805DCA-0D2D-DBFC-B45F-DF871173F9A2}"/>
              </a:ext>
            </a:extLst>
          </p:cNvPr>
          <p:cNvSpPr txBox="1"/>
          <p:nvPr/>
        </p:nvSpPr>
        <p:spPr>
          <a:xfrm>
            <a:off x="9894771" y="6042025"/>
            <a:ext cx="2297229" cy="523220"/>
          </a:xfrm>
          <a:prstGeom prst="rect">
            <a:avLst/>
          </a:prstGeom>
          <a:noFill/>
        </p:spPr>
        <p:txBody>
          <a:bodyPr wrap="square">
            <a:spAutoFit/>
          </a:bodyPr>
          <a:lstStyle/>
          <a:p>
            <a:r>
              <a:rPr lang="en-US" sz="2800" dirty="0" err="1">
                <a:solidFill>
                  <a:schemeClr val="bg1">
                    <a:lumMod val="95000"/>
                  </a:schemeClr>
                </a:solidFill>
              </a:rPr>
              <a:t>Kamaluddin</a:t>
            </a:r>
            <a:endParaRPr lang="en-US" sz="2800" dirty="0">
              <a:solidFill>
                <a:schemeClr val="bg1">
                  <a:lumMod val="95000"/>
                </a:schemeClr>
              </a:solidFill>
            </a:endParaRPr>
          </a:p>
        </p:txBody>
      </p:sp>
    </p:spTree>
    <p:extLst>
      <p:ext uri="{BB962C8B-B14F-4D97-AF65-F5344CB8AC3E}">
        <p14:creationId xmlns:p14="http://schemas.microsoft.com/office/powerpoint/2010/main" val="476470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tethoscope">
            <a:extLst>
              <a:ext uri="{FF2B5EF4-FFF2-40B4-BE49-F238E27FC236}">
                <a16:creationId xmlns:a16="http://schemas.microsoft.com/office/drawing/2014/main" id="{4AE191ED-2F07-FF65-BBD4-228D74CB2C98}"/>
              </a:ext>
            </a:extLst>
          </p:cNvPr>
          <p:cNvPicPr>
            <a:picLocks noChangeAspect="1"/>
          </p:cNvPicPr>
          <p:nvPr/>
        </p:nvPicPr>
        <p:blipFill rotWithShape="1">
          <a:blip r:embed="rId2"/>
          <a:srcRect l="14210" r="8682"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CD9BFF1D-B460-4145-B568-3AC0DA75CB50}"/>
              </a:ext>
            </a:extLst>
          </p:cNvPr>
          <p:cNvSpPr>
            <a:spLocks noGrp="1"/>
          </p:cNvSpPr>
          <p:nvPr>
            <p:ph type="title"/>
          </p:nvPr>
        </p:nvSpPr>
        <p:spPr>
          <a:xfrm>
            <a:off x="677333" y="609600"/>
            <a:ext cx="3851123" cy="1320800"/>
          </a:xfrm>
        </p:spPr>
        <p:txBody>
          <a:bodyPr>
            <a:normAutofit/>
          </a:bodyPr>
          <a:lstStyle/>
          <a:p>
            <a:r>
              <a:rPr lang="en-IN" b="1">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D73CE43E-2F1A-4423-AC3A-BBF170F97368}"/>
              </a:ext>
            </a:extLst>
          </p:cNvPr>
          <p:cNvSpPr>
            <a:spLocks noGrp="1"/>
          </p:cNvSpPr>
          <p:nvPr>
            <p:ph idx="1"/>
          </p:nvPr>
        </p:nvSpPr>
        <p:spPr>
          <a:xfrm>
            <a:off x="677334" y="2160589"/>
            <a:ext cx="3851122" cy="3880773"/>
          </a:xfrm>
        </p:spPr>
        <p:txBody>
          <a:bodyPr>
            <a:normAutofit/>
          </a:bodyPr>
          <a:lstStyle/>
          <a:p>
            <a:pPr>
              <a:lnSpc>
                <a:spcPct val="90000"/>
              </a:lnSpc>
            </a:pPr>
            <a:r>
              <a:rPr lang="en-US" sz="1500" b="0" i="0" dirty="0">
                <a:effectLst/>
                <a:latin typeface="Times New Roman" panose="02020603050405020304" pitchFamily="18" charset="0"/>
                <a:cs typeface="Times New Roman" panose="02020603050405020304" pitchFamily="18" charset="0"/>
              </a:rPr>
              <a:t>The objective of this project is to improve the accuracy of predicting heart strokes in individuals with high-risk factors by using various machine learning classifiers. </a:t>
            </a:r>
          </a:p>
          <a:p>
            <a:pPr>
              <a:lnSpc>
                <a:spcPct val="90000"/>
              </a:lnSpc>
            </a:pPr>
            <a:r>
              <a:rPr lang="en-US" sz="1500" b="0" i="0" dirty="0">
                <a:effectLst/>
                <a:latin typeface="Times New Roman" panose="02020603050405020304" pitchFamily="18" charset="0"/>
                <a:cs typeface="Times New Roman" panose="02020603050405020304" pitchFamily="18" charset="0"/>
              </a:rPr>
              <a:t>Heart strokes are a leading cause of death, but early identification and treatment can save lives. </a:t>
            </a:r>
          </a:p>
          <a:p>
            <a:pPr>
              <a:lnSpc>
                <a:spcPct val="90000"/>
              </a:lnSpc>
            </a:pPr>
            <a:r>
              <a:rPr lang="en-US" sz="1500" b="0" i="0" dirty="0">
                <a:effectLst/>
                <a:latin typeface="Times New Roman" panose="02020603050405020304" pitchFamily="18" charset="0"/>
                <a:cs typeface="Times New Roman" panose="02020603050405020304" pitchFamily="18" charset="0"/>
              </a:rPr>
              <a:t>To achieve this goal, we employed a range of machine learning classifiers and assessed their performance by calculating accuracy and utilizing confusion matrices. </a:t>
            </a:r>
          </a:p>
          <a:p>
            <a:pPr>
              <a:lnSpc>
                <a:spcPct val="90000"/>
              </a:lnSpc>
            </a:pPr>
            <a:r>
              <a:rPr lang="en-US" sz="1500" b="0" i="0" dirty="0">
                <a:effectLst/>
                <a:latin typeface="Times New Roman" panose="02020603050405020304" pitchFamily="18" charset="0"/>
                <a:cs typeface="Times New Roman" panose="02020603050405020304" pitchFamily="18" charset="0"/>
              </a:rPr>
              <a:t>Our aim is to enhance the accuracy of heart stroke prediction and identify the most suitable machine learning classifier for classifying heart diseases</a:t>
            </a:r>
            <a:r>
              <a:rPr lang="en-US" sz="1500" b="0" i="0" dirty="0">
                <a:effectLst/>
                <a:latin typeface="Söhne"/>
              </a:rPr>
              <a:t>.</a:t>
            </a:r>
            <a:endParaRPr lang="en-IN" sz="1500" dirty="0"/>
          </a:p>
        </p:txBody>
      </p:sp>
      <p:sp>
        <p:nvSpPr>
          <p:cNvPr id="4" name="TextBox 3">
            <a:extLst>
              <a:ext uri="{FF2B5EF4-FFF2-40B4-BE49-F238E27FC236}">
                <a16:creationId xmlns:a16="http://schemas.microsoft.com/office/drawing/2014/main" id="{FE1C0B90-625F-10B9-6394-FE06FD9A6257}"/>
              </a:ext>
            </a:extLst>
          </p:cNvPr>
          <p:cNvSpPr txBox="1"/>
          <p:nvPr/>
        </p:nvSpPr>
        <p:spPr>
          <a:xfrm>
            <a:off x="9750392" y="6041362"/>
            <a:ext cx="2441608" cy="461665"/>
          </a:xfrm>
          <a:prstGeom prst="rect">
            <a:avLst/>
          </a:prstGeom>
          <a:noFill/>
        </p:spPr>
        <p:txBody>
          <a:bodyPr wrap="square">
            <a:spAutoFit/>
          </a:bodyPr>
          <a:lstStyle/>
          <a:p>
            <a:r>
              <a:rPr lang="en-US" sz="2400" dirty="0" err="1"/>
              <a:t>Kamaluddin</a:t>
            </a:r>
            <a:endParaRPr lang="en-US" sz="2400" dirty="0"/>
          </a:p>
        </p:txBody>
      </p:sp>
    </p:spTree>
    <p:extLst>
      <p:ext uri="{BB962C8B-B14F-4D97-AF65-F5344CB8AC3E}">
        <p14:creationId xmlns:p14="http://schemas.microsoft.com/office/powerpoint/2010/main" val="1999946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0F7E8-F6F9-077D-A6DB-B425DAFB2B43}"/>
              </a:ext>
            </a:extLst>
          </p:cNvPr>
          <p:cNvSpPr>
            <a:spLocks noGrp="1"/>
          </p:cNvSpPr>
          <p:nvPr>
            <p:ph type="title"/>
          </p:nvPr>
        </p:nvSpPr>
        <p:spPr>
          <a:xfrm>
            <a:off x="842597" y="357809"/>
            <a:ext cx="8431404" cy="830471"/>
          </a:xfrm>
        </p:spPr>
        <p:txBody>
          <a:bodyPr vert="horz" lIns="91440" tIns="45720" rIns="91440" bIns="45720" rtlCol="0" anchor="b">
            <a:normAutofit/>
          </a:bodyPr>
          <a:lstStyle/>
          <a:p>
            <a:pPr algn="just"/>
            <a:r>
              <a:rPr lang="en-US" sz="4800" b="1" kern="1200" dirty="0">
                <a:solidFill>
                  <a:schemeClr val="accent1"/>
                </a:solidFill>
                <a:latin typeface="+mj-lt"/>
                <a:ea typeface="+mj-ea"/>
                <a:cs typeface="+mj-cs"/>
              </a:rPr>
              <a:t>Literature Survey:</a:t>
            </a:r>
          </a:p>
        </p:txBody>
      </p:sp>
      <p:graphicFrame>
        <p:nvGraphicFramePr>
          <p:cNvPr id="23" name="Table 4">
            <a:extLst>
              <a:ext uri="{FF2B5EF4-FFF2-40B4-BE49-F238E27FC236}">
                <a16:creationId xmlns:a16="http://schemas.microsoft.com/office/drawing/2014/main" id="{23B027A5-4E67-A62F-DF35-F87DF6838859}"/>
              </a:ext>
            </a:extLst>
          </p:cNvPr>
          <p:cNvGraphicFramePr>
            <a:graphicFrameLocks noGrp="1"/>
          </p:cNvGraphicFramePr>
          <p:nvPr>
            <p:ph idx="1"/>
            <p:extLst>
              <p:ext uri="{D42A27DB-BD31-4B8C-83A1-F6EECF244321}">
                <p14:modId xmlns:p14="http://schemas.microsoft.com/office/powerpoint/2010/main" val="1509934957"/>
              </p:ext>
            </p:extLst>
          </p:nvPr>
        </p:nvGraphicFramePr>
        <p:xfrm>
          <a:off x="649224" y="1234440"/>
          <a:ext cx="8954218" cy="4431714"/>
        </p:xfrm>
        <a:graphic>
          <a:graphicData uri="http://schemas.openxmlformats.org/drawingml/2006/table">
            <a:tbl>
              <a:tblPr firstRow="1" bandRow="1">
                <a:tableStyleId>{3B4B98B0-60AC-42C2-AFA5-B58CD77FA1E5}</a:tableStyleId>
              </a:tblPr>
              <a:tblGrid>
                <a:gridCol w="507975">
                  <a:extLst>
                    <a:ext uri="{9D8B030D-6E8A-4147-A177-3AD203B41FA5}">
                      <a16:colId xmlns:a16="http://schemas.microsoft.com/office/drawing/2014/main" val="1927435987"/>
                    </a:ext>
                  </a:extLst>
                </a:gridCol>
                <a:gridCol w="3789560">
                  <a:extLst>
                    <a:ext uri="{9D8B030D-6E8A-4147-A177-3AD203B41FA5}">
                      <a16:colId xmlns:a16="http://schemas.microsoft.com/office/drawing/2014/main" val="3831672243"/>
                    </a:ext>
                  </a:extLst>
                </a:gridCol>
                <a:gridCol w="1582267">
                  <a:extLst>
                    <a:ext uri="{9D8B030D-6E8A-4147-A177-3AD203B41FA5}">
                      <a16:colId xmlns:a16="http://schemas.microsoft.com/office/drawing/2014/main" val="3573346200"/>
                    </a:ext>
                  </a:extLst>
                </a:gridCol>
                <a:gridCol w="3074416">
                  <a:extLst>
                    <a:ext uri="{9D8B030D-6E8A-4147-A177-3AD203B41FA5}">
                      <a16:colId xmlns:a16="http://schemas.microsoft.com/office/drawing/2014/main" val="1523322888"/>
                    </a:ext>
                  </a:extLst>
                </a:gridCol>
              </a:tblGrid>
              <a:tr h="375662">
                <a:tc>
                  <a:txBody>
                    <a:bodyPr/>
                    <a:lstStyle/>
                    <a:p>
                      <a:r>
                        <a:rPr lang="en-US" sz="1000" dirty="0" err="1"/>
                        <a:t>S.No</a:t>
                      </a:r>
                      <a:endParaRPr lang="en-US" sz="1000" dirty="0"/>
                    </a:p>
                  </a:txBody>
                  <a:tcPr marL="52124" marR="52124" marT="26062" marB="260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Paper </a:t>
                      </a:r>
                    </a:p>
                  </a:txBody>
                  <a:tcPr marL="52124" marR="52124" marT="26062" marB="260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    Methodology</a:t>
                      </a:r>
                    </a:p>
                  </a:txBody>
                  <a:tcPr marL="52124" marR="52124" marT="26062" marB="260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 Merits and Demerits</a:t>
                      </a:r>
                    </a:p>
                  </a:txBody>
                  <a:tcPr marL="52124" marR="52124" marT="26062" marB="260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1483999"/>
                  </a:ext>
                </a:extLst>
              </a:tr>
              <a:tr h="1352018">
                <a:tc>
                  <a:txBody>
                    <a:bodyPr/>
                    <a:lstStyle/>
                    <a:p>
                      <a:endParaRPr lang="en-US" sz="1000"/>
                    </a:p>
                    <a:p>
                      <a:r>
                        <a:rPr lang="en-US" sz="1000"/>
                        <a:t>1</a:t>
                      </a:r>
                    </a:p>
                  </a:txBody>
                  <a:tcPr marL="52124" marR="52124" marT="26062" marB="260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t>Data-Driven Heart Disease Prediction by Ensemble Feature Selection and Machine Learning Techniques</a:t>
                      </a:r>
                    </a:p>
                    <a:p>
                      <a:r>
                        <a:rPr lang="en-US" sz="1300" b="1" dirty="0">
                          <a:solidFill>
                            <a:srgbClr val="0070C0"/>
                          </a:solidFill>
                          <a:hlinkClick r:id="rId2">
                            <a:extLst>
                              <a:ext uri="{A12FA001-AC4F-418D-AE19-62706E023703}">
                                <ahyp:hlinkClr xmlns:ahyp="http://schemas.microsoft.com/office/drawing/2018/hyperlinkcolor" val="tx"/>
                              </a:ext>
                            </a:extLst>
                          </a:hlinkClick>
                        </a:rPr>
                        <a:t>https://</a:t>
                      </a:r>
                      <a:r>
                        <a:rPr lang="en-US" sz="1300" b="1" dirty="0">
                          <a:solidFill>
                            <a:schemeClr val="tx1"/>
                          </a:solidFill>
                          <a:hlinkClick r:id="rId2">
                            <a:extLst>
                              <a:ext uri="{A12FA001-AC4F-418D-AE19-62706E023703}">
                                <ahyp:hlinkClr xmlns:ahyp="http://schemas.microsoft.com/office/drawing/2018/hyperlinkcolor" val="tx"/>
                              </a:ext>
                            </a:extLst>
                          </a:hlinkClick>
                        </a:rPr>
                        <a:t>ieeexplore-ieee-org</a:t>
                      </a:r>
                      <a:r>
                        <a:rPr lang="en-US" sz="1300" b="1" dirty="0">
                          <a:solidFill>
                            <a:srgbClr val="0070C0"/>
                          </a:solidFill>
                          <a:hlinkClick r:id="rId2">
                            <a:extLst>
                              <a:ext uri="{A12FA001-AC4F-418D-AE19-62706E023703}">
                                <ahyp:hlinkClr xmlns:ahyp="http://schemas.microsoft.com/office/drawing/2018/hyperlinkcolor" val="tx"/>
                              </a:ext>
                            </a:extLst>
                          </a:hlinkClick>
                        </a:rPr>
                        <a:t>.proxy.library.kent.edu/document/10054998</a:t>
                      </a:r>
                      <a:endParaRPr lang="en-US" sz="1300" b="1" dirty="0">
                        <a:solidFill>
                          <a:srgbClr val="0070C0"/>
                        </a:solidFill>
                      </a:endParaRPr>
                    </a:p>
                  </a:txBody>
                  <a:tcPr marL="52124" marR="52124" marT="26062" marB="260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t>Feature Selection and Hybrid ML method</a:t>
                      </a:r>
                    </a:p>
                  </a:txBody>
                  <a:tcPr marL="52124" marR="52124" marT="26062" marB="260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dirty="0"/>
                        <a:t>Pros</a:t>
                      </a:r>
                      <a:r>
                        <a:rPr lang="en-US" sz="1300" dirty="0"/>
                        <a:t>: Early detection, Easy diagnosis, More accuracy, Better performance</a:t>
                      </a:r>
                    </a:p>
                    <a:p>
                      <a:r>
                        <a:rPr lang="en-US" sz="1300" b="1" dirty="0"/>
                        <a:t>Cons</a:t>
                      </a:r>
                      <a:r>
                        <a:rPr lang="en-US" sz="1300" dirty="0"/>
                        <a:t>: Small data set is used, Not compactible for larger dataset, Less number of attributes are used</a:t>
                      </a:r>
                    </a:p>
                  </a:txBody>
                  <a:tcPr marL="52124" marR="52124" marT="26062" marB="260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8450956"/>
                  </a:ext>
                </a:extLst>
              </a:tr>
              <a:tr h="1107929">
                <a:tc>
                  <a:txBody>
                    <a:bodyPr/>
                    <a:lstStyle/>
                    <a:p>
                      <a:r>
                        <a:rPr lang="en-US" sz="1000"/>
                        <a:t>2.</a:t>
                      </a:r>
                    </a:p>
                  </a:txBody>
                  <a:tcPr marL="52124" marR="52124" marT="26062" marB="260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t>Optimization Accuracy of Heart Disease Diagnosis using Machine Learning Approach</a:t>
                      </a:r>
                    </a:p>
                    <a:p>
                      <a:r>
                        <a:rPr lang="en-US" sz="1300" dirty="0">
                          <a:solidFill>
                            <a:srgbClr val="0070C0"/>
                          </a:solidFill>
                          <a:hlinkClick r:id="rId3">
                            <a:extLst>
                              <a:ext uri="{A12FA001-AC4F-418D-AE19-62706E023703}">
                                <ahyp:hlinkClr xmlns:ahyp="http://schemas.microsoft.com/office/drawing/2018/hyperlinkcolor" val="tx"/>
                              </a:ext>
                            </a:extLst>
                          </a:hlinkClick>
                        </a:rPr>
                        <a:t>https://ieeexplore-ieee-org.proxy.library.kent.edu/document/9971872</a:t>
                      </a:r>
                      <a:endParaRPr lang="en-US" sz="1300" dirty="0">
                        <a:solidFill>
                          <a:srgbClr val="0070C0"/>
                        </a:solidFill>
                      </a:endParaRPr>
                    </a:p>
                  </a:txBody>
                  <a:tcPr marL="52124" marR="52124" marT="26062" marB="260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t>Hybrid ML method</a:t>
                      </a:r>
                    </a:p>
                  </a:txBody>
                  <a:tcPr marL="52124" marR="52124" marT="26062" marB="260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dirty="0"/>
                        <a:t>Pros</a:t>
                      </a:r>
                      <a:r>
                        <a:rPr lang="en-US" sz="1300" dirty="0"/>
                        <a:t>: Accuracy is good the early detection of disease is possible </a:t>
                      </a:r>
                      <a:r>
                        <a:rPr lang="en-US" sz="1300" dirty="0" err="1"/>
                        <a:t>upto</a:t>
                      </a:r>
                      <a:r>
                        <a:rPr lang="en-US" sz="1300" dirty="0"/>
                        <a:t> 84%        </a:t>
                      </a:r>
                    </a:p>
                    <a:p>
                      <a:r>
                        <a:rPr lang="en-US" sz="1300" b="1" dirty="0"/>
                        <a:t>Cons</a:t>
                      </a:r>
                      <a:r>
                        <a:rPr lang="en-US" sz="1300" dirty="0"/>
                        <a:t>: Data complexity is difficult to handle, Model is not compactible</a:t>
                      </a:r>
                    </a:p>
                  </a:txBody>
                  <a:tcPr marL="52124" marR="52124" marT="26062" marB="260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7010151"/>
                  </a:ext>
                </a:extLst>
              </a:tr>
              <a:tr h="1596105">
                <a:tc>
                  <a:txBody>
                    <a:bodyPr/>
                    <a:lstStyle/>
                    <a:p>
                      <a:r>
                        <a:rPr lang="en-US" sz="1000"/>
                        <a:t>3.</a:t>
                      </a:r>
                    </a:p>
                  </a:txBody>
                  <a:tcPr marL="52124" marR="52124" marT="26062" marB="260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t>Real-Time Cloud-Based Patient-Centric Monitoring Using Computational Health Systems</a:t>
                      </a:r>
                    </a:p>
                    <a:p>
                      <a:r>
                        <a:rPr lang="en-US" sz="1300" dirty="0">
                          <a:solidFill>
                            <a:srgbClr val="0070C0"/>
                          </a:solidFill>
                          <a:hlinkClick r:id="rId4">
                            <a:extLst>
                              <a:ext uri="{A12FA001-AC4F-418D-AE19-62706E023703}">
                                <ahyp:hlinkClr xmlns:ahyp="http://schemas.microsoft.com/office/drawing/2018/hyperlinkcolor" val="tx"/>
                              </a:ext>
                            </a:extLst>
                          </a:hlinkClick>
                        </a:rPr>
                        <a:t>https://ieeexplore.ieee.org/abstract/document/9770291</a:t>
                      </a:r>
                      <a:endParaRPr lang="en-US" sz="1300" dirty="0">
                        <a:solidFill>
                          <a:srgbClr val="0070C0"/>
                        </a:solidFill>
                      </a:endParaRPr>
                    </a:p>
                  </a:txBody>
                  <a:tcPr marL="52124" marR="52124" marT="26062" marB="260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t>IOT and ML classifiers</a:t>
                      </a:r>
                    </a:p>
                  </a:txBody>
                  <a:tcPr marL="52124" marR="52124" marT="26062" marB="260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t>Pros: diagnosis Improvement, Remote patient monitoring, Improved access to healthcare, Real-time insights</a:t>
                      </a:r>
                    </a:p>
                    <a:p>
                      <a:r>
                        <a:rPr lang="en-US" sz="1300" dirty="0"/>
                        <a:t>Cons: Cybersecurity issues, False alarms, Lack of human </a:t>
                      </a:r>
                      <a:r>
                        <a:rPr lang="en-US" sz="1300" dirty="0" err="1"/>
                        <a:t>interaction,Costs</a:t>
                      </a:r>
                      <a:r>
                        <a:rPr lang="en-US" sz="1300" dirty="0"/>
                        <a:t> and regulations issues.</a:t>
                      </a:r>
                    </a:p>
                  </a:txBody>
                  <a:tcPr marL="52124" marR="52124" marT="26062" marB="260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8153030"/>
                  </a:ext>
                </a:extLst>
              </a:tr>
            </a:tbl>
          </a:graphicData>
        </a:graphic>
      </p:graphicFrame>
      <p:sp>
        <p:nvSpPr>
          <p:cNvPr id="3" name="TextBox 2">
            <a:extLst>
              <a:ext uri="{FF2B5EF4-FFF2-40B4-BE49-F238E27FC236}">
                <a16:creationId xmlns:a16="http://schemas.microsoft.com/office/drawing/2014/main" id="{762E035B-2D1C-C2C7-743D-C32284523724}"/>
              </a:ext>
            </a:extLst>
          </p:cNvPr>
          <p:cNvSpPr txBox="1"/>
          <p:nvPr/>
        </p:nvSpPr>
        <p:spPr>
          <a:xfrm>
            <a:off x="10439904" y="5779752"/>
            <a:ext cx="1540340" cy="523220"/>
          </a:xfrm>
          <a:prstGeom prst="rect">
            <a:avLst/>
          </a:prstGeom>
          <a:noFill/>
        </p:spPr>
        <p:txBody>
          <a:bodyPr wrap="square">
            <a:spAutoFit/>
          </a:bodyPr>
          <a:lstStyle/>
          <a:p>
            <a:r>
              <a:rPr lang="en-US" sz="2800" dirty="0">
                <a:solidFill>
                  <a:schemeClr val="bg1">
                    <a:lumMod val="95000"/>
                  </a:schemeClr>
                </a:solidFill>
              </a:rPr>
              <a:t>Lakshmi</a:t>
            </a:r>
          </a:p>
        </p:txBody>
      </p:sp>
    </p:spTree>
    <p:extLst>
      <p:ext uri="{BB962C8B-B14F-4D97-AF65-F5344CB8AC3E}">
        <p14:creationId xmlns:p14="http://schemas.microsoft.com/office/powerpoint/2010/main" val="1992881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355B381A-0304-1E3F-4C8D-53FEF0CC15BA}"/>
              </a:ext>
            </a:extLst>
          </p:cNvPr>
          <p:cNvGraphicFramePr>
            <a:graphicFrameLocks noGrp="1"/>
          </p:cNvGraphicFramePr>
          <p:nvPr>
            <p:extLst>
              <p:ext uri="{D42A27DB-BD31-4B8C-83A1-F6EECF244321}">
                <p14:modId xmlns:p14="http://schemas.microsoft.com/office/powerpoint/2010/main" val="3938980884"/>
              </p:ext>
            </p:extLst>
          </p:nvPr>
        </p:nvGraphicFramePr>
        <p:xfrm>
          <a:off x="374904" y="795529"/>
          <a:ext cx="10597895" cy="4846969"/>
        </p:xfrm>
        <a:graphic>
          <a:graphicData uri="http://schemas.openxmlformats.org/drawingml/2006/table">
            <a:tbl>
              <a:tblPr firstRow="1" bandRow="1">
                <a:tableStyleId>{3B4B98B0-60AC-42C2-AFA5-B58CD77FA1E5}</a:tableStyleId>
              </a:tblPr>
              <a:tblGrid>
                <a:gridCol w="788762">
                  <a:extLst>
                    <a:ext uri="{9D8B030D-6E8A-4147-A177-3AD203B41FA5}">
                      <a16:colId xmlns:a16="http://schemas.microsoft.com/office/drawing/2014/main" val="471516147"/>
                    </a:ext>
                  </a:extLst>
                </a:gridCol>
                <a:gridCol w="4575277">
                  <a:extLst>
                    <a:ext uri="{9D8B030D-6E8A-4147-A177-3AD203B41FA5}">
                      <a16:colId xmlns:a16="http://schemas.microsoft.com/office/drawing/2014/main" val="353546898"/>
                    </a:ext>
                  </a:extLst>
                </a:gridCol>
                <a:gridCol w="1742684">
                  <a:extLst>
                    <a:ext uri="{9D8B030D-6E8A-4147-A177-3AD203B41FA5}">
                      <a16:colId xmlns:a16="http://schemas.microsoft.com/office/drawing/2014/main" val="2476248429"/>
                    </a:ext>
                  </a:extLst>
                </a:gridCol>
                <a:gridCol w="3491172">
                  <a:extLst>
                    <a:ext uri="{9D8B030D-6E8A-4147-A177-3AD203B41FA5}">
                      <a16:colId xmlns:a16="http://schemas.microsoft.com/office/drawing/2014/main" val="465803192"/>
                    </a:ext>
                  </a:extLst>
                </a:gridCol>
              </a:tblGrid>
              <a:tr h="181826">
                <a:tc>
                  <a:txBody>
                    <a:bodyPr/>
                    <a:lstStyle/>
                    <a:p>
                      <a:r>
                        <a:rPr lang="en-US" sz="1300" b="0" cap="none" spc="0" dirty="0">
                          <a:solidFill>
                            <a:schemeClr val="tx1"/>
                          </a:solidFill>
                        </a:rPr>
                        <a:t>  </a:t>
                      </a:r>
                      <a:r>
                        <a:rPr lang="en-US" sz="1300" b="0" cap="none" spc="0" dirty="0" err="1">
                          <a:solidFill>
                            <a:schemeClr val="tx1"/>
                          </a:solidFill>
                        </a:rPr>
                        <a:t>S.No</a:t>
                      </a:r>
                      <a:endParaRPr lang="en-US" sz="1300" b="0" cap="none" spc="0" dirty="0">
                        <a:solidFill>
                          <a:schemeClr val="tx1"/>
                        </a:solidFill>
                      </a:endParaRPr>
                    </a:p>
                  </a:txBody>
                  <a:tcPr marL="0" marR="76371" marT="15274" marB="7637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0" cap="none" spc="0" dirty="0">
                          <a:solidFill>
                            <a:schemeClr val="tx1"/>
                          </a:solidFill>
                        </a:rPr>
                        <a:t> Paper</a:t>
                      </a:r>
                    </a:p>
                  </a:txBody>
                  <a:tcPr marL="0" marR="76371" marT="15274" marB="7637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0" cap="none" spc="0" dirty="0">
                          <a:solidFill>
                            <a:schemeClr val="tx1"/>
                          </a:solidFill>
                        </a:rPr>
                        <a:t>  Methodology</a:t>
                      </a:r>
                    </a:p>
                  </a:txBody>
                  <a:tcPr marL="0" marR="76371" marT="15274" marB="7637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0" cap="none" spc="0" dirty="0">
                          <a:solidFill>
                            <a:schemeClr val="tx1"/>
                          </a:solidFill>
                        </a:rPr>
                        <a:t> Merits and Demerits</a:t>
                      </a:r>
                    </a:p>
                  </a:txBody>
                  <a:tcPr marL="0" marR="76371" marT="15274" marB="7637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5100514"/>
                  </a:ext>
                </a:extLst>
              </a:tr>
              <a:tr h="1927089">
                <a:tc>
                  <a:txBody>
                    <a:bodyPr/>
                    <a:lstStyle/>
                    <a:p>
                      <a:r>
                        <a:rPr lang="en-US" sz="1300" cap="none" spc="0" dirty="0">
                          <a:solidFill>
                            <a:schemeClr val="tx1"/>
                          </a:solidFill>
                        </a:rPr>
                        <a:t>  4.</a:t>
                      </a:r>
                    </a:p>
                  </a:txBody>
                  <a:tcPr marL="0" marR="76371" marT="22911" marB="763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cap="none" spc="0" dirty="0">
                          <a:solidFill>
                            <a:schemeClr val="tx1"/>
                          </a:solidFill>
                        </a:rPr>
                        <a:t> Heart Disease Identification Method Using Machine Learning Classification in E-Healthcare</a:t>
                      </a:r>
                    </a:p>
                    <a:p>
                      <a:r>
                        <a:rPr lang="en-US" sz="1300" b="1" cap="none" spc="0" dirty="0">
                          <a:solidFill>
                            <a:srgbClr val="0070C0"/>
                          </a:solidFill>
                          <a:hlinkClick r:id="rId2">
                            <a:extLst>
                              <a:ext uri="{A12FA001-AC4F-418D-AE19-62706E023703}">
                                <ahyp:hlinkClr xmlns:ahyp="http://schemas.microsoft.com/office/drawing/2018/hyperlinkcolor" val="tx"/>
                              </a:ext>
                            </a:extLst>
                          </a:hlinkClick>
                        </a:rPr>
                        <a:t>https://ieeexplore-ieee-org.proxy.library.kent.edu/document/9112202</a:t>
                      </a:r>
                      <a:endParaRPr lang="en-US" sz="1300" b="1" cap="none" spc="0" dirty="0">
                        <a:solidFill>
                          <a:srgbClr val="0070C0"/>
                        </a:solidFill>
                      </a:endParaRPr>
                    </a:p>
                    <a:p>
                      <a:r>
                        <a:rPr lang="en-US" sz="1300" cap="none" spc="0" dirty="0">
                          <a:solidFill>
                            <a:schemeClr val="tx1"/>
                          </a:solidFill>
                        </a:rPr>
                        <a:t> </a:t>
                      </a:r>
                    </a:p>
                  </a:txBody>
                  <a:tcPr marL="0" marR="76371" marT="22911" marB="763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cap="none" spc="0" dirty="0">
                          <a:solidFill>
                            <a:schemeClr val="tx1"/>
                          </a:solidFill>
                        </a:rPr>
                        <a:t> Feature selection</a:t>
                      </a:r>
                    </a:p>
                    <a:p>
                      <a:r>
                        <a:rPr lang="en-US" sz="1300" cap="none" spc="0" dirty="0">
                          <a:solidFill>
                            <a:schemeClr val="tx1"/>
                          </a:solidFill>
                        </a:rPr>
                        <a:t>Algorithm and Hybrid ML classifiers </a:t>
                      </a:r>
                    </a:p>
                    <a:p>
                      <a:endParaRPr lang="en-US" sz="1300" cap="none" spc="0" dirty="0">
                        <a:solidFill>
                          <a:schemeClr val="tx1"/>
                        </a:solidFill>
                      </a:endParaRPr>
                    </a:p>
                  </a:txBody>
                  <a:tcPr marL="0" marR="76371" marT="22911" marB="763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cap="none" spc="0" dirty="0">
                          <a:solidFill>
                            <a:schemeClr val="tx1"/>
                          </a:solidFill>
                        </a:rPr>
                        <a:t> Pros</a:t>
                      </a:r>
                      <a:r>
                        <a:rPr lang="en-US" sz="1300" cap="none" spc="0" dirty="0">
                          <a:solidFill>
                            <a:schemeClr val="tx1"/>
                          </a:solidFill>
                        </a:rPr>
                        <a:t>: Support Vector Machine classifier is used for efficient prediction of Heart Disease. The model proposed using SVM is memory efficient. It is also effective when the count of dimensions in the dataset is greater than the those of samples. </a:t>
                      </a:r>
                    </a:p>
                    <a:p>
                      <a:r>
                        <a:rPr lang="en-US" sz="1300" b="1" cap="none" spc="0" dirty="0">
                          <a:solidFill>
                            <a:schemeClr val="tx1"/>
                          </a:solidFill>
                        </a:rPr>
                        <a:t> Cons</a:t>
                      </a:r>
                      <a:r>
                        <a:rPr lang="en-US" sz="1300" cap="none" spc="0" dirty="0">
                          <a:solidFill>
                            <a:schemeClr val="tx1"/>
                          </a:solidFill>
                        </a:rPr>
                        <a:t>: The dataset used in base paper have only few observations which may result in low accuracy. Some features in the dataset are given high importance whereas the remaining features are given less importance. The SVM classifier fails when the dataset is huge</a:t>
                      </a:r>
                    </a:p>
                  </a:txBody>
                  <a:tcPr marL="0" marR="76371" marT="22911" marB="763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7979616"/>
                  </a:ext>
                </a:extLst>
              </a:tr>
              <a:tr h="1429812">
                <a:tc>
                  <a:txBody>
                    <a:bodyPr/>
                    <a:lstStyle/>
                    <a:p>
                      <a:r>
                        <a:rPr lang="en-US" sz="1300" cap="none" spc="0" dirty="0">
                          <a:solidFill>
                            <a:schemeClr val="tx1"/>
                          </a:solidFill>
                        </a:rPr>
                        <a:t>  5.</a:t>
                      </a:r>
                    </a:p>
                  </a:txBody>
                  <a:tcPr marL="0" marR="76371" marT="22911" marB="763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cap="none" spc="0" dirty="0">
                          <a:solidFill>
                            <a:schemeClr val="tx1"/>
                          </a:solidFill>
                        </a:rPr>
                        <a:t> Machine Learning Based Stream-Lit API Multi-Disease        Detection</a:t>
                      </a:r>
                    </a:p>
                    <a:p>
                      <a:r>
                        <a:rPr lang="en-US" sz="1300" b="1" cap="none" spc="0" dirty="0">
                          <a:solidFill>
                            <a:srgbClr val="0070C0"/>
                          </a:solidFill>
                          <a:hlinkClick r:id="rId3">
                            <a:extLst>
                              <a:ext uri="{A12FA001-AC4F-418D-AE19-62706E023703}">
                                <ahyp:hlinkClr xmlns:ahyp="http://schemas.microsoft.com/office/drawing/2018/hyperlinkcolor" val="tx"/>
                              </a:ext>
                            </a:extLst>
                          </a:hlinkClick>
                        </a:rPr>
                        <a:t>https://ieeexplore-ieee-org.proxy.library.kent.edu/document/10220660</a:t>
                      </a:r>
                      <a:endParaRPr lang="en-US" sz="1300" b="1" cap="none" spc="0" dirty="0">
                        <a:solidFill>
                          <a:srgbClr val="0070C0"/>
                        </a:solidFill>
                      </a:endParaRPr>
                    </a:p>
                  </a:txBody>
                  <a:tcPr marL="0" marR="76371" marT="22911" marB="763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cap="none" spc="0" dirty="0">
                          <a:solidFill>
                            <a:schemeClr val="tx1"/>
                          </a:solidFill>
                        </a:rPr>
                        <a:t> Using API and ML classifiers</a:t>
                      </a:r>
                    </a:p>
                  </a:txBody>
                  <a:tcPr marL="0" marR="76371" marT="22911" marB="763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cap="none" spc="0" dirty="0">
                          <a:solidFill>
                            <a:schemeClr val="tx1"/>
                          </a:solidFill>
                        </a:rPr>
                        <a:t> Pros</a:t>
                      </a:r>
                      <a:r>
                        <a:rPr lang="en-US" sz="1300" cap="none" spc="0" dirty="0">
                          <a:solidFill>
                            <a:schemeClr val="tx1"/>
                          </a:solidFill>
                        </a:rPr>
                        <a:t>: A webpage for the user interface is created, Disease detection is more easy, By Python a webpage is created, Patients amount is also saved</a:t>
                      </a:r>
                    </a:p>
                    <a:p>
                      <a:r>
                        <a:rPr lang="en-US" sz="1300" b="1" cap="none" spc="0" dirty="0">
                          <a:solidFill>
                            <a:schemeClr val="tx1"/>
                          </a:solidFill>
                        </a:rPr>
                        <a:t> Cons</a:t>
                      </a:r>
                      <a:r>
                        <a:rPr lang="en-US" sz="1300" cap="none" spc="0" dirty="0">
                          <a:solidFill>
                            <a:schemeClr val="tx1"/>
                          </a:solidFill>
                        </a:rPr>
                        <a:t>: A more friendly user interface should developed, Overfitting should avoid to get more accuracy for different data, Inaccurate results(patient may enter wrong values),Some unpredictable values</a:t>
                      </a:r>
                    </a:p>
                  </a:txBody>
                  <a:tcPr marL="0" marR="76371" marT="22911" marB="763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8095215"/>
                  </a:ext>
                </a:extLst>
              </a:tr>
            </a:tbl>
          </a:graphicData>
        </a:graphic>
      </p:graphicFrame>
      <p:sp>
        <p:nvSpPr>
          <p:cNvPr id="2" name="TextBox 1">
            <a:extLst>
              <a:ext uri="{FF2B5EF4-FFF2-40B4-BE49-F238E27FC236}">
                <a16:creationId xmlns:a16="http://schemas.microsoft.com/office/drawing/2014/main" id="{D45C8975-D933-885D-635C-D654AC225C43}"/>
              </a:ext>
            </a:extLst>
          </p:cNvPr>
          <p:cNvSpPr txBox="1"/>
          <p:nvPr/>
        </p:nvSpPr>
        <p:spPr>
          <a:xfrm>
            <a:off x="10439904" y="5779752"/>
            <a:ext cx="1540340" cy="523220"/>
          </a:xfrm>
          <a:prstGeom prst="rect">
            <a:avLst/>
          </a:prstGeom>
          <a:noFill/>
        </p:spPr>
        <p:txBody>
          <a:bodyPr wrap="square">
            <a:spAutoFit/>
          </a:bodyPr>
          <a:lstStyle/>
          <a:p>
            <a:r>
              <a:rPr lang="en-US" sz="2800" dirty="0">
                <a:solidFill>
                  <a:schemeClr val="bg1">
                    <a:lumMod val="95000"/>
                  </a:schemeClr>
                </a:solidFill>
              </a:rPr>
              <a:t>Lakshmi</a:t>
            </a:r>
          </a:p>
        </p:txBody>
      </p:sp>
    </p:spTree>
    <p:extLst>
      <p:ext uri="{BB962C8B-B14F-4D97-AF65-F5344CB8AC3E}">
        <p14:creationId xmlns:p14="http://schemas.microsoft.com/office/powerpoint/2010/main" val="4099998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6972248D-9657-90CB-90E2-57CAFD5C2324}"/>
              </a:ext>
            </a:extLst>
          </p:cNvPr>
          <p:cNvGraphicFramePr>
            <a:graphicFrameLocks noGrp="1"/>
          </p:cNvGraphicFramePr>
          <p:nvPr>
            <p:extLst>
              <p:ext uri="{D42A27DB-BD31-4B8C-83A1-F6EECF244321}">
                <p14:modId xmlns:p14="http://schemas.microsoft.com/office/powerpoint/2010/main" val="2604424204"/>
              </p:ext>
            </p:extLst>
          </p:nvPr>
        </p:nvGraphicFramePr>
        <p:xfrm>
          <a:off x="722376" y="329669"/>
          <a:ext cx="10287000" cy="5259318"/>
        </p:xfrm>
        <a:graphic>
          <a:graphicData uri="http://schemas.openxmlformats.org/drawingml/2006/table">
            <a:tbl>
              <a:tblPr firstRow="1" bandRow="1">
                <a:tableStyleId>{3B4B98B0-60AC-42C2-AFA5-B58CD77FA1E5}</a:tableStyleId>
              </a:tblPr>
              <a:tblGrid>
                <a:gridCol w="648133">
                  <a:extLst>
                    <a:ext uri="{9D8B030D-6E8A-4147-A177-3AD203B41FA5}">
                      <a16:colId xmlns:a16="http://schemas.microsoft.com/office/drawing/2014/main" val="2968470666"/>
                    </a:ext>
                  </a:extLst>
                </a:gridCol>
                <a:gridCol w="6107479">
                  <a:extLst>
                    <a:ext uri="{9D8B030D-6E8A-4147-A177-3AD203B41FA5}">
                      <a16:colId xmlns:a16="http://schemas.microsoft.com/office/drawing/2014/main" val="732220948"/>
                    </a:ext>
                  </a:extLst>
                </a:gridCol>
                <a:gridCol w="1324511">
                  <a:extLst>
                    <a:ext uri="{9D8B030D-6E8A-4147-A177-3AD203B41FA5}">
                      <a16:colId xmlns:a16="http://schemas.microsoft.com/office/drawing/2014/main" val="1485567749"/>
                    </a:ext>
                  </a:extLst>
                </a:gridCol>
                <a:gridCol w="2206877">
                  <a:extLst>
                    <a:ext uri="{9D8B030D-6E8A-4147-A177-3AD203B41FA5}">
                      <a16:colId xmlns:a16="http://schemas.microsoft.com/office/drawing/2014/main" val="3246870210"/>
                    </a:ext>
                  </a:extLst>
                </a:gridCol>
              </a:tblGrid>
              <a:tr h="200503">
                <a:tc>
                  <a:txBody>
                    <a:bodyPr/>
                    <a:lstStyle/>
                    <a:p>
                      <a:r>
                        <a:rPr lang="en-US" sz="1000" dirty="0" err="1"/>
                        <a:t>S.No</a:t>
                      </a:r>
                      <a:endParaRPr lang="en-US" sz="1000" dirty="0"/>
                    </a:p>
                  </a:txBody>
                  <a:tcPr marL="51308" marR="51308" marT="25653" marB="256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Paper</a:t>
                      </a:r>
                    </a:p>
                  </a:txBody>
                  <a:tcPr marL="51308" marR="51308" marT="25653" marB="256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Methodology</a:t>
                      </a:r>
                    </a:p>
                  </a:txBody>
                  <a:tcPr marL="51308" marR="51308" marT="25653" marB="256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Merits and Demerits</a:t>
                      </a:r>
                    </a:p>
                  </a:txBody>
                  <a:tcPr marL="51308" marR="51308" marT="25653" marB="256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8470968"/>
                  </a:ext>
                </a:extLst>
              </a:tr>
              <a:tr h="2354645">
                <a:tc>
                  <a:txBody>
                    <a:bodyPr/>
                    <a:lstStyle/>
                    <a:p>
                      <a:r>
                        <a:rPr lang="en-US" sz="1000" dirty="0"/>
                        <a:t>6.</a:t>
                      </a:r>
                    </a:p>
                  </a:txBody>
                  <a:tcPr marL="51308" marR="51308" marT="25653" marB="256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t>Machine Learning Based Clinical Decision Support System for Early COVID-19 Mortality Prediction</a:t>
                      </a:r>
                    </a:p>
                    <a:p>
                      <a:r>
                        <a:rPr lang="en-US" sz="1300" b="1" dirty="0">
                          <a:solidFill>
                            <a:srgbClr val="0070C0"/>
                          </a:solidFill>
                          <a:hlinkClick r:id="rId2">
                            <a:extLst>
                              <a:ext uri="{A12FA001-AC4F-418D-AE19-62706E023703}">
                                <ahyp:hlinkClr xmlns:ahyp="http://schemas.microsoft.com/office/drawing/2018/hyperlinkcolor" val="tx"/>
                              </a:ext>
                            </a:extLst>
                          </a:hlinkClick>
                        </a:rPr>
                        <a:t>https://www.frontiersin.org/articles/10.3389/fpubh.2021.626697/full</a:t>
                      </a:r>
                      <a:endParaRPr lang="en-US" sz="1300" b="1" dirty="0">
                        <a:solidFill>
                          <a:srgbClr val="0070C0"/>
                        </a:solidFill>
                      </a:endParaRPr>
                    </a:p>
                  </a:txBody>
                  <a:tcPr marL="51308" marR="51308" marT="25653" marB="256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t>Hybrid ML classifiers</a:t>
                      </a:r>
                    </a:p>
                  </a:txBody>
                  <a:tcPr marL="51308" marR="51308" marT="25653" marB="256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a:t>Pros</a:t>
                      </a:r>
                      <a:r>
                        <a:rPr lang="en-US" sz="1300"/>
                        <a:t>: Early disease detection, Accuracy is good, Continuous patient monitoring, Contact Tracing, Differentiate between alive and death patient</a:t>
                      </a:r>
                    </a:p>
                    <a:p>
                      <a:r>
                        <a:rPr lang="en-US" sz="1300" b="1"/>
                        <a:t>Cons</a:t>
                      </a:r>
                      <a:r>
                        <a:rPr lang="en-US" sz="1300"/>
                        <a:t>:F1 score is reduced from day to day, Inconsistency, Overfitting ,Model Interpretability is difficult.</a:t>
                      </a:r>
                    </a:p>
                  </a:txBody>
                  <a:tcPr marL="51308" marR="51308" marT="25653" marB="256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2311317"/>
                  </a:ext>
                </a:extLst>
              </a:tr>
              <a:tr h="2546720">
                <a:tc>
                  <a:txBody>
                    <a:bodyPr/>
                    <a:lstStyle/>
                    <a:p>
                      <a:r>
                        <a:rPr lang="en-US" sz="1000"/>
                        <a:t>7.</a:t>
                      </a:r>
                    </a:p>
                  </a:txBody>
                  <a:tcPr marL="51308" marR="51308" marT="25653" marB="256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t>Coronary Artery Disease prediction using Machine Learning Techniques</a:t>
                      </a:r>
                    </a:p>
                    <a:p>
                      <a:r>
                        <a:rPr lang="en-US" sz="1300" b="1" dirty="0">
                          <a:solidFill>
                            <a:srgbClr val="0070C0"/>
                          </a:solidFill>
                          <a:hlinkClick r:id="rId3">
                            <a:extLst>
                              <a:ext uri="{A12FA001-AC4F-418D-AE19-62706E023703}">
                                <ahyp:hlinkClr xmlns:ahyp="http://schemas.microsoft.com/office/drawing/2018/hyperlinkcolor" val="tx"/>
                              </a:ext>
                            </a:extLst>
                          </a:hlinkClick>
                        </a:rPr>
                        <a:t>https://ieeexplore-ieee-org.proxy.library.kent.edu/document/9785140</a:t>
                      </a:r>
                      <a:endParaRPr lang="en-US" sz="1300" b="1" dirty="0">
                        <a:solidFill>
                          <a:srgbClr val="0070C0"/>
                        </a:solidFill>
                      </a:endParaRPr>
                    </a:p>
                  </a:txBody>
                  <a:tcPr marL="51308" marR="51308" marT="25653" marB="256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a:t>Sampling and classification</a:t>
                      </a:r>
                    </a:p>
                  </a:txBody>
                  <a:tcPr marL="51308" marR="51308" marT="25653" marB="256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1" dirty="0"/>
                        <a:t>Pros</a:t>
                      </a:r>
                      <a:r>
                        <a:rPr lang="en-US" sz="1300" dirty="0"/>
                        <a:t>: Random oversampling and SMOTE are used for better data balance. Improved performance on imbalanced data, Simple to implement, Accuracy is good</a:t>
                      </a:r>
                    </a:p>
                    <a:p>
                      <a:r>
                        <a:rPr lang="en-US" sz="1300" b="1" dirty="0"/>
                        <a:t>Cons</a:t>
                      </a:r>
                      <a:r>
                        <a:rPr lang="en-US" sz="1300" dirty="0"/>
                        <a:t>: Overfitting, Noise: Random oversampling can introduce noise into the dataset, Runtime complexity because of SMOTE</a:t>
                      </a:r>
                    </a:p>
                  </a:txBody>
                  <a:tcPr marL="51308" marR="51308" marT="25653" marB="256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3456471"/>
                  </a:ext>
                </a:extLst>
              </a:tr>
            </a:tbl>
          </a:graphicData>
        </a:graphic>
      </p:graphicFrame>
      <p:sp>
        <p:nvSpPr>
          <p:cNvPr id="2" name="TextBox 1">
            <a:extLst>
              <a:ext uri="{FF2B5EF4-FFF2-40B4-BE49-F238E27FC236}">
                <a16:creationId xmlns:a16="http://schemas.microsoft.com/office/drawing/2014/main" id="{5D2A7321-BCBA-B45A-9307-05F1436A7898}"/>
              </a:ext>
            </a:extLst>
          </p:cNvPr>
          <p:cNvSpPr txBox="1"/>
          <p:nvPr/>
        </p:nvSpPr>
        <p:spPr>
          <a:xfrm>
            <a:off x="10439904" y="5779752"/>
            <a:ext cx="1540340" cy="523220"/>
          </a:xfrm>
          <a:prstGeom prst="rect">
            <a:avLst/>
          </a:prstGeom>
          <a:noFill/>
        </p:spPr>
        <p:txBody>
          <a:bodyPr wrap="square">
            <a:spAutoFit/>
          </a:bodyPr>
          <a:lstStyle/>
          <a:p>
            <a:r>
              <a:rPr lang="en-US" sz="2800" dirty="0">
                <a:solidFill>
                  <a:schemeClr val="bg1">
                    <a:lumMod val="95000"/>
                  </a:schemeClr>
                </a:solidFill>
              </a:rPr>
              <a:t>Lakshmi</a:t>
            </a:r>
          </a:p>
        </p:txBody>
      </p:sp>
    </p:spTree>
    <p:extLst>
      <p:ext uri="{BB962C8B-B14F-4D97-AF65-F5344CB8AC3E}">
        <p14:creationId xmlns:p14="http://schemas.microsoft.com/office/powerpoint/2010/main" val="3514380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B8D7B-7758-F5B8-A414-85438412A5C3}"/>
              </a:ext>
            </a:extLst>
          </p:cNvPr>
          <p:cNvSpPr>
            <a:spLocks noGrp="1"/>
          </p:cNvSpPr>
          <p:nvPr>
            <p:ph type="title"/>
          </p:nvPr>
        </p:nvSpPr>
        <p:spPr/>
        <p:txBody>
          <a:bodyPr>
            <a:normAutofit/>
          </a:bodyPr>
          <a:lstStyle/>
          <a:p>
            <a:r>
              <a:rPr lang="en-US" sz="3200" dirty="0"/>
              <a:t>Goals:</a:t>
            </a:r>
          </a:p>
        </p:txBody>
      </p:sp>
      <p:sp>
        <p:nvSpPr>
          <p:cNvPr id="3" name="Content Placeholder 2">
            <a:extLst>
              <a:ext uri="{FF2B5EF4-FFF2-40B4-BE49-F238E27FC236}">
                <a16:creationId xmlns:a16="http://schemas.microsoft.com/office/drawing/2014/main" id="{2EDDE9DF-E8A2-C435-713A-22514DC5DBF6}"/>
              </a:ext>
            </a:extLst>
          </p:cNvPr>
          <p:cNvSpPr>
            <a:spLocks noGrp="1"/>
          </p:cNvSpPr>
          <p:nvPr>
            <p:ph idx="1"/>
          </p:nvPr>
        </p:nvSpPr>
        <p:spPr>
          <a:xfrm>
            <a:off x="677334" y="1298449"/>
            <a:ext cx="8596668" cy="4306823"/>
          </a:xfrm>
        </p:spPr>
        <p:txBody>
          <a:bodyPr/>
          <a:lstStyle/>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We are doing </a:t>
            </a:r>
            <a:r>
              <a:rPr lang="en-US" b="0" i="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qualitative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research we had studied wide range of papers related to our      Project and had a clear view of our goals:</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Implemented Advanced Machine Learning Algorithms to get more accuracy in the heart disease prediction (Than previous projects).</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Better dataset is extracted with more attribute information. (The smaller dataset is used in previous projects we had used the newest dataset)</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Data visualization is used for displaying the relation between features and target. (In other papers only some feature-target relation is displayed we had included all the features)</a:t>
            </a: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We identified the important features which affect the target and neglected less affected features by using different methods.</a:t>
            </a:r>
          </a:p>
          <a:p>
            <a:pPr marL="0" indent="0">
              <a:buNone/>
            </a:pPr>
            <a:endParaRPr lang="en-US" dirty="0"/>
          </a:p>
        </p:txBody>
      </p:sp>
      <p:sp>
        <p:nvSpPr>
          <p:cNvPr id="4" name="TextBox 3">
            <a:extLst>
              <a:ext uri="{FF2B5EF4-FFF2-40B4-BE49-F238E27FC236}">
                <a16:creationId xmlns:a16="http://schemas.microsoft.com/office/drawing/2014/main" id="{BCD26E33-A789-09ED-BEEC-514770552240}"/>
              </a:ext>
            </a:extLst>
          </p:cNvPr>
          <p:cNvSpPr txBox="1"/>
          <p:nvPr/>
        </p:nvSpPr>
        <p:spPr>
          <a:xfrm>
            <a:off x="10439904" y="5779752"/>
            <a:ext cx="1540340" cy="523220"/>
          </a:xfrm>
          <a:prstGeom prst="rect">
            <a:avLst/>
          </a:prstGeom>
          <a:noFill/>
        </p:spPr>
        <p:txBody>
          <a:bodyPr wrap="square">
            <a:spAutoFit/>
          </a:bodyPr>
          <a:lstStyle/>
          <a:p>
            <a:r>
              <a:rPr lang="en-US" sz="2800" dirty="0">
                <a:solidFill>
                  <a:schemeClr val="bg1">
                    <a:lumMod val="95000"/>
                  </a:schemeClr>
                </a:solidFill>
              </a:rPr>
              <a:t>Lakshmi</a:t>
            </a:r>
          </a:p>
        </p:txBody>
      </p:sp>
    </p:spTree>
    <p:extLst>
      <p:ext uri="{BB962C8B-B14F-4D97-AF65-F5344CB8AC3E}">
        <p14:creationId xmlns:p14="http://schemas.microsoft.com/office/powerpoint/2010/main" val="25820402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8183</TotalTime>
  <Words>2548</Words>
  <Application>Microsoft Office PowerPoint</Application>
  <PresentationFormat>Widescreen</PresentationFormat>
  <Paragraphs>228</Paragraphs>
  <Slides>28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Google Sans</vt:lpstr>
      <vt:lpstr>Söhne</vt:lpstr>
      <vt:lpstr>Symbol</vt:lpstr>
      <vt:lpstr>Times New Roman</vt:lpstr>
      <vt:lpstr>Trebuchet MS</vt:lpstr>
      <vt:lpstr>Wingdings 3</vt:lpstr>
      <vt:lpstr>Facet</vt:lpstr>
      <vt:lpstr>Cardiovascular Disease Prediction with Machine Learning-Based Clinical Decision Support System</vt:lpstr>
      <vt:lpstr>Abstract:</vt:lpstr>
      <vt:lpstr>Introduction:</vt:lpstr>
      <vt:lpstr>Problem Statement:</vt:lpstr>
      <vt:lpstr>Objective:</vt:lpstr>
      <vt:lpstr>Literature Survey:</vt:lpstr>
      <vt:lpstr>PowerPoint Presentation</vt:lpstr>
      <vt:lpstr>PowerPoint Presentation</vt:lpstr>
      <vt:lpstr>Goals:</vt:lpstr>
      <vt:lpstr>    Methodology:</vt:lpstr>
      <vt:lpstr>Data Acquisition:</vt:lpstr>
      <vt:lpstr>Data Cleaning:</vt:lpstr>
      <vt:lpstr>Data Visualization: </vt:lpstr>
      <vt:lpstr> Data Visualization:</vt:lpstr>
      <vt:lpstr>Data Preprocessing:</vt:lpstr>
      <vt:lpstr>PowerPoint Presentation</vt:lpstr>
      <vt:lpstr>Data Manipulation and Exploration:</vt:lpstr>
      <vt:lpstr>Feature Importance: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Kilari, Tejasree</dc:creator>
  <cp:lastModifiedBy>Kilari, Tejasree</cp:lastModifiedBy>
  <cp:revision>55</cp:revision>
  <dcterms:created xsi:type="dcterms:W3CDTF">2023-02-22T04:26:38Z</dcterms:created>
  <dcterms:modified xsi:type="dcterms:W3CDTF">2023-11-18T04:25:17Z</dcterms:modified>
</cp:coreProperties>
</file>