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oboto Slab"/>
      <p:regular r:id="rId18"/>
      <p:bold r:id="rId19"/>
    </p:embeddedFont>
    <p:embeddedFont>
      <p:font typeface="Robo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11" Type="http://schemas.openxmlformats.org/officeDocument/2006/relationships/slide" Target="slides/slide6.xml"/><Relationship Id="rId22" Type="http://schemas.openxmlformats.org/officeDocument/2006/relationships/font" Target="fonts/Roboto-italic.fntdata"/><Relationship Id="rId10" Type="http://schemas.openxmlformats.org/officeDocument/2006/relationships/slide" Target="slides/slide5.xml"/><Relationship Id="rId21" Type="http://schemas.openxmlformats.org/officeDocument/2006/relationships/font" Target="fonts/Robo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Robo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Slab-bold.fntdata"/><Relationship Id="rId6" Type="http://schemas.openxmlformats.org/officeDocument/2006/relationships/slide" Target="slides/slide1.xml"/><Relationship Id="rId18" Type="http://schemas.openxmlformats.org/officeDocument/2006/relationships/font" Target="fonts/RobotoSlab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4d1d7c4ed5_0_6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4d1d7c4ed5_0_6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4d1d7c4ed5_0_6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4d1d7c4ed5_0_6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4d1d7c4ed5_0_6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34d1d7c4ed5_0_6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4d1d7c4ed5_0_6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4d1d7c4ed5_0_6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4d1d7c4ed5_0_6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4d1d7c4ed5_0_6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4d1d7c4ed5_0_6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4d1d7c4ed5_0_6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4d1d7c4ed5_0_6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4d1d7c4ed5_0_6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4d1d7c4ed5_0_6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4d1d7c4ed5_0_6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4d1d7c4ed5_0_6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4d1d7c4ed5_0_6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4d1d7c4ed5_0_6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4d1d7c4ed5_0_6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4d1d7c4ed5_0_6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4d1d7c4ed5_0_6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Advanced Sales Analysis Project using Google Sheets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Dashboard, Data Modeling, What-If Analysis, and Automation</a:t>
            </a:r>
            <a:endParaRPr/>
          </a:p>
        </p:txBody>
      </p:sp>
      <p:sp>
        <p:nvSpPr>
          <p:cNvPr id="65" name="Google Shape;65;p13"/>
          <p:cNvSpPr txBox="1"/>
          <p:nvPr/>
        </p:nvSpPr>
        <p:spPr>
          <a:xfrm>
            <a:off x="5639350" y="4034075"/>
            <a:ext cx="17649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—  Teja Sri Nakka</a:t>
            </a:r>
            <a:endParaRPr b="1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Challenges Faced</a:t>
            </a:r>
            <a:endParaRPr/>
          </a:p>
        </p:txBody>
      </p:sp>
      <p:sp>
        <p:nvSpPr>
          <p:cNvPr id="119" name="Google Shape;119;p22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Roboto Slab"/>
                <a:ea typeface="Roboto Slab"/>
                <a:cs typeface="Roboto Slab"/>
                <a:sym typeface="Roboto Slab"/>
              </a:rPr>
              <a:t>D</a:t>
            </a:r>
            <a:r>
              <a:rPr lang="en-GB" sz="1400">
                <a:latin typeface="Roboto Slab"/>
                <a:ea typeface="Roboto Slab"/>
                <a:cs typeface="Roboto Slab"/>
                <a:sym typeface="Roboto Slab"/>
              </a:rPr>
              <a:t>ifficulties like : </a:t>
            </a:r>
            <a:endParaRPr sz="1400">
              <a:latin typeface="Roboto Slab"/>
              <a:ea typeface="Roboto Slab"/>
              <a:cs typeface="Roboto Slab"/>
              <a:sym typeface="Roboto Slab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Font typeface="Roboto Slab"/>
              <a:buChar char="●"/>
            </a:pPr>
            <a:r>
              <a:rPr lang="en-GB" sz="1400">
                <a:latin typeface="Roboto Slab"/>
                <a:ea typeface="Roboto Slab"/>
                <a:cs typeface="Roboto Slab"/>
                <a:sym typeface="Roboto Slab"/>
              </a:rPr>
              <a:t>handling missing data </a:t>
            </a:r>
            <a:endParaRPr sz="1400">
              <a:latin typeface="Roboto Slab"/>
              <a:ea typeface="Roboto Slab"/>
              <a:cs typeface="Roboto Slab"/>
              <a:sym typeface="Roboto Slab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 Slab"/>
              <a:buChar char="●"/>
            </a:pPr>
            <a:r>
              <a:rPr lang="en-GB" sz="1400">
                <a:latin typeface="Roboto Slab"/>
                <a:ea typeface="Roboto Slab"/>
                <a:cs typeface="Roboto Slab"/>
                <a:sym typeface="Roboto Slab"/>
              </a:rPr>
              <a:t>using formulas for scenarios </a:t>
            </a:r>
            <a:endParaRPr sz="1400">
              <a:latin typeface="Roboto Slab"/>
              <a:ea typeface="Roboto Slab"/>
              <a:cs typeface="Roboto Slab"/>
              <a:sym typeface="Roboto Slab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 Slab"/>
              <a:buChar char="●"/>
            </a:pPr>
            <a:r>
              <a:rPr lang="en-GB" sz="1400">
                <a:latin typeface="Roboto Slab"/>
                <a:ea typeface="Roboto Slab"/>
                <a:cs typeface="Roboto Slab"/>
                <a:sym typeface="Roboto Slab"/>
              </a:rPr>
              <a:t>no Power Pivot in Google Sheets</a:t>
            </a:r>
            <a:endParaRPr sz="1400"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Strategic Recommendations</a:t>
            </a:r>
            <a:endParaRPr/>
          </a:p>
        </p:txBody>
      </p:sp>
      <p:sp>
        <p:nvSpPr>
          <p:cNvPr id="125" name="Google Shape;125;p2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📈 </a:t>
            </a:r>
            <a:r>
              <a:rPr b="1" lang="en-GB" sz="14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Increase Focus on Best-Selling Categories</a:t>
            </a:r>
            <a:r>
              <a:rPr lang="en-GB" sz="14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: E.g., "Invest in Technology."</a:t>
            </a:r>
            <a:br>
              <a:rPr lang="en-GB" sz="14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</a:br>
            <a:endParaRPr sz="1400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🚚 </a:t>
            </a:r>
            <a:r>
              <a:rPr b="1" lang="en-GB" sz="14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Optimize Shipping Strategy</a:t>
            </a:r>
            <a:r>
              <a:rPr lang="en-GB" sz="14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: Use [Ship Mode] for cost-efficiency.</a:t>
            </a:r>
            <a:br>
              <a:rPr lang="en-GB" sz="14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</a:br>
            <a:endParaRPr sz="1400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🎯 </a:t>
            </a:r>
            <a:r>
              <a:rPr b="1" lang="en-GB" sz="14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Adjust Discounts</a:t>
            </a:r>
            <a:r>
              <a:rPr lang="en-GB" sz="14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: Reduce discount rate by 5% to increase profit margin.</a:t>
            </a:r>
            <a:br>
              <a:rPr lang="en-GB" sz="14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</a:br>
            <a:endParaRPr sz="1400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🧠 </a:t>
            </a:r>
            <a:r>
              <a:rPr b="1" lang="en-GB" sz="14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Use Dashboard Filters</a:t>
            </a:r>
            <a:r>
              <a:rPr lang="en-GB" sz="14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: Encourage management to use slicers to dive into data.</a:t>
            </a:r>
            <a:br>
              <a:rPr lang="en-GB" sz="14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</a:br>
            <a:endParaRPr sz="1400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✅ </a:t>
            </a:r>
            <a:r>
              <a:rPr b="1" lang="en-GB" sz="14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Next Steps</a:t>
            </a:r>
            <a:r>
              <a:rPr lang="en-GB" sz="14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: Automate monthly reports or scale dashboard to more regions.</a:t>
            </a:r>
            <a:endParaRPr sz="1400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Thank You!</a:t>
            </a:r>
            <a:endParaRPr/>
          </a:p>
        </p:txBody>
      </p:sp>
      <p:sp>
        <p:nvSpPr>
          <p:cNvPr id="131" name="Google Shape;131;p24"/>
          <p:cNvSpPr txBox="1"/>
          <p:nvPr>
            <p:ph idx="1" type="body"/>
          </p:nvPr>
        </p:nvSpPr>
        <p:spPr>
          <a:xfrm>
            <a:off x="387900" y="1865775"/>
            <a:ext cx="8368200" cy="157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-GB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Looking forward to your feedback and suggestions.</a:t>
            </a:r>
            <a:endParaRPr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32" name="Google Shape;132;p24"/>
          <p:cNvSpPr txBox="1"/>
          <p:nvPr/>
        </p:nvSpPr>
        <p:spPr>
          <a:xfrm>
            <a:off x="6706700" y="3294600"/>
            <a:ext cx="16893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— Teja Sri Nakka</a:t>
            </a:r>
            <a:endParaRPr b="1" sz="1200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Project Overview</a:t>
            </a:r>
            <a:endParaRPr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50">
                <a:latin typeface="Roboto Slab"/>
                <a:ea typeface="Roboto Slab"/>
                <a:cs typeface="Roboto Slab"/>
                <a:sym typeface="Roboto Slab"/>
              </a:rPr>
              <a:t>Goal: Analyze superstore sales data</a:t>
            </a:r>
            <a:endParaRPr sz="255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000">
                <a:latin typeface="Roboto Slab"/>
                <a:ea typeface="Roboto Slab"/>
                <a:cs typeface="Roboto Slab"/>
                <a:sym typeface="Roboto Slab"/>
              </a:rPr>
              <a:t>Tools: Google Sheets (Data Cleaning, Pivot Tables, Charts, Macros)</a:t>
            </a:r>
            <a:br>
              <a:rPr lang="en-GB">
                <a:latin typeface="Roboto Slab"/>
                <a:ea typeface="Roboto Slab"/>
                <a:cs typeface="Roboto Slab"/>
                <a:sym typeface="Roboto Slab"/>
              </a:rPr>
            </a:br>
            <a:endParaRPr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000">
                <a:latin typeface="Roboto Slab"/>
                <a:ea typeface="Roboto Slab"/>
                <a:cs typeface="Roboto Slab"/>
                <a:sym typeface="Roboto Slab"/>
              </a:rPr>
              <a:t>Key Features:</a:t>
            </a:r>
            <a:br>
              <a:rPr lang="en-GB" sz="2000">
                <a:latin typeface="Roboto Slab"/>
                <a:ea typeface="Roboto Slab"/>
                <a:cs typeface="Roboto Slab"/>
                <a:sym typeface="Roboto Slab"/>
              </a:rPr>
            </a:br>
            <a:endParaRPr sz="2000">
              <a:latin typeface="Roboto Slab"/>
              <a:ea typeface="Roboto Slab"/>
              <a:cs typeface="Roboto Slab"/>
              <a:sym typeface="Roboto Slab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Roboto Slab"/>
              <a:buChar char="●"/>
            </a:pPr>
            <a:r>
              <a:rPr lang="en-GB" sz="2000">
                <a:latin typeface="Roboto Slab"/>
                <a:ea typeface="Roboto Slab"/>
                <a:cs typeface="Roboto Slab"/>
                <a:sym typeface="Roboto Slab"/>
              </a:rPr>
              <a:t>Dashboard</a:t>
            </a:r>
            <a:br>
              <a:rPr lang="en-GB" sz="2000">
                <a:latin typeface="Roboto Slab"/>
                <a:ea typeface="Roboto Slab"/>
                <a:cs typeface="Roboto Slab"/>
                <a:sym typeface="Roboto Slab"/>
              </a:rPr>
            </a:br>
            <a:endParaRPr sz="2000">
              <a:latin typeface="Roboto Slab"/>
              <a:ea typeface="Roboto Slab"/>
              <a:cs typeface="Roboto Slab"/>
              <a:sym typeface="Roboto Slab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Roboto Slab"/>
              <a:buChar char="●"/>
            </a:pPr>
            <a:r>
              <a:rPr lang="en-GB" sz="2000">
                <a:latin typeface="Roboto Slab"/>
                <a:ea typeface="Roboto Slab"/>
                <a:cs typeface="Roboto Slab"/>
                <a:sym typeface="Roboto Slab"/>
              </a:rPr>
              <a:t>Scenario Analysis</a:t>
            </a:r>
            <a:br>
              <a:rPr lang="en-GB" sz="2000">
                <a:latin typeface="Roboto Slab"/>
                <a:ea typeface="Roboto Slab"/>
                <a:cs typeface="Roboto Slab"/>
                <a:sym typeface="Roboto Slab"/>
              </a:rPr>
            </a:br>
            <a:endParaRPr sz="2000">
              <a:latin typeface="Roboto Slab"/>
              <a:ea typeface="Roboto Slab"/>
              <a:cs typeface="Roboto Slab"/>
              <a:sym typeface="Roboto Slab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Roboto Slab"/>
              <a:buChar char="●"/>
            </a:pPr>
            <a:r>
              <a:rPr lang="en-GB" sz="2000">
                <a:latin typeface="Roboto Slab"/>
                <a:ea typeface="Roboto Slab"/>
                <a:cs typeface="Roboto Slab"/>
                <a:sym typeface="Roboto Slab"/>
              </a:rPr>
              <a:t>Data Modeling</a:t>
            </a:r>
            <a:endParaRPr sz="20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Cleaning &amp; Preparation</a:t>
            </a:r>
            <a:endParaRPr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387900" y="1697700"/>
            <a:ext cx="8368200" cy="287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Slab"/>
              <a:buChar char="●"/>
            </a:pPr>
            <a:r>
              <a:rPr lang="en-GB" sz="14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Removed duplicates &amp; blanks</a:t>
            </a:r>
            <a:br>
              <a:rPr lang="en-GB" sz="14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</a:br>
            <a:endParaRPr sz="1400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Slab"/>
              <a:buChar char="●"/>
            </a:pPr>
            <a:r>
              <a:rPr lang="en-GB" sz="14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Applied data validation (e.g., no negative sales/discounts)</a:t>
            </a:r>
            <a:br>
              <a:rPr lang="en-GB" sz="14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</a:br>
            <a:endParaRPr sz="1400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Slab"/>
              <a:buChar char="●"/>
            </a:pPr>
            <a:r>
              <a:rPr lang="en-GB" sz="14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Used IF, IFERROR to flag erroneous values</a:t>
            </a:r>
            <a:br>
              <a:rPr lang="en-GB" sz="14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</a:br>
            <a:endParaRPr sz="1400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Slab"/>
              <a:buChar char="●"/>
            </a:pPr>
            <a:r>
              <a:rPr lang="en-GB" sz="14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Detected outliers using IQR method</a:t>
            </a:r>
            <a:endParaRPr sz="1400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Adjusted Sales &amp; KPI Calculations</a:t>
            </a:r>
            <a:endParaRPr/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Created Adjusted Sales: =Sales * (1 - Discount)</a:t>
            </a:r>
            <a:br>
              <a:rPr lang="en-GB" sz="14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</a:br>
            <a:endParaRPr sz="1400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KPIs:</a:t>
            </a:r>
            <a:br>
              <a:rPr lang="en-GB" sz="14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</a:br>
            <a:endParaRPr sz="1400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Slab"/>
              <a:buChar char="●"/>
            </a:pPr>
            <a:r>
              <a:rPr lang="en-GB" sz="14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Total Adjusted Sales</a:t>
            </a:r>
            <a:br>
              <a:rPr lang="en-GB" sz="14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</a:br>
            <a:endParaRPr sz="1400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Slab"/>
              <a:buChar char="●"/>
            </a:pPr>
            <a:r>
              <a:rPr lang="en-GB" sz="14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Average Sales per Order</a:t>
            </a:r>
            <a:br>
              <a:rPr lang="en-GB" sz="14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</a:br>
            <a:endParaRPr sz="1400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Slab"/>
              <a:buChar char="●"/>
            </a:pPr>
            <a:r>
              <a:rPr lang="en-GB" sz="14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Total Discount</a:t>
            </a:r>
            <a:br>
              <a:rPr lang="en-GB" sz="14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</a:br>
            <a:endParaRPr sz="1400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Slab"/>
              <a:buChar char="●"/>
            </a:pPr>
            <a:r>
              <a:rPr lang="en-GB" sz="14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Top Product Category</a:t>
            </a:r>
            <a:endParaRPr sz="1400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Sales Trends Over Time</a:t>
            </a:r>
            <a:endParaRPr/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387900" y="1672475"/>
            <a:ext cx="8368200" cy="289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Used functions like MONTH(), YEAR(), EOMONTH()</a:t>
            </a:r>
            <a:br>
              <a:rPr lang="en-GB" sz="14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</a:br>
            <a:endParaRPr sz="1400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Created PivotTables and Charts:</a:t>
            </a:r>
            <a:br>
              <a:rPr lang="en-GB" sz="14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</a:br>
            <a:endParaRPr sz="1400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Slab"/>
              <a:buChar char="●"/>
            </a:pPr>
            <a:r>
              <a:rPr lang="en-GB" sz="14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Monthly Adjusted Sales</a:t>
            </a:r>
            <a:br>
              <a:rPr lang="en-GB" sz="14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</a:br>
            <a:endParaRPr sz="1400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Slab"/>
              <a:buChar char="●"/>
            </a:pPr>
            <a:r>
              <a:rPr lang="en-GB" sz="14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Line Chart showing trend</a:t>
            </a:r>
            <a:endParaRPr sz="1400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3000"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Category &amp; Channel Analysis</a:t>
            </a:r>
            <a:endParaRPr/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Pivot Table for Sales by:</a:t>
            </a:r>
            <a:br>
              <a:rPr lang="en-GB" sz="14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</a:br>
            <a:endParaRPr sz="1400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Slab"/>
              <a:buChar char="●"/>
            </a:pPr>
            <a:r>
              <a:rPr lang="en-GB" sz="14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Product Category</a:t>
            </a:r>
            <a:br>
              <a:rPr lang="en-GB" sz="14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</a:br>
            <a:endParaRPr sz="1400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Slab"/>
              <a:buChar char="●"/>
            </a:pPr>
            <a:r>
              <a:rPr lang="en-GB" sz="14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Ship Mode</a:t>
            </a:r>
            <a:br>
              <a:rPr lang="en-GB" sz="14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</a:br>
            <a:endParaRPr sz="1400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Visuals:</a:t>
            </a:r>
            <a:br>
              <a:rPr lang="en-GB" sz="14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</a:br>
            <a:endParaRPr sz="1400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Slab"/>
              <a:buChar char="●"/>
            </a:pPr>
            <a:r>
              <a:rPr lang="en-GB" sz="14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Column chart for Sales by Category</a:t>
            </a:r>
            <a:br>
              <a:rPr lang="en-GB" sz="14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</a:br>
            <a:endParaRPr sz="1400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Slab"/>
              <a:buChar char="●"/>
            </a:pPr>
            <a:r>
              <a:rPr lang="en-GB" sz="14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Combo chart: Sales + Discount by Ship Mode</a:t>
            </a:r>
            <a:endParaRPr sz="1400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What-If &amp; Goal Seek</a:t>
            </a:r>
            <a:endParaRPr/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Simulated:</a:t>
            </a:r>
            <a:br>
              <a:rPr lang="en-GB" sz="14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</a:br>
            <a:endParaRPr sz="1400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Slab"/>
              <a:buChar char="●"/>
            </a:pPr>
            <a:r>
              <a:rPr lang="en-GB" sz="14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10% Sales Increase</a:t>
            </a:r>
            <a:br>
              <a:rPr lang="en-GB" sz="14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</a:br>
            <a:endParaRPr sz="1400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Slab"/>
              <a:buChar char="●"/>
            </a:pPr>
            <a:r>
              <a:rPr lang="en-GB" sz="14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5% Discount Reduction</a:t>
            </a:r>
            <a:br>
              <a:rPr lang="en-GB" sz="14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</a:br>
            <a:endParaRPr sz="1400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Goal Seek: Units needed for ₹X target profit.</a:t>
            </a:r>
            <a:endParaRPr sz="1400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Scenario Manager to compare various sales and discount scenarios and their effect on Adjusted Sales or Profit.</a:t>
            </a:r>
            <a:endParaRPr sz="1400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Dashboard</a:t>
            </a:r>
            <a:endParaRPr/>
          </a:p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387900" y="1764925"/>
            <a:ext cx="8368200" cy="280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 Slab"/>
              <a:buChar char="●"/>
            </a:pPr>
            <a:r>
              <a:rPr lang="en-GB" sz="1400">
                <a:latin typeface="Roboto Slab"/>
                <a:ea typeface="Roboto Slab"/>
                <a:cs typeface="Roboto Slab"/>
                <a:sym typeface="Roboto Slab"/>
              </a:rPr>
              <a:t>Created KPIs on a summary sheet</a:t>
            </a:r>
            <a:br>
              <a:rPr lang="en-GB" sz="1400">
                <a:latin typeface="Roboto Slab"/>
                <a:ea typeface="Roboto Slab"/>
                <a:cs typeface="Roboto Slab"/>
                <a:sym typeface="Roboto Slab"/>
              </a:rPr>
            </a:br>
            <a:endParaRPr sz="1400">
              <a:latin typeface="Roboto Slab"/>
              <a:ea typeface="Roboto Slab"/>
              <a:cs typeface="Roboto Slab"/>
              <a:sym typeface="Roboto Slab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 Slab"/>
              <a:buChar char="●"/>
            </a:pPr>
            <a:r>
              <a:rPr lang="en-GB" sz="1400">
                <a:latin typeface="Roboto Slab"/>
                <a:ea typeface="Roboto Slab"/>
                <a:cs typeface="Roboto Slab"/>
                <a:sym typeface="Roboto Slab"/>
              </a:rPr>
              <a:t>Added drop-downs for Product Category/Date Filters</a:t>
            </a:r>
            <a:br>
              <a:rPr lang="en-GB" sz="1400">
                <a:latin typeface="Roboto Slab"/>
                <a:ea typeface="Roboto Slab"/>
                <a:cs typeface="Roboto Slab"/>
                <a:sym typeface="Roboto Slab"/>
              </a:rPr>
            </a:br>
            <a:endParaRPr sz="1400">
              <a:latin typeface="Roboto Slab"/>
              <a:ea typeface="Roboto Slab"/>
              <a:cs typeface="Roboto Slab"/>
              <a:sym typeface="Roboto Slab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 Slab"/>
              <a:buChar char="●"/>
            </a:pPr>
            <a:r>
              <a:rPr lang="en-GB" sz="1400">
                <a:latin typeface="Roboto Slab"/>
                <a:ea typeface="Roboto Slab"/>
                <a:cs typeface="Roboto Slab"/>
                <a:sym typeface="Roboto Slab"/>
              </a:rPr>
              <a:t>Interactive Pivot Charts with Slicers</a:t>
            </a:r>
            <a:endParaRPr sz="14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Insights &amp; Recommendations</a:t>
            </a:r>
            <a:endParaRPr/>
          </a:p>
        </p:txBody>
      </p:sp>
      <p:sp>
        <p:nvSpPr>
          <p:cNvPr id="113" name="Google Shape;113;p2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Slab"/>
              <a:buChar char="●"/>
            </a:pPr>
            <a:r>
              <a:rPr lang="en-GB" sz="14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Ship Mode with highest sales: [Mode]</a:t>
            </a:r>
            <a:br>
              <a:rPr lang="en-GB" sz="14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</a:br>
            <a:endParaRPr sz="1400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Slab"/>
              <a:buChar char="●"/>
            </a:pPr>
            <a:r>
              <a:rPr lang="en-GB" sz="14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Best performing category: [Category]</a:t>
            </a:r>
            <a:br>
              <a:rPr lang="en-GB" sz="14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</a:br>
            <a:endParaRPr sz="1400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Slab"/>
              <a:buChar char="●"/>
            </a:pPr>
            <a:r>
              <a:rPr lang="en-GB" sz="14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Discounts reduce profit—optimize discount strategy</a:t>
            </a:r>
            <a:br>
              <a:rPr lang="en-GB" sz="14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</a:br>
            <a:endParaRPr sz="1400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Slab"/>
              <a:buChar char="●"/>
            </a:pPr>
            <a:r>
              <a:rPr lang="en-GB" sz="14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Recommend:</a:t>
            </a:r>
            <a:br>
              <a:rPr lang="en-GB" sz="14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</a:br>
            <a:endParaRPr sz="1400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Slab"/>
              <a:buChar char="○"/>
            </a:pPr>
            <a:r>
              <a:rPr lang="en-GB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Focus on top categories</a:t>
            </a:r>
            <a:br>
              <a:rPr lang="en-GB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</a:br>
            <a:endParaRPr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Slab"/>
              <a:buChar char="○"/>
            </a:pPr>
            <a:r>
              <a:rPr lang="en-GB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Improve shipping efficiency</a:t>
            </a:r>
            <a:br>
              <a:rPr lang="en-GB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</a:br>
            <a:endParaRPr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Slab"/>
              <a:buChar char="○"/>
            </a:pPr>
            <a:r>
              <a:rPr lang="en-GB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Monitor low-performing areas</a:t>
            </a:r>
            <a:br>
              <a:rPr lang="en-GB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</a:br>
            <a:endParaRPr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