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F9272-6AFA-C567-48B7-2ACEFA88E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3C41E-C3EF-3750-FF7F-170EE29B5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1BA91-51EF-966C-221E-BF4A08D8D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08A9-FD2B-4CE5-BD81-5C82BF8705ED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4A2C6-E43E-4DD8-3625-250AFBED1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0BE67-B4F0-8534-1C8D-36CECA354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11E1-2B15-4F1D-AFF4-E4753FCDC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19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49112-9A6C-2BE0-5939-76C203EA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DCF48-4CE6-2C5A-A16E-6E384AF99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10E77-EE2B-D69A-62DB-2C1F18E21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08A9-FD2B-4CE5-BD81-5C82BF8705ED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11813-549B-DCDF-10D9-5C67A31B5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09C28-8DA4-E0F1-B340-9AA1BE6B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11E1-2B15-4F1D-AFF4-E4753FCDC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251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0D993C-BD8B-A2D8-7079-5F839A40D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1C660-5ECA-3D49-1783-5B1BE0B53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3250A-D74D-4E60-5F10-D248152F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08A9-FD2B-4CE5-BD81-5C82BF8705ED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732F4-319F-B005-61B1-5153CBED7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75096-94E6-A114-0259-8AC0E74A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11E1-2B15-4F1D-AFF4-E4753FCDC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59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36E71-1EA0-1E84-DEB3-6B021738C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09F40-0F1B-ECA1-6B18-9E78D962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CC410-7FBF-D1FA-A574-18A64F502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08A9-FD2B-4CE5-BD81-5C82BF8705ED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0625C-ED0E-226F-C197-CFF81B75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9B201-44EC-5D80-E577-4861E83D3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11E1-2B15-4F1D-AFF4-E4753FCDC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38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0186A-BDA4-EA98-2D90-EB5BD7F8B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4558A-F5FD-6DDD-22E3-09D4ED34F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DFFD5-FD19-7CA0-45CE-0E38A58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08A9-FD2B-4CE5-BD81-5C82BF8705ED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EBF90-0576-EA6A-B33A-E63FE370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D3E0C-9164-3F36-E3DB-26A70F76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11E1-2B15-4F1D-AFF4-E4753FCDC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58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09DF-D82C-1E7B-7DBD-E4D622C5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B8412-B0B6-A5DE-CF1B-929743F24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96969-99E6-8523-4C55-9CA9F8330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ABBE3-7E77-E8F6-1D99-1EB551D9F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08A9-FD2B-4CE5-BD81-5C82BF8705ED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7ABE3-525D-6A7B-F80B-83EDBCA71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5C53B-1032-EA3B-7137-BABBAABB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11E1-2B15-4F1D-AFF4-E4753FCDC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32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5B05-2C5C-A8CD-A8EB-BB0CA8EA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6EB1A-C25F-E810-8412-37ED644EF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18587-6AB7-DC11-CAED-8BAC1B605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D2636-FAA2-6822-2CBA-F5988BF38C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87EAA1-4B56-CB3E-459C-FF24FD06E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59102-F9BE-4CF7-D8AF-5F7CBBE9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08A9-FD2B-4CE5-BD81-5C82BF8705ED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4B520-4F3F-04EF-9564-96BCB0B59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F8B512-A9E6-5D1B-6C33-1959F632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11E1-2B15-4F1D-AFF4-E4753FCDC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861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A21D-208D-F762-84F8-EFA56FFD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3DA310-6818-808A-46E8-6F5381D03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08A9-FD2B-4CE5-BD81-5C82BF8705ED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C9212-4271-A94B-BEA1-622DC38A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99588-C026-C7B3-97B3-E5042498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11E1-2B15-4F1D-AFF4-E4753FCDC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69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5A918-93C9-227C-FD44-D820E87A5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08A9-FD2B-4CE5-BD81-5C82BF8705ED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0A22A5-B5FF-FE4B-6689-21219F819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4A67F-711E-709E-FD90-3A0C8F48D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11E1-2B15-4F1D-AFF4-E4753FCDC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29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CCD00-1436-2E19-F611-37590DE77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B20F9-F2A2-E220-BB10-B62645EBB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03BE4-3481-089E-D1FB-A51840A8B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326F8-7613-27D7-B278-A066FCC6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08A9-FD2B-4CE5-BD81-5C82BF8705ED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E433D-76DF-7137-57E1-F378FED2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15C8C-4B4E-17E4-8B4B-B9C6D93D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11E1-2B15-4F1D-AFF4-E4753FCDC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48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D4DCC-B76A-B248-367C-1E962003A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AF78C2-E57A-73FA-86EC-B411BBA13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9BD20-2A29-C894-E0FE-A85F894DE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307EC-DC3D-3685-DC93-942513F3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08A9-FD2B-4CE5-BD81-5C82BF8705ED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BAAFD-8D28-B581-826C-023A55C7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94C60-3070-89F5-4A68-FEB64AE9E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11E1-2B15-4F1D-AFF4-E4753FCDC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13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B509BD-8248-FD8E-832F-311752CB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C4E75-BDA3-07EF-5D46-46B4D26A9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2B6B9-F92C-33C5-4943-452DDFF83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708A9-FD2B-4CE5-BD81-5C82BF8705ED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145BE-A1CC-BE56-B2F8-EA108C72C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F391C-2FBA-8A68-D38D-7D2E58B18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011E1-2B15-4F1D-AFF4-E4753FCDC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46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Graph on document with pen">
            <a:extLst>
              <a:ext uri="{FF2B5EF4-FFF2-40B4-BE49-F238E27FC236}">
                <a16:creationId xmlns:a16="http://schemas.microsoft.com/office/drawing/2014/main" id="{49556C71-FCBB-22BC-DDA7-63898E39E3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10" b="1422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922CB1-BACC-0E6E-5F47-6498EA87F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IN" b="1" kern="1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International Debt Statistics Analysis </a:t>
            </a:r>
            <a:br>
              <a:rPr lang="en-IN" kern="1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309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94D46-100D-47D8-C265-EA9EC7BA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sz="3100" b="1" u="sng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4: Debt Service Cost Analysis</a:t>
            </a:r>
            <a:br>
              <a:rPr lang="en-IN" sz="3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28575-0498-68B6-1B05-1563E60D6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GB" sz="2000" b="0" i="0">
                <a:effectLst/>
                <a:latin typeface="Söhne"/>
              </a:rPr>
              <a:t>Offer consultancy to help countries plan and reduce their debt payments over time using real-time debt tracking.</a:t>
            </a:r>
          </a:p>
          <a:p>
            <a:r>
              <a:rPr lang="en-GB" sz="2000" b="0" i="0">
                <a:effectLst/>
                <a:latin typeface="Söhne"/>
              </a:rPr>
              <a:t>Develop software that lets countries see how different repayment strategies affect their remaining debt, aiding in better financial decision-making.</a:t>
            </a:r>
            <a:endParaRPr lang="en-IN" sz="200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4039E52-475A-D57F-D70C-EC023981BD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10" t="13676" r="6731" b="20684"/>
          <a:stretch/>
        </p:blipFill>
        <p:spPr bwMode="auto">
          <a:xfrm>
            <a:off x="6800986" y="1868880"/>
            <a:ext cx="4747547" cy="3148583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493E079-0410-6039-117C-F8DFFFB9AE27}"/>
              </a:ext>
            </a:extLst>
          </p:cNvPr>
          <p:cNvSpPr txBox="1">
            <a:spLocks/>
          </p:cNvSpPr>
          <p:nvPr/>
        </p:nvSpPr>
        <p:spPr>
          <a:xfrm>
            <a:off x="5676122" y="1690688"/>
            <a:ext cx="48068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4634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923BB-DAD5-4FD6-5776-3E5F372BA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24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br>
              <a:rPr lang="en-IN" sz="2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u="sng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5: Debt Agreement Type Analysis </a:t>
            </a:r>
            <a:br>
              <a:rPr lang="en-IN" sz="2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CFC40-E38A-2B3A-5ACB-534B77CC8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GB" sz="2000" b="0" i="0">
                <a:effectLst/>
                <a:latin typeface="Söhne"/>
              </a:rPr>
              <a:t>Create a platform that simplifies the management of debt agreements, comparing them with industry averages and suggesting improvements.</a:t>
            </a:r>
          </a:p>
          <a:p>
            <a:r>
              <a:rPr lang="en-GB" sz="2000" b="0" i="0">
                <a:effectLst/>
                <a:latin typeface="Söhne"/>
              </a:rPr>
              <a:t>Provide a tool that offers real-time simulations and adjustments to help organizations strategically align their debt agreements with financial objectives.</a:t>
            </a:r>
            <a:endParaRPr lang="en-IN" sz="200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B3B3035-B019-AC38-AC62-E05A593332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35" t="11795" r="1389" b="16410"/>
          <a:stretch/>
        </p:blipFill>
        <p:spPr bwMode="auto">
          <a:xfrm>
            <a:off x="6800986" y="1885379"/>
            <a:ext cx="4747547" cy="311558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8B0094-61C5-56E5-BAD2-8EFE70C674DD}"/>
              </a:ext>
            </a:extLst>
          </p:cNvPr>
          <p:cNvSpPr txBox="1">
            <a:spLocks/>
          </p:cNvSpPr>
          <p:nvPr/>
        </p:nvSpPr>
        <p:spPr>
          <a:xfrm>
            <a:off x="5366657" y="1960562"/>
            <a:ext cx="58051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4853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8C7686-223A-D4E6-BD4D-AD2C73EA0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GB" sz="4100" b="1" i="0">
                <a:effectLst/>
                <a:latin typeface="Söhne"/>
              </a:rPr>
              <a:t>Challenges and Solutions</a:t>
            </a:r>
            <a:r>
              <a:rPr lang="en-GB" sz="4100" b="0" i="0">
                <a:effectLst/>
                <a:latin typeface="Söhne"/>
              </a:rPr>
              <a:t>:</a:t>
            </a:r>
            <a:br>
              <a:rPr lang="en-GB" sz="4100" b="0" i="0">
                <a:effectLst/>
                <a:latin typeface="Söhne"/>
              </a:rPr>
            </a:br>
            <a:endParaRPr lang="en-IN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41FD0-F9BE-0FAE-FB64-6A819EFD6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600" b="1" i="0">
                <a:effectLst/>
                <a:latin typeface="Söhne"/>
              </a:rPr>
              <a:t>Data Complexity</a:t>
            </a:r>
            <a:r>
              <a:rPr lang="en-GB" sz="1600" b="0" i="0">
                <a:effectLst/>
                <a:latin typeface="Söhne"/>
              </a:rPr>
              <a:t>: We navigated through complex international debt data, breaking it down into simpler segments for analysis. This was addressed by developing a clear ERD that helped us understand and manage the relationships between different data types.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i="0">
                <a:effectLst/>
                <a:latin typeface="Söhne"/>
              </a:rPr>
              <a:t>Report Accuracy</a:t>
            </a:r>
            <a:r>
              <a:rPr lang="en-GB" sz="1600" b="0" i="0">
                <a:effectLst/>
                <a:latin typeface="Söhne"/>
              </a:rPr>
              <a:t>: Ensuring the accuracy of our reports was challenging due to the dynamic nature of international debt statistics. We implemented rigorous data validation checks and used real-time data processing to maintain high standards of accuracy.</a:t>
            </a:r>
          </a:p>
          <a:p>
            <a:endParaRPr lang="en-IN" sz="1600"/>
          </a:p>
        </p:txBody>
      </p:sp>
      <p:pic>
        <p:nvPicPr>
          <p:cNvPr id="7" name="Graphic 6" descr="Bar Graph with Upward Trend">
            <a:extLst>
              <a:ext uri="{FF2B5EF4-FFF2-40B4-BE49-F238E27FC236}">
                <a16:creationId xmlns:a16="http://schemas.microsoft.com/office/drawing/2014/main" id="{4FD65AA5-4124-F6C3-063A-167F7074D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0986" y="1069398"/>
            <a:ext cx="4747547" cy="474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16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20E3B-A48D-3297-E895-E10737BB6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GB" sz="3400" b="1" i="0">
                <a:effectLst/>
                <a:latin typeface="Söhne"/>
              </a:rPr>
              <a:t>Recommendations</a:t>
            </a:r>
            <a:r>
              <a:rPr lang="en-GB" sz="3400" b="0" i="0">
                <a:effectLst/>
                <a:latin typeface="Söhne"/>
              </a:rPr>
              <a:t>:</a:t>
            </a:r>
            <a:br>
              <a:rPr lang="en-GB" sz="3400" b="0" i="0">
                <a:effectLst/>
                <a:latin typeface="Söhne"/>
              </a:rPr>
            </a:br>
            <a:endParaRPr lang="en-IN" sz="3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70CF-BCDC-2C26-07B5-8F31241D5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900" b="1" i="0" dirty="0">
                <a:effectLst/>
                <a:latin typeface="Söhne"/>
              </a:rPr>
              <a:t>Automate Data Collection</a:t>
            </a:r>
            <a:r>
              <a:rPr lang="en-GB" sz="1900" b="0" i="0" dirty="0">
                <a:effectLst/>
                <a:latin typeface="Söhne"/>
              </a:rPr>
              <a:t>: For future projects, setting up an automated data collection process would save time and reduce errors, ensuring that the most current data is always used for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900" b="1" i="0" dirty="0">
                <a:effectLst/>
                <a:latin typeface="Söhne"/>
              </a:rPr>
              <a:t>User-Friendly Dashboards</a:t>
            </a:r>
            <a:r>
              <a:rPr lang="en-GB" sz="1900" b="0" i="0" dirty="0">
                <a:effectLst/>
                <a:latin typeface="Söhne"/>
              </a:rPr>
              <a:t>: Develop interactive dashboards that allow users to customize and visualize data. This would make the findings more accessible and actionable for decision-makers.</a:t>
            </a:r>
          </a:p>
          <a:p>
            <a:endParaRPr lang="en-IN" sz="1900" dirty="0"/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38861729-2735-3A6A-11A2-DC6064248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0986" y="1069398"/>
            <a:ext cx="4747547" cy="474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12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60972-D53B-3D10-73CC-4EFEED8F8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165" y="2314247"/>
            <a:ext cx="4619621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                      </a:t>
            </a:r>
            <a:r>
              <a:rPr lang="en-GB" sz="6000" dirty="0"/>
              <a:t>QUESTIONS?</a:t>
            </a:r>
            <a:endParaRPr lang="en-IN" sz="6000" dirty="0"/>
          </a:p>
        </p:txBody>
      </p:sp>
      <p:pic>
        <p:nvPicPr>
          <p:cNvPr id="5" name="Picture 4" descr="Question marks in a line and one question mark is lit">
            <a:extLst>
              <a:ext uri="{FF2B5EF4-FFF2-40B4-BE49-F238E27FC236}">
                <a16:creationId xmlns:a16="http://schemas.microsoft.com/office/drawing/2014/main" id="{F96D2893-DB2F-7109-3FFD-53A5CE5E93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962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9053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2F8436CF-8CAB-DB48-BA0D-1295C85BD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4683F-B9A5-58B2-95BF-077DF60A9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639" y="2864027"/>
            <a:ext cx="5801917" cy="2057045"/>
          </a:xfrm>
        </p:spPr>
        <p:txBody>
          <a:bodyPr>
            <a:normAutofit/>
          </a:bodyPr>
          <a:lstStyle/>
          <a:p>
            <a:r>
              <a:rPr lang="en-GB" sz="2000" dirty="0"/>
              <a:t>                                         </a:t>
            </a:r>
            <a:r>
              <a:rPr lang="en-GB" sz="4800" dirty="0"/>
              <a:t>THANK YOU</a:t>
            </a:r>
            <a:endParaRPr lang="en-IN" sz="4800" dirty="0"/>
          </a:p>
        </p:txBody>
      </p:sp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42F85DE1-7095-41BB-BCA0-C8AFCC1A6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5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 up of foosball">
            <a:extLst>
              <a:ext uri="{FF2B5EF4-FFF2-40B4-BE49-F238E27FC236}">
                <a16:creationId xmlns:a16="http://schemas.microsoft.com/office/drawing/2014/main" id="{3D55A000-B1D5-024C-F1C2-E8DC7C0B2F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7B81EE-55E7-2CDF-EC69-E3C44AB73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TEAM 20------YAMINI &amp;TEJASRI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BF970-8FF0-6061-CBB2-78A8B7DE1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>
                <a:solidFill>
                  <a:srgbClr val="FFFFFF"/>
                </a:solidFill>
              </a:rPr>
              <a:t>PHOTOS</a:t>
            </a:r>
          </a:p>
        </p:txBody>
      </p:sp>
    </p:spTree>
    <p:extLst>
      <p:ext uri="{BB962C8B-B14F-4D97-AF65-F5344CB8AC3E}">
        <p14:creationId xmlns:p14="http://schemas.microsoft.com/office/powerpoint/2010/main" val="2869513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D094-8AA5-BD40-6C09-990CD50BF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GB" sz="4000"/>
              <a:t>AGENDA</a:t>
            </a:r>
            <a:endParaRPr lang="en-IN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B1720-6AEA-0AFF-770D-CBCFC07D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b="0" i="0">
                <a:effectLst/>
                <a:latin typeface="Söhne"/>
              </a:rPr>
              <a:t>Welcome and 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0" i="0">
                <a:effectLst/>
                <a:latin typeface="Söhne"/>
              </a:rPr>
              <a:t>Project Purpose and Data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0" i="0">
                <a:effectLst/>
                <a:latin typeface="Söhne"/>
              </a:rPr>
              <a:t>Unique Aspects of Our ERD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0" i="0">
                <a:effectLst/>
                <a:latin typeface="Söhne"/>
              </a:rPr>
              <a:t>Highlights of Key Reports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0" i="0">
                <a:effectLst/>
                <a:latin typeface="Söhne"/>
              </a:rPr>
              <a:t>Live Demo of Selected Reports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0" i="0">
                <a:effectLst/>
                <a:latin typeface="Söhne"/>
              </a:rPr>
              <a:t>Final Thoughts and Recommendations</a:t>
            </a:r>
          </a:p>
          <a:p>
            <a:endParaRPr lang="en-IN" sz="2000"/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88228B00-54BA-07FF-2A7D-7B26B4A946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74" r="24170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00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65C0385-5E30-4D2E-AF9F-4639659D3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odes on papers">
            <a:extLst>
              <a:ext uri="{FF2B5EF4-FFF2-40B4-BE49-F238E27FC236}">
                <a16:creationId xmlns:a16="http://schemas.microsoft.com/office/drawing/2014/main" id="{E09A669E-5731-D906-B1DB-CFE6575713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17" r="9773" b="2"/>
          <a:stretch/>
        </p:blipFill>
        <p:spPr>
          <a:xfrm>
            <a:off x="20" y="1666568"/>
            <a:ext cx="6106195" cy="519143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335820B-3A29-42C5-AA8D-10ECA43CD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1729117"/>
          </a:xfrm>
          <a:prstGeom prst="rect">
            <a:avLst/>
          </a:prstGeom>
          <a:ln>
            <a:noFill/>
          </a:ln>
          <a:effectLst>
            <a:outerShdw blurRad="368300" dist="101600" dir="546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7AA7E-1026-32C0-5996-F0614606C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52766"/>
            <a:ext cx="10591999" cy="1023584"/>
          </a:xfrm>
        </p:spPr>
        <p:txBody>
          <a:bodyPr>
            <a:normAutofit/>
          </a:bodyPr>
          <a:lstStyle/>
          <a:p>
            <a:r>
              <a:rPr lang="en-GB" sz="4000"/>
              <a:t>PROBLEM </a:t>
            </a:r>
            <a:endParaRPr lang="en-IN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99470-ACC2-4492-1B1B-696BA9519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8" y="2249766"/>
            <a:ext cx="4550391" cy="4070303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1700" b="1" i="0">
                <a:effectLst/>
                <a:latin typeface="Söhne"/>
              </a:rPr>
              <a:t>Goal</a:t>
            </a:r>
            <a:r>
              <a:rPr lang="en-GB" sz="1700" b="0" i="0">
                <a:effectLst/>
                <a:latin typeface="Söhne"/>
              </a:rPr>
              <a:t>: We're looking into global debt to see how it affects countries' finances and to spot patterns in how they pay it back.</a:t>
            </a:r>
          </a:p>
          <a:p>
            <a:pPr>
              <a:buFont typeface="+mj-lt"/>
              <a:buAutoNum type="arabicPeriod"/>
            </a:pPr>
            <a:r>
              <a:rPr lang="en-GB" sz="1700" b="1" i="0">
                <a:effectLst/>
                <a:latin typeface="Söhne"/>
              </a:rPr>
              <a:t>Questions</a:t>
            </a:r>
            <a:r>
              <a:rPr lang="en-GB" sz="1700" b="0" i="0">
                <a:effectLst/>
                <a:latin typeface="Söhne"/>
              </a:rPr>
              <a:t>: We want to find out which countries are paying off their debts the most, how they manage their debt over time, and the common kinds of debt deals they're making.</a:t>
            </a:r>
          </a:p>
          <a:p>
            <a:pPr>
              <a:buFont typeface="+mj-lt"/>
              <a:buAutoNum type="arabicPeriod"/>
            </a:pPr>
            <a:r>
              <a:rPr lang="en-GB" sz="1700" b="1" i="0">
                <a:effectLst/>
                <a:latin typeface="Söhne"/>
              </a:rPr>
              <a:t>Data Used</a:t>
            </a:r>
            <a:r>
              <a:rPr lang="en-GB" sz="1700" b="0" i="0">
                <a:effectLst/>
                <a:latin typeface="Söhne"/>
              </a:rPr>
              <a:t>: Our study is based on international debt data, focusing on records of debt issuance, repayments, and agreements. We've put this information together in an easy-to-understand diagram that helps us analyze the data effectively.</a:t>
            </a:r>
          </a:p>
          <a:p>
            <a:endParaRPr lang="en-IN" sz="1700"/>
          </a:p>
        </p:txBody>
      </p:sp>
    </p:spTree>
    <p:extLst>
      <p:ext uri="{BB962C8B-B14F-4D97-AF65-F5344CB8AC3E}">
        <p14:creationId xmlns:p14="http://schemas.microsoft.com/office/powerpoint/2010/main" val="2318799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8AD9C-6BA8-BFE0-65B2-2BA83F25C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ERD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80A83483-8828-C91F-8B84-571FCF2C9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23" t="15043" r="40598" b="11283"/>
          <a:stretch/>
        </p:blipFill>
        <p:spPr bwMode="auto">
          <a:xfrm>
            <a:off x="4777316" y="711835"/>
            <a:ext cx="6780700" cy="5432001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3094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CB29C44C-43F6-CE1E-4BCF-7D6CA6987A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663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51B6A-EA1E-3399-31D0-CA13E5488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i="0" dirty="0">
                <a:solidFill>
                  <a:srgbClr val="FFFFFF"/>
                </a:solidFill>
                <a:effectLst/>
              </a:rPr>
              <a:t>Reports Overview</a:t>
            </a:r>
            <a:br>
              <a:rPr lang="en-US" sz="6000" b="1" i="0" dirty="0">
                <a:solidFill>
                  <a:srgbClr val="FFFFFF"/>
                </a:solidFill>
                <a:effectLst/>
              </a:rPr>
            </a:b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45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DCA6A-C19B-7D66-ADA8-ABD04205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24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1: </a:t>
            </a:r>
            <a:br>
              <a:rPr lang="en-US" sz="24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five  countries  which paid the debt amount</a:t>
            </a:r>
            <a:br>
              <a:rPr lang="en-IN" sz="2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63CB9-9D93-3F4E-1D19-8F6AEACB6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GB" sz="1700" b="0" i="0">
                <a:effectLst/>
                <a:latin typeface="Söhne"/>
              </a:rPr>
              <a:t>The report highlights countries with the best debt repayment records, allowing us to offer targeted financial advice and help them fine-tune their debt strategies.</a:t>
            </a:r>
          </a:p>
          <a:p>
            <a:r>
              <a:rPr lang="en-GB" sz="1700" b="0" i="0">
                <a:effectLst/>
                <a:latin typeface="Söhne"/>
              </a:rPr>
              <a:t>By understanding these countries' financial behaviors, we can create specialized training for government officials to bolster their financial management, benefiting their long-term economic health and our business relationships.</a:t>
            </a:r>
            <a:endParaRPr lang="en-IN" sz="170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6AE80C8-A104-3F72-2263-4F658FEA36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65"/>
          <a:stretch/>
        </p:blipFill>
        <p:spPr bwMode="auto">
          <a:xfrm>
            <a:off x="6800986" y="2010132"/>
            <a:ext cx="4747547" cy="2866079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B026F5-3D3B-DD71-DA66-986ADFFB9E16}"/>
              </a:ext>
            </a:extLst>
          </p:cNvPr>
          <p:cNvSpPr txBox="1">
            <a:spLocks/>
          </p:cNvSpPr>
          <p:nvPr/>
        </p:nvSpPr>
        <p:spPr>
          <a:xfrm>
            <a:off x="6187751" y="1816846"/>
            <a:ext cx="55439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5949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5D4BC9-EBDC-EC4C-E2AA-69C35E643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sz="3100" b="1" u="sng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2: Debt Data Analysis with Yearly Aggregation</a:t>
            </a:r>
            <a:r>
              <a:rPr lang="en-US" sz="31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	</a:t>
            </a:r>
            <a:br>
              <a:rPr lang="en-IN" sz="3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A8DB3-244D-2248-1454-3750A2286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GB" sz="2000" b="0" i="0">
                <a:effectLst/>
                <a:latin typeface="Söhne"/>
              </a:rPr>
              <a:t>The report's insights into countries' debts could be used to advise them on cutting down debt through better financial planning and negotiations.</a:t>
            </a:r>
          </a:p>
          <a:p>
            <a:r>
              <a:rPr lang="en-GB" sz="2000" b="0" i="0">
                <a:effectLst/>
                <a:latin typeface="Söhne"/>
              </a:rPr>
              <a:t>We could create a tool that combines various debts of a country into one, making it easier to manage and pay off.</a:t>
            </a:r>
            <a:endParaRPr lang="en-IN" sz="200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20D3E06-E0E4-18C5-9D69-8895EDD7E1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60" t="5129" r="29380" b="20170"/>
          <a:stretch/>
        </p:blipFill>
        <p:spPr bwMode="auto">
          <a:xfrm>
            <a:off x="6800986" y="776497"/>
            <a:ext cx="4747547" cy="533335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5C3A7A-1038-D13A-603E-5E7BAF723F64}"/>
              </a:ext>
            </a:extLst>
          </p:cNvPr>
          <p:cNvSpPr txBox="1">
            <a:spLocks/>
          </p:cNvSpPr>
          <p:nvPr/>
        </p:nvSpPr>
        <p:spPr>
          <a:xfrm>
            <a:off x="5562600" y="1690688"/>
            <a:ext cx="48254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4380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32003-CF04-7785-B478-081DEFAF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sz="3100" b="1" u="sng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3: Region with the highest number of payments</a:t>
            </a:r>
            <a:br>
              <a:rPr lang="en-IN" sz="3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77725-1D75-757D-B6D6-9537306C3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GB" sz="2000" b="0" i="0">
                <a:effectLst/>
                <a:latin typeface="Söhne"/>
              </a:rPr>
              <a:t>Use the report to launch a service that ranks regional financial performance, encouraging countries to improve their debt management.</a:t>
            </a:r>
          </a:p>
          <a:p>
            <a:r>
              <a:rPr lang="en-GB" sz="2000" b="0" i="0">
                <a:effectLst/>
                <a:latin typeface="Söhne"/>
              </a:rPr>
              <a:t>Establish a fund to back sustainable growth projects in high-debt-repayment regions, paired with consultancy for financial risk management.</a:t>
            </a:r>
            <a:endParaRPr lang="en-IN" sz="200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DD6ADA7-04E4-DF59-73D7-CA924AFBA0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94" t="15727" r="8974" b="29231"/>
          <a:stretch/>
        </p:blipFill>
        <p:spPr bwMode="auto">
          <a:xfrm>
            <a:off x="6800986" y="2113886"/>
            <a:ext cx="4747547" cy="2658572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2F4AC3-D5C8-90EE-02E1-A7C4F2FED82E}"/>
              </a:ext>
            </a:extLst>
          </p:cNvPr>
          <p:cNvSpPr txBox="1">
            <a:spLocks/>
          </p:cNvSpPr>
          <p:nvPr/>
        </p:nvSpPr>
        <p:spPr>
          <a:xfrm>
            <a:off x="5861179" y="1825625"/>
            <a:ext cx="478815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2217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581</Words>
  <Application>Microsoft Office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Söhne</vt:lpstr>
      <vt:lpstr>Times New Roman</vt:lpstr>
      <vt:lpstr>Office Theme</vt:lpstr>
      <vt:lpstr>International Debt Statistics Analysis  </vt:lpstr>
      <vt:lpstr>TEAM 20------YAMINI &amp;TEJASRI</vt:lpstr>
      <vt:lpstr>AGENDA</vt:lpstr>
      <vt:lpstr>PROBLEM </vt:lpstr>
      <vt:lpstr>ERD</vt:lpstr>
      <vt:lpstr>Reports Overview </vt:lpstr>
      <vt:lpstr>Report 1:  Top five  countries  which paid the debt amount </vt:lpstr>
      <vt:lpstr>Report 2: Debt Data Analysis with Yearly Aggregation   </vt:lpstr>
      <vt:lpstr>Report 3: Region with the highest number of payments </vt:lpstr>
      <vt:lpstr>Report 4: Debt Service Cost Analysis </vt:lpstr>
      <vt:lpstr>  Report 5: Debt Agreement Type Analysis  </vt:lpstr>
      <vt:lpstr>Challenges and Solutions: </vt:lpstr>
      <vt:lpstr>Recommendations: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Debt Statistics Analysis  </dc:title>
  <dc:creator>Voota Vydhehi</dc:creator>
  <cp:lastModifiedBy>Voota Vydhehi</cp:lastModifiedBy>
  <cp:revision>1</cp:revision>
  <dcterms:created xsi:type="dcterms:W3CDTF">2023-11-27T23:55:57Z</dcterms:created>
  <dcterms:modified xsi:type="dcterms:W3CDTF">2023-11-28T00:34:17Z</dcterms:modified>
</cp:coreProperties>
</file>