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8" r:id="rId3"/>
    <p:sldId id="282" r:id="rId4"/>
    <p:sldId id="273" r:id="rId5"/>
    <p:sldId id="274" r:id="rId6"/>
    <p:sldId id="275" r:id="rId7"/>
    <p:sldId id="276" r:id="rId8"/>
    <p:sldId id="277" r:id="rId9"/>
    <p:sldId id="278" r:id="rId10"/>
    <p:sldId id="279" r:id="rId11"/>
    <p:sldId id="280" r:id="rId12"/>
    <p:sldId id="261" r:id="rId13"/>
    <p:sldId id="270" r:id="rId14"/>
    <p:sldId id="262" r:id="rId15"/>
    <p:sldId id="283" r:id="rId16"/>
    <p:sldId id="263"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11/23/2022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23-11-2022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2</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3828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12</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6244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FDABF10-14FF-4AC2-B425-650920003315}" type="datetime1">
              <a:rPr lang="en-IN" smtClean="0"/>
              <a:t>23-11-2022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19BAI1032</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9124BFF-C585-4F1F-892C-08DC606F545A}" type="datetime1">
              <a:rPr lang="en-IN" smtClean="0"/>
              <a:t>23-11-2022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19BAI1032</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2CB098-4ECC-4E27-8E51-BBA82C4FE542}" type="datetime1">
              <a:rPr lang="en-IN" smtClean="0"/>
              <a:t>23-11-2022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19BAI1032</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D7B102-F375-4166-B211-53DED41F4925}" type="datetime1">
              <a:rPr lang="en-IN" smtClean="0"/>
              <a:t>23-11-2022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19BAI1032</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FAB3DB-E844-46E4-865B-3A070ACEBBBF}" type="datetime1">
              <a:rPr lang="en-IN" smtClean="0"/>
              <a:t>23-11-2022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19BAI1032</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DB98C5-0330-4670-9703-39EDEBDA4874}" type="datetime1">
              <a:rPr lang="en-IN" smtClean="0"/>
              <a:t>23-11-2022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19BAI1032</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2859569-460E-4BAE-A8A2-9B947F3350A8}" type="datetime1">
              <a:rPr lang="en-IN" smtClean="0"/>
              <a:t>23-11-2022</a:t>
            </a:fld>
            <a:endParaRPr lang="en-IN"/>
          </a:p>
        </p:txBody>
      </p:sp>
      <p:sp>
        <p:nvSpPr>
          <p:cNvPr id="8" name="Footer Placeholder 7"/>
          <p:cNvSpPr>
            <a:spLocks noGrp="1"/>
          </p:cNvSpPr>
          <p:nvPr>
            <p:ph type="ftr" sz="quarter" idx="11"/>
          </p:nvPr>
        </p:nvSpPr>
        <p:spPr/>
        <p:txBody>
          <a:bodyPr/>
          <a:lstStyle/>
          <a:p>
            <a:r>
              <a:rPr lang="en-US"/>
              <a:t>School of Computer Science and Engineering           19BAI1032</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D3B8267-850B-4D4E-A5BF-B69D6F5D3542}" type="datetime1">
              <a:rPr lang="en-IN" smtClean="0"/>
              <a:t>23-11-2022</a:t>
            </a:fld>
            <a:endParaRPr lang="en-IN"/>
          </a:p>
        </p:txBody>
      </p:sp>
      <p:sp>
        <p:nvSpPr>
          <p:cNvPr id="4" name="Footer Placeholder 3"/>
          <p:cNvSpPr>
            <a:spLocks noGrp="1"/>
          </p:cNvSpPr>
          <p:nvPr>
            <p:ph type="ftr" sz="quarter" idx="11"/>
          </p:nvPr>
        </p:nvSpPr>
        <p:spPr/>
        <p:txBody>
          <a:bodyPr/>
          <a:lstStyle/>
          <a:p>
            <a:r>
              <a:rPr lang="en-US"/>
              <a:t>School of Computer Science and Engineering           19BAI1032</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54151-4E62-4D2D-84E6-2BBE909F3CFD}" type="datetime1">
              <a:rPr lang="en-IN" smtClean="0"/>
              <a:t>23-11-2022</a:t>
            </a:fld>
            <a:endParaRPr lang="en-IN"/>
          </a:p>
        </p:txBody>
      </p:sp>
      <p:sp>
        <p:nvSpPr>
          <p:cNvPr id="3" name="Footer Placeholder 2"/>
          <p:cNvSpPr>
            <a:spLocks noGrp="1"/>
          </p:cNvSpPr>
          <p:nvPr>
            <p:ph type="ftr" sz="quarter" idx="11"/>
          </p:nvPr>
        </p:nvSpPr>
        <p:spPr/>
        <p:txBody>
          <a:bodyPr/>
          <a:lstStyle/>
          <a:p>
            <a:r>
              <a:rPr lang="en-US"/>
              <a:t>School of Computer Science and Engineering           19BAI1032</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76B53A-8402-4A3E-BA6E-390D2AC9CC16}" type="datetime1">
              <a:rPr lang="en-IN" smtClean="0"/>
              <a:t>23-11-2022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19BAI1032</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CFE81B-537B-4822-8032-3C42035727FA}" type="datetime1">
              <a:rPr lang="en-IN" smtClean="0"/>
              <a:t>23-11-2022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19BAI1032</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780F4-8DED-44D7-948B-E46FFBF7740D}" type="datetime1">
              <a:rPr lang="en-IN" smtClean="0"/>
              <a:t>23-11-2022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Computer Science and Engineering           19BAI1032</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b="1" dirty="0"/>
              <a:t>CAPSTONE PROJECT </a:t>
            </a:r>
            <a:br>
              <a:rPr lang="en-IN" sz="4000" b="1" dirty="0"/>
            </a:br>
            <a:r>
              <a:rPr lang="en-IN" sz="4000" b="1" dirty="0"/>
              <a:t>REVIEW I</a:t>
            </a:r>
            <a:br>
              <a:rPr lang="en-IN" sz="4000" b="1" dirty="0"/>
            </a:br>
            <a:r>
              <a:rPr lang="en-IN" sz="4900" b="1" dirty="0"/>
              <a:t>Bird Identification from Nature Sounds</a:t>
            </a:r>
          </a:p>
        </p:txBody>
      </p:sp>
      <p:sp>
        <p:nvSpPr>
          <p:cNvPr id="3" name="Subtitle 2"/>
          <p:cNvSpPr>
            <a:spLocks noGrp="1"/>
          </p:cNvSpPr>
          <p:nvPr>
            <p:ph type="subTitle" idx="1"/>
          </p:nvPr>
        </p:nvSpPr>
        <p:spPr>
          <a:xfrm>
            <a:off x="281940" y="4079708"/>
            <a:ext cx="11628120" cy="2246163"/>
          </a:xfrm>
        </p:spPr>
        <p:txBody>
          <a:bodyPr>
            <a:normAutofit/>
          </a:bodyPr>
          <a:lstStyle/>
          <a:p>
            <a:pPr algn="l"/>
            <a:r>
              <a:rPr lang="en-IN" dirty="0"/>
              <a:t>Name : Tejasri B N</a:t>
            </a:r>
          </a:p>
          <a:p>
            <a:pPr algn="l"/>
            <a:r>
              <a:rPr lang="en-IN" dirty="0"/>
              <a:t>Register No:19BAI1032</a:t>
            </a:r>
          </a:p>
          <a:p>
            <a:pPr algn="l"/>
            <a:r>
              <a:rPr lang="en-IN" dirty="0"/>
              <a:t>Programme &amp; Specialization : </a:t>
            </a:r>
            <a:r>
              <a:rPr lang="en-IN" dirty="0" err="1"/>
              <a:t>B.Tech</a:t>
            </a:r>
            <a:r>
              <a:rPr lang="en-IN" dirty="0"/>
              <a:t> CSE with Specialization in AI &amp; ML</a:t>
            </a:r>
          </a:p>
          <a:p>
            <a:pPr algn="l"/>
            <a:r>
              <a:rPr lang="en-IN" dirty="0"/>
              <a:t>                                                                                                                                              Guide Name:</a:t>
            </a:r>
          </a:p>
          <a:p>
            <a:pPr algn="r"/>
            <a:r>
              <a:rPr lang="en-IN" dirty="0" err="1"/>
              <a:t>Dr.</a:t>
            </a:r>
            <a:r>
              <a:rPr lang="en-IN" dirty="0"/>
              <a:t> Sandhya 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199" y="23812"/>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a:t>School of Computer Science and Engineering           19BAI1032</a:t>
            </a:r>
            <a:endParaRPr lang="en-IN" dirty="0"/>
          </a:p>
        </p:txBody>
      </p:sp>
      <p:sp>
        <p:nvSpPr>
          <p:cNvPr id="6" name="Slide Number Placeholder 5"/>
          <p:cNvSpPr>
            <a:spLocks noGrp="1"/>
          </p:cNvSpPr>
          <p:nvPr>
            <p:ph type="sldNum" sz="quarter" idx="12"/>
          </p:nvPr>
        </p:nvSpPr>
        <p:spPr/>
        <p:txBody>
          <a:bodyPr/>
          <a:lstStyle/>
          <a:p>
            <a:fld id="{92607C7E-3A72-4AFC-82D5-1E7B16850C90}" type="slidenum">
              <a:rPr lang="en-IN" smtClean="0"/>
              <a:t>1</a:t>
            </a:fld>
            <a:endParaRPr lang="en-IN"/>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C7E38-BE5A-3E7C-1A10-AC92C10AB108}"/>
              </a:ext>
            </a:extLst>
          </p:cNvPr>
          <p:cNvSpPr>
            <a:spLocks noGrp="1"/>
          </p:cNvSpPr>
          <p:nvPr>
            <p:ph type="ftr" sz="quarter" idx="11"/>
          </p:nvPr>
        </p:nvSpPr>
        <p:spPr/>
        <p:txBody>
          <a:bodyPr/>
          <a:lstStyle/>
          <a:p>
            <a:r>
              <a:rPr lang="en-US"/>
              <a:t>School of Computer Science and Engineering           19BAI1032</a:t>
            </a:r>
            <a:endParaRPr lang="en-IN"/>
          </a:p>
        </p:txBody>
      </p:sp>
      <p:sp>
        <p:nvSpPr>
          <p:cNvPr id="3" name="Slide Number Placeholder 2">
            <a:extLst>
              <a:ext uri="{FF2B5EF4-FFF2-40B4-BE49-F238E27FC236}">
                <a16:creationId xmlns:a16="http://schemas.microsoft.com/office/drawing/2014/main" id="{63FA6C55-55F0-7050-5211-8D26515F2BE5}"/>
              </a:ext>
            </a:extLst>
          </p:cNvPr>
          <p:cNvSpPr>
            <a:spLocks noGrp="1"/>
          </p:cNvSpPr>
          <p:nvPr>
            <p:ph type="sldNum" sz="quarter" idx="12"/>
          </p:nvPr>
        </p:nvSpPr>
        <p:spPr/>
        <p:txBody>
          <a:bodyPr/>
          <a:lstStyle/>
          <a:p>
            <a:fld id="{92607C7E-3A72-4AFC-82D5-1E7B16850C90}" type="slidenum">
              <a:rPr lang="en-IN" smtClean="0"/>
              <a:t>10</a:t>
            </a:fld>
            <a:endParaRPr lang="en-IN"/>
          </a:p>
        </p:txBody>
      </p:sp>
      <p:graphicFrame>
        <p:nvGraphicFramePr>
          <p:cNvPr id="4" name="Table 3">
            <a:extLst>
              <a:ext uri="{FF2B5EF4-FFF2-40B4-BE49-F238E27FC236}">
                <a16:creationId xmlns:a16="http://schemas.microsoft.com/office/drawing/2014/main" id="{C043841C-1769-4A72-B5FE-C0809B2E288B}"/>
              </a:ext>
            </a:extLst>
          </p:cNvPr>
          <p:cNvGraphicFramePr>
            <a:graphicFrameLocks noGrp="1"/>
          </p:cNvGraphicFramePr>
          <p:nvPr>
            <p:extLst>
              <p:ext uri="{D42A27DB-BD31-4B8C-83A1-F6EECF244321}">
                <p14:modId xmlns:p14="http://schemas.microsoft.com/office/powerpoint/2010/main" val="3792525368"/>
              </p:ext>
            </p:extLst>
          </p:nvPr>
        </p:nvGraphicFramePr>
        <p:xfrm>
          <a:off x="336223" y="599538"/>
          <a:ext cx="11519554" cy="4091432"/>
        </p:xfrm>
        <a:graphic>
          <a:graphicData uri="http://schemas.openxmlformats.org/drawingml/2006/table">
            <a:tbl>
              <a:tblPr firstRow="1" firstCol="1" bandRow="1">
                <a:tableStyleId>{5C22544A-7EE6-4342-B048-85BDC9FD1C3A}</a:tableStyleId>
              </a:tblPr>
              <a:tblGrid>
                <a:gridCol w="389925">
                  <a:extLst>
                    <a:ext uri="{9D8B030D-6E8A-4147-A177-3AD203B41FA5}">
                      <a16:colId xmlns:a16="http://schemas.microsoft.com/office/drawing/2014/main" val="3161127904"/>
                    </a:ext>
                  </a:extLst>
                </a:gridCol>
                <a:gridCol w="1554898">
                  <a:extLst>
                    <a:ext uri="{9D8B030D-6E8A-4147-A177-3AD203B41FA5}">
                      <a16:colId xmlns:a16="http://schemas.microsoft.com/office/drawing/2014/main" val="4250444643"/>
                    </a:ext>
                  </a:extLst>
                </a:gridCol>
                <a:gridCol w="950482">
                  <a:extLst>
                    <a:ext uri="{9D8B030D-6E8A-4147-A177-3AD203B41FA5}">
                      <a16:colId xmlns:a16="http://schemas.microsoft.com/office/drawing/2014/main" val="3121144557"/>
                    </a:ext>
                  </a:extLst>
                </a:gridCol>
                <a:gridCol w="2913810">
                  <a:extLst>
                    <a:ext uri="{9D8B030D-6E8A-4147-A177-3AD203B41FA5}">
                      <a16:colId xmlns:a16="http://schemas.microsoft.com/office/drawing/2014/main" val="3136177235"/>
                    </a:ext>
                  </a:extLst>
                </a:gridCol>
                <a:gridCol w="1456907">
                  <a:extLst>
                    <a:ext uri="{9D8B030D-6E8A-4147-A177-3AD203B41FA5}">
                      <a16:colId xmlns:a16="http://schemas.microsoft.com/office/drawing/2014/main" val="3388434828"/>
                    </a:ext>
                  </a:extLst>
                </a:gridCol>
                <a:gridCol w="1241727">
                  <a:extLst>
                    <a:ext uri="{9D8B030D-6E8A-4147-A177-3AD203B41FA5}">
                      <a16:colId xmlns:a16="http://schemas.microsoft.com/office/drawing/2014/main" val="1975888699"/>
                    </a:ext>
                  </a:extLst>
                </a:gridCol>
                <a:gridCol w="1463073">
                  <a:extLst>
                    <a:ext uri="{9D8B030D-6E8A-4147-A177-3AD203B41FA5}">
                      <a16:colId xmlns:a16="http://schemas.microsoft.com/office/drawing/2014/main" val="26181715"/>
                    </a:ext>
                  </a:extLst>
                </a:gridCol>
                <a:gridCol w="1548732">
                  <a:extLst>
                    <a:ext uri="{9D8B030D-6E8A-4147-A177-3AD203B41FA5}">
                      <a16:colId xmlns:a16="http://schemas.microsoft.com/office/drawing/2014/main" val="1585415174"/>
                    </a:ext>
                  </a:extLst>
                </a:gridCol>
              </a:tblGrid>
              <a:tr h="250384">
                <a:tc>
                  <a:txBody>
                    <a:bodyPr/>
                    <a:lstStyle/>
                    <a:p>
                      <a:pPr>
                        <a:lnSpc>
                          <a:spcPct val="107000"/>
                        </a:lnSpc>
                        <a:spcAft>
                          <a:spcPts val="800"/>
                        </a:spcAft>
                      </a:pPr>
                      <a:r>
                        <a:rPr lang="en-IN" sz="1200">
                          <a:effectLst/>
                        </a:rPr>
                        <a:t>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Proposed Method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Dataset used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Disadvantages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Results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extLst>
                  <a:ext uri="{0D108BD9-81ED-4DB2-BD59-A6C34878D82A}">
                    <a16:rowId xmlns:a16="http://schemas.microsoft.com/office/drawing/2014/main" val="326619515"/>
                  </a:ext>
                </a:extLst>
              </a:tr>
              <a:tr h="1340975">
                <a:tc>
                  <a:txBody>
                    <a:bodyPr/>
                    <a:lstStyle/>
                    <a:p>
                      <a:pPr>
                        <a:lnSpc>
                          <a:spcPct val="107000"/>
                        </a:lnSpc>
                        <a:spcAft>
                          <a:spcPts val="800"/>
                        </a:spcAft>
                      </a:pPr>
                      <a:r>
                        <a:rPr lang="en-IN" sz="1200">
                          <a:effectLst/>
                        </a:rPr>
                        <a:t>12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Rafael H.D. Zottesso, Yandre M.G. Costaa, Diego Bertolini &amp; Luiz E.S. Oliveira (2018). Bird species identification using spectrogram and dissimilarity approach</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Support Vector Machine (SVM)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marL="342900" lvl="0" indent="-342900">
                        <a:lnSpc>
                          <a:spcPct val="107000"/>
                        </a:lnSpc>
                        <a:buFont typeface="Symbol" panose="05050102010706020507" pitchFamily="18" charset="2"/>
                        <a:buChar char=""/>
                      </a:pPr>
                      <a:r>
                        <a:rPr lang="en-IN" sz="1200" dirty="0">
                          <a:effectLst/>
                        </a:rPr>
                        <a:t>Zones are selected (vertical and horizontal) in the spectrogram to identify information-rich regions.</a:t>
                      </a:r>
                    </a:p>
                    <a:p>
                      <a:pPr marL="342900" lvl="0" indent="-342900">
                        <a:lnSpc>
                          <a:spcPct val="107000"/>
                        </a:lnSpc>
                        <a:buFont typeface="Symbol" panose="05050102010706020507" pitchFamily="18" charset="2"/>
                        <a:buChar char=""/>
                      </a:pPr>
                      <a:r>
                        <a:rPr lang="en-IN" sz="1200" dirty="0">
                          <a:effectLst/>
                        </a:rPr>
                        <a:t>Features are extracted using Local Binary Pattern (LBP), Local phase quantization (LPQ), and Robust local binary pattern (RLBP).</a:t>
                      </a:r>
                    </a:p>
                    <a:p>
                      <a:pPr marL="342900" lvl="0" indent="-342900">
                        <a:lnSpc>
                          <a:spcPct val="107000"/>
                        </a:lnSpc>
                        <a:buFont typeface="Symbol" panose="05050102010706020507" pitchFamily="18" charset="2"/>
                        <a:buChar char=""/>
                      </a:pPr>
                      <a:r>
                        <a:rPr lang="en-IN" sz="1200" dirty="0">
                          <a:effectLst/>
                        </a:rPr>
                        <a:t>Solution found based on dissimilarity</a:t>
                      </a:r>
                    </a:p>
                    <a:p>
                      <a:pPr marL="342900" lvl="0" indent="-342900">
                        <a:lnSpc>
                          <a:spcPct val="107000"/>
                        </a:lnSpc>
                        <a:spcAft>
                          <a:spcPts val="800"/>
                        </a:spcAft>
                        <a:buFont typeface="Symbol" panose="05050102010706020507" pitchFamily="18" charset="2"/>
                        <a:buChar char=""/>
                      </a:pPr>
                      <a:r>
                        <a:rPr lang="en-IN" sz="1200" dirty="0">
                          <a:effectLst/>
                        </a:rPr>
                        <a:t>8 subsets created from the dataset</a:t>
                      </a:r>
                    </a:p>
                    <a:p>
                      <a:pPr>
                        <a:lnSpc>
                          <a:spcPct val="107000"/>
                        </a:lnSpc>
                        <a:spcAft>
                          <a:spcPts val="800"/>
                        </a:spcAft>
                      </a:pP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LifeCLEF bird identification task 2015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No Need to train the model if a new class introduced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marL="342900" lvl="0" indent="-342900">
                        <a:lnSpc>
                          <a:spcPct val="107000"/>
                        </a:lnSpc>
                        <a:buFont typeface="Symbol" panose="05050102010706020507" pitchFamily="18" charset="2"/>
                        <a:buChar char=""/>
                      </a:pPr>
                      <a:r>
                        <a:rPr lang="en-IN" sz="1200">
                          <a:effectLst/>
                        </a:rPr>
                        <a:t>Only classes 23 to 915v identified in the dataset.</a:t>
                      </a:r>
                    </a:p>
                    <a:p>
                      <a:pPr marL="342900" lvl="0" indent="-342900">
                        <a:lnSpc>
                          <a:spcPct val="107000"/>
                        </a:lnSpc>
                        <a:spcAft>
                          <a:spcPts val="800"/>
                        </a:spcAft>
                        <a:buFont typeface="Symbol" panose="05050102010706020507" pitchFamily="18" charset="2"/>
                        <a:buChar char=""/>
                      </a:pPr>
                      <a:r>
                        <a:rPr lang="en-IN" sz="1200">
                          <a:effectLst/>
                        </a:rPr>
                        <a:t>Cant compare results with other models as first time use of subsets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71% identification rate in 915 classes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extLst>
                  <a:ext uri="{0D108BD9-81ED-4DB2-BD59-A6C34878D82A}">
                    <a16:rowId xmlns:a16="http://schemas.microsoft.com/office/drawing/2014/main" val="4142658673"/>
                  </a:ext>
                </a:extLst>
              </a:tr>
              <a:tr h="1084942">
                <a:tc>
                  <a:txBody>
                    <a:bodyPr/>
                    <a:lstStyle/>
                    <a:p>
                      <a:pPr>
                        <a:lnSpc>
                          <a:spcPct val="107000"/>
                        </a:lnSpc>
                        <a:spcAft>
                          <a:spcPts val="800"/>
                        </a:spcAft>
                      </a:pPr>
                      <a:r>
                        <a:rPr lang="en-IN" sz="1200">
                          <a:effectLst/>
                        </a:rPr>
                        <a:t>13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Stefan Kahl, Thomas Wilhelm-Stein, Holger Klinck, Danny Kowerk &amp; Maximilian Eibl (2018). Recognizing Birds from Sound - The 2018 BirdCLEF Baseline System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CNN (Convolutional Neural Network)</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marL="342900" lvl="0" indent="-342900">
                        <a:lnSpc>
                          <a:spcPct val="107000"/>
                        </a:lnSpc>
                        <a:buFont typeface="Symbol" panose="05050102010706020507" pitchFamily="18" charset="2"/>
                        <a:buChar char=""/>
                      </a:pPr>
                      <a:r>
                        <a:rPr lang="en-IN" sz="1200">
                          <a:effectLst/>
                        </a:rPr>
                        <a:t>Uses a CNN with 7 weighted layers and only 1 densely connected layer ( final layer)</a:t>
                      </a:r>
                    </a:p>
                    <a:p>
                      <a:pPr marL="342900" lvl="0" indent="-342900">
                        <a:lnSpc>
                          <a:spcPct val="107000"/>
                        </a:lnSpc>
                        <a:buFont typeface="Symbol" panose="05050102010706020507" pitchFamily="18" charset="2"/>
                        <a:buChar char=""/>
                      </a:pPr>
                      <a:r>
                        <a:rPr lang="en-IN" sz="1200">
                          <a:effectLst/>
                        </a:rPr>
                        <a:t>Uses grouped convolutions</a:t>
                      </a:r>
                    </a:p>
                    <a:p>
                      <a:pPr marL="342900" lvl="0" indent="-342900">
                        <a:lnSpc>
                          <a:spcPct val="107000"/>
                        </a:lnSpc>
                        <a:buFont typeface="Symbol" panose="05050102010706020507" pitchFamily="18" charset="2"/>
                        <a:buChar char=""/>
                      </a:pPr>
                      <a:r>
                        <a:rPr lang="en-IN" sz="1200">
                          <a:effectLst/>
                        </a:rPr>
                        <a:t>Increase performance by increasing features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marL="342900" lvl="0" indent="-342900">
                        <a:lnSpc>
                          <a:spcPct val="107000"/>
                        </a:lnSpc>
                        <a:spcAft>
                          <a:spcPts val="800"/>
                        </a:spcAft>
                        <a:buFont typeface="Symbol" panose="05050102010706020507" pitchFamily="18" charset="2"/>
                        <a:buChar char=""/>
                      </a:pPr>
                      <a:r>
                        <a:rPr lang="en-IN" sz="1200">
                          <a:effectLst/>
                        </a:rPr>
                        <a:t>2018 LifeCLEF bird identification</a:t>
                      </a:r>
                    </a:p>
                    <a:p>
                      <a:pPr>
                        <a:lnSpc>
                          <a:spcPct val="107000"/>
                        </a:lnSpc>
                        <a:spcAft>
                          <a:spcPts val="800"/>
                        </a:spcAft>
                      </a:pPr>
                      <a:r>
                        <a:rPr lang="en-IN" sz="1200">
                          <a:effectLst/>
                        </a:rPr>
                        <a:t>2018 BirdCLEF Soundscape task</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Easy to use settings for CNN layout provided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marL="342900" lvl="0" indent="-342900">
                        <a:lnSpc>
                          <a:spcPct val="107000"/>
                        </a:lnSpc>
                        <a:buFont typeface="Symbol" panose="05050102010706020507" pitchFamily="18" charset="2"/>
                        <a:buChar char=""/>
                      </a:pPr>
                      <a:r>
                        <a:rPr lang="en-IN" sz="1200">
                          <a:effectLst/>
                        </a:rPr>
                        <a:t>Long training time</a:t>
                      </a:r>
                    </a:p>
                    <a:p>
                      <a:pPr marL="342900" lvl="0" indent="-342900">
                        <a:lnSpc>
                          <a:spcPct val="107000"/>
                        </a:lnSpc>
                        <a:spcAft>
                          <a:spcPts val="800"/>
                        </a:spcAft>
                        <a:buFont typeface="Symbol" panose="05050102010706020507" pitchFamily="18" charset="2"/>
                        <a:buChar char=""/>
                      </a:pPr>
                      <a:r>
                        <a:rPr lang="en-IN" sz="1200">
                          <a:effectLst/>
                        </a:rPr>
                        <a:t>Not using Metadata</a:t>
                      </a:r>
                    </a:p>
                    <a:p>
                      <a:pPr>
                        <a:lnSpc>
                          <a:spcPct val="107000"/>
                        </a:lnSpc>
                        <a:spcAft>
                          <a:spcPts val="800"/>
                        </a:spcAft>
                      </a:pPr>
                      <a:r>
                        <a:rPr lang="en-IN" sz="1200">
                          <a:effectLst/>
                        </a:rPr>
                        <a:t>More fine tuning when extraction of spectrogram is required.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dirty="0">
                          <a:effectLst/>
                        </a:rPr>
                        <a:t>The Mean Label Ranking Average Precision for background species and foreground species on local validation was 0.564.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extLst>
                  <a:ext uri="{0D108BD9-81ED-4DB2-BD59-A6C34878D82A}">
                    <a16:rowId xmlns:a16="http://schemas.microsoft.com/office/drawing/2014/main" val="1491167611"/>
                  </a:ext>
                </a:extLst>
              </a:tr>
            </a:tbl>
          </a:graphicData>
        </a:graphic>
      </p:graphicFrame>
    </p:spTree>
    <p:extLst>
      <p:ext uri="{BB962C8B-B14F-4D97-AF65-F5344CB8AC3E}">
        <p14:creationId xmlns:p14="http://schemas.microsoft.com/office/powerpoint/2010/main" val="20640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C80F03-44B1-7C9C-FEC4-71D31817DA22}"/>
              </a:ext>
            </a:extLst>
          </p:cNvPr>
          <p:cNvSpPr>
            <a:spLocks noGrp="1"/>
          </p:cNvSpPr>
          <p:nvPr>
            <p:ph type="ftr" sz="quarter" idx="11"/>
          </p:nvPr>
        </p:nvSpPr>
        <p:spPr/>
        <p:txBody>
          <a:bodyPr/>
          <a:lstStyle/>
          <a:p>
            <a:r>
              <a:rPr lang="en-US"/>
              <a:t>School of Computer Science and Engineering           19BAI1032</a:t>
            </a:r>
            <a:endParaRPr lang="en-IN"/>
          </a:p>
        </p:txBody>
      </p:sp>
      <p:sp>
        <p:nvSpPr>
          <p:cNvPr id="3" name="Slide Number Placeholder 2">
            <a:extLst>
              <a:ext uri="{FF2B5EF4-FFF2-40B4-BE49-F238E27FC236}">
                <a16:creationId xmlns:a16="http://schemas.microsoft.com/office/drawing/2014/main" id="{8FC843DD-6EA8-B7A6-6035-CC256F8D8B6C}"/>
              </a:ext>
            </a:extLst>
          </p:cNvPr>
          <p:cNvSpPr>
            <a:spLocks noGrp="1"/>
          </p:cNvSpPr>
          <p:nvPr>
            <p:ph type="sldNum" sz="quarter" idx="12"/>
          </p:nvPr>
        </p:nvSpPr>
        <p:spPr/>
        <p:txBody>
          <a:bodyPr/>
          <a:lstStyle/>
          <a:p>
            <a:fld id="{92607C7E-3A72-4AFC-82D5-1E7B16850C90}" type="slidenum">
              <a:rPr lang="en-IN" smtClean="0"/>
              <a:t>11</a:t>
            </a:fld>
            <a:endParaRPr lang="en-IN"/>
          </a:p>
        </p:txBody>
      </p:sp>
      <p:graphicFrame>
        <p:nvGraphicFramePr>
          <p:cNvPr id="4" name="Table 3">
            <a:extLst>
              <a:ext uri="{FF2B5EF4-FFF2-40B4-BE49-F238E27FC236}">
                <a16:creationId xmlns:a16="http://schemas.microsoft.com/office/drawing/2014/main" id="{1871E6E0-F83D-E476-C867-8433FBD80CF1}"/>
              </a:ext>
            </a:extLst>
          </p:cNvPr>
          <p:cNvGraphicFramePr>
            <a:graphicFrameLocks noGrp="1"/>
          </p:cNvGraphicFramePr>
          <p:nvPr>
            <p:extLst>
              <p:ext uri="{D42A27DB-BD31-4B8C-83A1-F6EECF244321}">
                <p14:modId xmlns:p14="http://schemas.microsoft.com/office/powerpoint/2010/main" val="3911307983"/>
              </p:ext>
            </p:extLst>
          </p:nvPr>
        </p:nvGraphicFramePr>
        <p:xfrm>
          <a:off x="160256" y="104016"/>
          <a:ext cx="11896628" cy="6190487"/>
        </p:xfrm>
        <a:graphic>
          <a:graphicData uri="http://schemas.openxmlformats.org/drawingml/2006/table">
            <a:tbl>
              <a:tblPr firstRow="1" firstCol="1" bandRow="1">
                <a:tableStyleId>{5C22544A-7EE6-4342-B048-85BDC9FD1C3A}</a:tableStyleId>
              </a:tblPr>
              <a:tblGrid>
                <a:gridCol w="402689">
                  <a:extLst>
                    <a:ext uri="{9D8B030D-6E8A-4147-A177-3AD203B41FA5}">
                      <a16:colId xmlns:a16="http://schemas.microsoft.com/office/drawing/2014/main" val="207500819"/>
                    </a:ext>
                  </a:extLst>
                </a:gridCol>
                <a:gridCol w="1605794">
                  <a:extLst>
                    <a:ext uri="{9D8B030D-6E8A-4147-A177-3AD203B41FA5}">
                      <a16:colId xmlns:a16="http://schemas.microsoft.com/office/drawing/2014/main" val="2768511225"/>
                    </a:ext>
                  </a:extLst>
                </a:gridCol>
                <a:gridCol w="981595">
                  <a:extLst>
                    <a:ext uri="{9D8B030D-6E8A-4147-A177-3AD203B41FA5}">
                      <a16:colId xmlns:a16="http://schemas.microsoft.com/office/drawing/2014/main" val="3452090596"/>
                    </a:ext>
                  </a:extLst>
                </a:gridCol>
                <a:gridCol w="3053256">
                  <a:extLst>
                    <a:ext uri="{9D8B030D-6E8A-4147-A177-3AD203B41FA5}">
                      <a16:colId xmlns:a16="http://schemas.microsoft.com/office/drawing/2014/main" val="2143908612"/>
                    </a:ext>
                  </a:extLst>
                </a:gridCol>
                <a:gridCol w="947477">
                  <a:extLst>
                    <a:ext uri="{9D8B030D-6E8A-4147-A177-3AD203B41FA5}">
                      <a16:colId xmlns:a16="http://schemas.microsoft.com/office/drawing/2014/main" val="3516572345"/>
                    </a:ext>
                  </a:extLst>
                </a:gridCol>
                <a:gridCol w="2368756">
                  <a:extLst>
                    <a:ext uri="{9D8B030D-6E8A-4147-A177-3AD203B41FA5}">
                      <a16:colId xmlns:a16="http://schemas.microsoft.com/office/drawing/2014/main" val="3655219612"/>
                    </a:ext>
                  </a:extLst>
                </a:gridCol>
                <a:gridCol w="1187762">
                  <a:extLst>
                    <a:ext uri="{9D8B030D-6E8A-4147-A177-3AD203B41FA5}">
                      <a16:colId xmlns:a16="http://schemas.microsoft.com/office/drawing/2014/main" val="2526701715"/>
                    </a:ext>
                  </a:extLst>
                </a:gridCol>
                <a:gridCol w="1349299">
                  <a:extLst>
                    <a:ext uri="{9D8B030D-6E8A-4147-A177-3AD203B41FA5}">
                      <a16:colId xmlns:a16="http://schemas.microsoft.com/office/drawing/2014/main" val="3152793664"/>
                    </a:ext>
                  </a:extLst>
                </a:gridCol>
              </a:tblGrid>
              <a:tr h="385018">
                <a:tc>
                  <a:txBody>
                    <a:bodyPr/>
                    <a:lstStyle/>
                    <a:p>
                      <a:pPr>
                        <a:lnSpc>
                          <a:spcPct val="107000"/>
                        </a:lnSpc>
                        <a:spcAft>
                          <a:spcPts val="800"/>
                        </a:spcAft>
                      </a:pPr>
                      <a:r>
                        <a:rPr lang="en-IN" sz="1200">
                          <a:effectLst/>
                        </a:rPr>
                        <a:t>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Proposed Method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dirty="0">
                          <a:effectLst/>
                        </a:rPr>
                        <a:t>Dataset used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a:effectLst/>
                        </a:rPr>
                        <a:t>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dirty="0">
                          <a:effectLst/>
                        </a:rPr>
                        <a:t>Disadvantages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dirty="0">
                          <a:effectLst/>
                        </a:rPr>
                        <a:t>Results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extLst>
                  <a:ext uri="{0D108BD9-81ED-4DB2-BD59-A6C34878D82A}">
                    <a16:rowId xmlns:a16="http://schemas.microsoft.com/office/drawing/2014/main" val="1706808108"/>
                  </a:ext>
                </a:extLst>
              </a:tr>
              <a:tr h="3074207">
                <a:tc>
                  <a:txBody>
                    <a:bodyPr/>
                    <a:lstStyle/>
                    <a:p>
                      <a:pPr>
                        <a:lnSpc>
                          <a:spcPct val="107000"/>
                        </a:lnSpc>
                        <a:spcAft>
                          <a:spcPts val="800"/>
                        </a:spcAft>
                      </a:pPr>
                      <a:r>
                        <a:rPr lang="en-IN" sz="1200" dirty="0">
                          <a:effectLst/>
                        </a:rPr>
                        <a:t>14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dirty="0">
                          <a:effectLst/>
                        </a:rPr>
                        <a:t>Emre C¸ </a:t>
                      </a:r>
                      <a:r>
                        <a:rPr lang="en-IN" sz="1200" dirty="0" err="1">
                          <a:effectLst/>
                        </a:rPr>
                        <a:t>akır</a:t>
                      </a:r>
                      <a:r>
                        <a:rPr lang="en-IN" sz="1200" dirty="0">
                          <a:effectLst/>
                        </a:rPr>
                        <a:t>, Sharath </a:t>
                      </a:r>
                      <a:r>
                        <a:rPr lang="en-IN" sz="1200" dirty="0" err="1">
                          <a:effectLst/>
                        </a:rPr>
                        <a:t>Adavanne</a:t>
                      </a:r>
                      <a:r>
                        <a:rPr lang="en-IN" sz="1200" dirty="0">
                          <a:effectLst/>
                        </a:rPr>
                        <a:t>, </a:t>
                      </a:r>
                      <a:r>
                        <a:rPr lang="en-IN" sz="1200" dirty="0" err="1">
                          <a:effectLst/>
                        </a:rPr>
                        <a:t>Giambattista</a:t>
                      </a:r>
                      <a:r>
                        <a:rPr lang="en-IN" sz="1200" dirty="0">
                          <a:effectLst/>
                        </a:rPr>
                        <a:t> </a:t>
                      </a:r>
                      <a:r>
                        <a:rPr lang="en-IN" sz="1200" dirty="0" err="1">
                          <a:effectLst/>
                        </a:rPr>
                        <a:t>Parascandolo</a:t>
                      </a:r>
                      <a:r>
                        <a:rPr lang="en-IN" sz="1200" dirty="0">
                          <a:effectLst/>
                        </a:rPr>
                        <a:t>, Konstantinos </a:t>
                      </a:r>
                      <a:r>
                        <a:rPr lang="en-IN" sz="1200" dirty="0" err="1">
                          <a:effectLst/>
                        </a:rPr>
                        <a:t>Drossos</a:t>
                      </a:r>
                      <a:r>
                        <a:rPr lang="en-IN" sz="1200" dirty="0">
                          <a:effectLst/>
                        </a:rPr>
                        <a:t> &amp; </a:t>
                      </a:r>
                      <a:r>
                        <a:rPr lang="en-IN" sz="1200" dirty="0" err="1">
                          <a:effectLst/>
                        </a:rPr>
                        <a:t>Tuomas</a:t>
                      </a:r>
                      <a:r>
                        <a:rPr lang="en-IN" sz="1200" dirty="0">
                          <a:effectLst/>
                        </a:rPr>
                        <a:t> Virtanen (2017). Convolutional Recurrent Neural Networks</a:t>
                      </a:r>
                    </a:p>
                    <a:p>
                      <a:pPr>
                        <a:lnSpc>
                          <a:spcPct val="107000"/>
                        </a:lnSpc>
                        <a:spcAft>
                          <a:spcPts val="800"/>
                        </a:spcAft>
                      </a:pPr>
                      <a:r>
                        <a:rPr lang="en-IN" sz="1200" dirty="0">
                          <a:effectLst/>
                        </a:rPr>
                        <a:t>For Bird Audio Detection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dirty="0">
                          <a:effectLst/>
                        </a:rPr>
                        <a:t>Convolutional Recurrent Neural Network (CRNN)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marL="342900" lvl="0" indent="-342900">
                        <a:lnSpc>
                          <a:spcPct val="107000"/>
                        </a:lnSpc>
                        <a:buFont typeface="Symbol" panose="05050102010706020507" pitchFamily="18" charset="2"/>
                        <a:buChar char=""/>
                      </a:pPr>
                      <a:r>
                        <a:rPr lang="en-IN" sz="1200" dirty="0">
                          <a:effectLst/>
                        </a:rPr>
                        <a:t>Temporal max pooling for file level estimation unlike frame level.</a:t>
                      </a:r>
                    </a:p>
                    <a:p>
                      <a:pPr marL="342900" lvl="0" indent="-342900">
                        <a:lnSpc>
                          <a:spcPct val="107000"/>
                        </a:lnSpc>
                        <a:buFont typeface="Symbol" panose="05050102010706020507" pitchFamily="18" charset="2"/>
                        <a:buChar char=""/>
                      </a:pPr>
                      <a:r>
                        <a:rPr lang="en-IN" sz="1200" dirty="0">
                          <a:effectLst/>
                        </a:rPr>
                        <a:t>Acoustic features are mapped to binary estimates of a bird song.</a:t>
                      </a:r>
                    </a:p>
                    <a:p>
                      <a:pPr marL="342900" lvl="0" indent="-342900">
                        <a:lnSpc>
                          <a:spcPct val="107000"/>
                        </a:lnSpc>
                        <a:buFont typeface="Symbol" panose="05050102010706020507" pitchFamily="18" charset="2"/>
                        <a:buChar char=""/>
                      </a:pPr>
                      <a:r>
                        <a:rPr lang="en-IN" sz="1200" dirty="0">
                          <a:effectLst/>
                        </a:rPr>
                        <a:t>Spectrum is got through Short-Time Fourier Transform and Hamming window.</a:t>
                      </a:r>
                    </a:p>
                    <a:p>
                      <a:pPr marL="342900" lvl="0" indent="-342900">
                        <a:lnSpc>
                          <a:spcPct val="107000"/>
                        </a:lnSpc>
                        <a:spcAft>
                          <a:spcPts val="800"/>
                        </a:spcAft>
                        <a:buFont typeface="Symbol" panose="05050102010706020507" pitchFamily="18" charset="2"/>
                        <a:buChar char=""/>
                      </a:pPr>
                      <a:r>
                        <a:rPr lang="en-IN" sz="1200" dirty="0">
                          <a:effectLst/>
                        </a:rPr>
                        <a:t>Convolution layers followed by GRU (Gated Recurrent Unit), max pooling, and finally a feed-forward layer.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a:lnSpc>
                          <a:spcPct val="107000"/>
                        </a:lnSpc>
                        <a:spcAft>
                          <a:spcPts val="800"/>
                        </a:spcAft>
                      </a:pPr>
                      <a:r>
                        <a:rPr lang="en-IN" sz="1200" dirty="0">
                          <a:effectLst/>
                        </a:rPr>
                        <a:t>Bird Audio Detection challenge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marL="342900" lvl="0" indent="-342900">
                        <a:lnSpc>
                          <a:spcPct val="107000"/>
                        </a:lnSpc>
                        <a:buFont typeface="Symbol" panose="05050102010706020507" pitchFamily="18" charset="2"/>
                        <a:buChar char=""/>
                      </a:pPr>
                      <a:r>
                        <a:rPr lang="en-IN" sz="1200" dirty="0">
                          <a:effectLst/>
                        </a:rPr>
                        <a:t>Can extract features of high level which aren’t changed based on temporal features or spectral because of the CNN (Convolutional Neural Network) part of architecture.</a:t>
                      </a:r>
                    </a:p>
                    <a:p>
                      <a:pPr marL="342900" lvl="0" indent="-342900">
                        <a:lnSpc>
                          <a:spcPct val="107000"/>
                        </a:lnSpc>
                        <a:buFont typeface="Symbol" panose="05050102010706020507" pitchFamily="18" charset="2"/>
                        <a:buChar char=""/>
                      </a:pPr>
                      <a:r>
                        <a:rPr lang="en-IN" sz="1200" dirty="0">
                          <a:effectLst/>
                        </a:rPr>
                        <a:t>Can learn long temporal context because of RNN (Recurrent Neural Network) part of architecture.</a:t>
                      </a:r>
                    </a:p>
                    <a:p>
                      <a:pPr marL="342900" lvl="0" indent="-342900">
                        <a:lnSpc>
                          <a:spcPct val="107000"/>
                        </a:lnSpc>
                        <a:buFont typeface="Symbol" panose="05050102010706020507" pitchFamily="18" charset="2"/>
                        <a:buChar char=""/>
                      </a:pPr>
                      <a:r>
                        <a:rPr lang="en-IN" sz="1200" dirty="0">
                          <a:effectLst/>
                        </a:rPr>
                        <a:t>Less complex compared to other methods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marL="342900" lvl="0" indent="-342900">
                        <a:lnSpc>
                          <a:spcPct val="107000"/>
                        </a:lnSpc>
                        <a:buFont typeface="Symbol" panose="05050102010706020507" pitchFamily="18" charset="2"/>
                        <a:buChar char=""/>
                      </a:pPr>
                      <a:r>
                        <a:rPr lang="en-IN" sz="1200" dirty="0">
                          <a:effectLst/>
                        </a:rPr>
                        <a:t>Data augmentation not done</a:t>
                      </a:r>
                    </a:p>
                    <a:p>
                      <a:pPr marL="342900" lvl="0" indent="-342900">
                        <a:lnSpc>
                          <a:spcPct val="107000"/>
                        </a:lnSpc>
                        <a:buFont typeface="Symbol" panose="05050102010706020507" pitchFamily="18" charset="2"/>
                        <a:buChar char=""/>
                      </a:pPr>
                      <a:r>
                        <a:rPr lang="en-IN" sz="1200" dirty="0">
                          <a:effectLst/>
                        </a:rPr>
                        <a:t>Final result performance dropped, reason not found.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tc>
                  <a:txBody>
                    <a:bodyPr/>
                    <a:lstStyle/>
                    <a:p>
                      <a:pPr marL="342900" lvl="0" indent="-342900">
                        <a:lnSpc>
                          <a:spcPct val="107000"/>
                        </a:lnSpc>
                        <a:buFont typeface="Symbol" panose="05050102010706020507" pitchFamily="18" charset="2"/>
                        <a:buChar char=""/>
                      </a:pPr>
                      <a:r>
                        <a:rPr lang="en-IN" sz="1200" dirty="0">
                          <a:effectLst/>
                        </a:rPr>
                        <a:t>In the Bird Audio Detection Challenge was placed second.</a:t>
                      </a:r>
                    </a:p>
                    <a:p>
                      <a:pPr marL="342900" lvl="0" indent="-342900">
                        <a:lnSpc>
                          <a:spcPct val="107000"/>
                        </a:lnSpc>
                        <a:spcAft>
                          <a:spcPts val="800"/>
                        </a:spcAft>
                        <a:buFont typeface="Symbol" panose="05050102010706020507" pitchFamily="18" charset="2"/>
                        <a:buChar char=""/>
                      </a:pPr>
                      <a:r>
                        <a:rPr lang="en-IN" sz="1200" dirty="0">
                          <a:effectLst/>
                        </a:rPr>
                        <a:t>For unseen data for evaluation the Area under ROC Curve (AUC) is 88.5%.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7660" marR="17660" marT="0" marB="0" anchor="ctr"/>
                </a:tc>
                <a:extLst>
                  <a:ext uri="{0D108BD9-81ED-4DB2-BD59-A6C34878D82A}">
                    <a16:rowId xmlns:a16="http://schemas.microsoft.com/office/drawing/2014/main" val="1179788633"/>
                  </a:ext>
                </a:extLst>
              </a:tr>
              <a:tr h="2658451">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15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Calibri" panose="020F0502020204030204" pitchFamily="34" charset="0"/>
                        </a:rPr>
                        <a:t>Sharath Adavanne, Konstantinos Drossos, Emre C¸akır&amp; Tuomas Virtanen (2017). Stacked Convolutional and Recurrent Neural Networks for Bird Audio Detection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Calibri" panose="020F0502020204030204" pitchFamily="34" charset="0"/>
                        </a:rPr>
                        <a:t>Stacked Convolutional and Bidirectional Recurrent Neural Network (CBRNN)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Calibri" panose="020F0502020204030204" pitchFamily="34" charset="0"/>
                        </a:rPr>
                        <a:t>Spectrograms generated from audio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Calibri" panose="020F0502020204030204" pitchFamily="34" charset="0"/>
                        </a:rPr>
                        <a:t>CNN (Convolutional Neural Network), RNN (Recurrent Neural Network), and FC (Fully Connected) layers are stacked.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Calibri" panose="020F0502020204030204" pitchFamily="34" charset="0"/>
                        </a:rPr>
                        <a:t>Output single node with a range between 0 and 1. 0 is the existence of birds call, 1 absence.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Calibri" panose="020F0502020204030204" pitchFamily="34" charset="0"/>
                        </a:rPr>
                        <a:t>log Mel-Band Energy feature (</a:t>
                      </a:r>
                      <a:r>
                        <a:rPr lang="en-IN" sz="1200" dirty="0" err="1">
                          <a:effectLst/>
                          <a:latin typeface="Calibri" panose="020F0502020204030204" pitchFamily="34" charset="0"/>
                          <a:ea typeface="Calibri" panose="020F0502020204030204" pitchFamily="34" charset="0"/>
                          <a:cs typeface="Calibri" panose="020F0502020204030204" pitchFamily="34" charset="0"/>
                        </a:rPr>
                        <a:t>mbe</a:t>
                      </a:r>
                      <a:r>
                        <a:rPr lang="en-IN" sz="1200" dirty="0">
                          <a:effectLst/>
                          <a:latin typeface="Calibri" panose="020F0502020204030204" pitchFamily="34" charset="0"/>
                          <a:ea typeface="Calibri" panose="020F0502020204030204" pitchFamily="34" charset="0"/>
                          <a:cs typeface="Calibri" panose="020F0502020204030204" pitchFamily="34" charset="0"/>
                        </a:rPr>
                        <a:t>) and magnitudes (</a:t>
                      </a:r>
                      <a:r>
                        <a:rPr lang="en-IN" sz="1200" dirty="0" err="1">
                          <a:effectLst/>
                          <a:latin typeface="Calibri" panose="020F0502020204030204" pitchFamily="34" charset="0"/>
                          <a:ea typeface="Calibri" panose="020F0502020204030204" pitchFamily="34" charset="0"/>
                          <a:cs typeface="Calibri" panose="020F0502020204030204" pitchFamily="34" charset="0"/>
                        </a:rPr>
                        <a:t>dom-freq</a:t>
                      </a:r>
                      <a:r>
                        <a:rPr lang="en-IN" sz="1200" dirty="0">
                          <a:effectLst/>
                          <a:latin typeface="Calibri" panose="020F0502020204030204" pitchFamily="34" charset="0"/>
                          <a:ea typeface="Calibri" panose="020F0502020204030204" pitchFamily="34" charset="0"/>
                          <a:cs typeface="Calibri" panose="020F0502020204030204" pitchFamily="34" charset="0"/>
                        </a:rPr>
                        <a:t>) used as a features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Calibri" panose="020F0502020204030204" pitchFamily="34" charset="0"/>
                        </a:rPr>
                        <a:t>Data Augmentation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Calibri" panose="020F0502020204030204" pitchFamily="34" charset="0"/>
                        </a:rPr>
                        <a:t>Domain adaptation using test mixing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Bird audio detection challenge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07000"/>
                        </a:lnSpc>
                        <a:spcAft>
                          <a:spcPts val="800"/>
                        </a:spcAft>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Calibri" panose="020F0502020204030204" pitchFamily="34" charset="0"/>
                        </a:rPr>
                        <a:t>Dom-</a:t>
                      </a:r>
                      <a:r>
                        <a:rPr lang="en-IN" sz="1200" dirty="0" err="1">
                          <a:effectLst/>
                          <a:latin typeface="Calibri" panose="020F0502020204030204" pitchFamily="34" charset="0"/>
                          <a:ea typeface="Calibri" panose="020F0502020204030204" pitchFamily="34" charset="0"/>
                          <a:cs typeface="Calibri" panose="020F0502020204030204" pitchFamily="34" charset="0"/>
                        </a:rPr>
                        <a:t>freq</a:t>
                      </a:r>
                      <a:r>
                        <a:rPr lang="en-IN" sz="1200" dirty="0">
                          <a:effectLst/>
                          <a:latin typeface="Calibri" panose="020F0502020204030204" pitchFamily="34" charset="0"/>
                          <a:ea typeface="Calibri" panose="020F0502020204030204" pitchFamily="34" charset="0"/>
                          <a:cs typeface="Calibri" panose="020F0502020204030204" pitchFamily="34" charset="0"/>
                        </a:rPr>
                        <a:t> and </a:t>
                      </a:r>
                      <a:r>
                        <a:rPr lang="en-IN" sz="1200" dirty="0" err="1">
                          <a:effectLst/>
                          <a:latin typeface="Calibri" panose="020F0502020204030204" pitchFamily="34" charset="0"/>
                          <a:ea typeface="Calibri" panose="020F0502020204030204" pitchFamily="34" charset="0"/>
                          <a:cs typeface="Calibri" panose="020F0502020204030204" pitchFamily="34" charset="0"/>
                        </a:rPr>
                        <a:t>mbe</a:t>
                      </a:r>
                      <a:r>
                        <a:rPr lang="en-IN" sz="1200" dirty="0">
                          <a:effectLst/>
                          <a:latin typeface="Calibri" panose="020F0502020204030204" pitchFamily="34" charset="0"/>
                          <a:ea typeface="Calibri" panose="020F0502020204030204" pitchFamily="34" charset="0"/>
                          <a:cs typeface="Calibri" panose="020F0502020204030204" pitchFamily="34" charset="0"/>
                        </a:rPr>
                        <a:t> features improve positive detection.</a:t>
                      </a:r>
                    </a:p>
                    <a:p>
                      <a:pPr marL="342900" lvl="0" indent="-342900">
                        <a:lnSpc>
                          <a:spcPct val="107000"/>
                        </a:lnSpc>
                        <a:spcAft>
                          <a:spcPts val="800"/>
                        </a:spcAft>
                        <a:buFont typeface="Symbol" panose="05050102010706020507" pitchFamily="18" charset="2"/>
                        <a:buChar char=""/>
                      </a:pPr>
                      <a:r>
                        <a:rPr lang="en-IN" sz="1200" dirty="0">
                          <a:effectLst/>
                          <a:latin typeface="Calibri" panose="020F0502020204030204" pitchFamily="34" charset="0"/>
                          <a:ea typeface="Calibri" panose="020F0502020204030204" pitchFamily="34" charset="0"/>
                          <a:cs typeface="Calibri" panose="020F0502020204030204" pitchFamily="34" charset="0"/>
                        </a:rPr>
                        <a:t>First to have used domain adaptation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IN" sz="1200">
                          <a:effectLst/>
                          <a:latin typeface="Calibri" panose="020F0502020204030204" pitchFamily="34" charset="0"/>
                          <a:ea typeface="Calibri" panose="020F0502020204030204" pitchFamily="34" charset="0"/>
                          <a:cs typeface="Calibri" panose="020F0502020204030204" pitchFamily="34" charset="0"/>
                        </a:rPr>
                        <a:t>Classifier more exposed to positive cases because of data augmentation.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a:effectLst/>
                          <a:latin typeface="Calibri" panose="020F0502020204030204" pitchFamily="34" charset="0"/>
                          <a:ea typeface="Calibri" panose="020F0502020204030204" pitchFamily="34" charset="0"/>
                          <a:cs typeface="Calibri" panose="020F0502020204030204" pitchFamily="34" charset="0"/>
                        </a:rPr>
                        <a:t>Data Augmentation not useful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a:effectLst/>
                          <a:latin typeface="Calibri" panose="020F0502020204030204" pitchFamily="34" charset="0"/>
                          <a:ea typeface="Calibri" panose="020F0502020204030204" pitchFamily="34" charset="0"/>
                          <a:cs typeface="Calibri" panose="020F0502020204030204" pitchFamily="34"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Highest Area Under the ROC curve (AUC) was 95.5% for development data and for evaluation data 88.1% on 5 cross validation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6634828"/>
                  </a:ext>
                </a:extLst>
              </a:tr>
            </a:tbl>
          </a:graphicData>
        </a:graphic>
      </p:graphicFrame>
    </p:spTree>
    <p:extLst>
      <p:ext uri="{BB962C8B-B14F-4D97-AF65-F5344CB8AC3E}">
        <p14:creationId xmlns:p14="http://schemas.microsoft.com/office/powerpoint/2010/main" val="130107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IN" b="1" dirty="0"/>
              <a:t>Research Gap</a:t>
            </a:r>
          </a:p>
        </p:txBody>
      </p:sp>
      <p:sp>
        <p:nvSpPr>
          <p:cNvPr id="3" name="Content Placeholder 2"/>
          <p:cNvSpPr>
            <a:spLocks noGrp="1"/>
          </p:cNvSpPr>
          <p:nvPr>
            <p:ph idx="1"/>
          </p:nvPr>
        </p:nvSpPr>
        <p:spPr>
          <a:xfrm>
            <a:off x="838200" y="1382565"/>
            <a:ext cx="10515600" cy="4351338"/>
          </a:xfrm>
        </p:spPr>
        <p:txBody>
          <a:bodyPr anchor="ctr"/>
          <a:lstStyle/>
          <a:p>
            <a:pPr algn="just"/>
            <a:r>
              <a:rPr lang="en-IN" dirty="0"/>
              <a:t>There are models to identify birds but all of them work on Birds Native to America or Hawaii, having one that is for birds native to India is more effective.</a:t>
            </a:r>
          </a:p>
          <a:p>
            <a:pPr algn="just"/>
            <a:r>
              <a:rPr lang="en-IN" dirty="0"/>
              <a:t>Light model along with good accuracy is needed.</a:t>
            </a:r>
          </a:p>
          <a:p>
            <a:pPr algn="just"/>
            <a:r>
              <a:rPr lang="en-IN" dirty="0"/>
              <a:t>Equally detecting both foreground and background sounds of bird species.</a:t>
            </a:r>
          </a:p>
          <a:p>
            <a:pPr algn="just"/>
            <a:r>
              <a:rPr lang="en-IN" dirty="0"/>
              <a:t>A robust model that can work even with noisy data.</a:t>
            </a:r>
          </a:p>
        </p:txBody>
      </p:sp>
      <p:sp>
        <p:nvSpPr>
          <p:cNvPr id="4" name="Footer Placeholder 3"/>
          <p:cNvSpPr>
            <a:spLocks noGrp="1"/>
          </p:cNvSpPr>
          <p:nvPr>
            <p:ph type="ftr" sz="quarter" idx="11"/>
          </p:nvPr>
        </p:nvSpPr>
        <p:spPr>
          <a:xfrm>
            <a:off x="2574309" y="6356349"/>
            <a:ext cx="7043382" cy="365125"/>
          </a:xfrm>
        </p:spPr>
        <p:txBody>
          <a:bodyPr/>
          <a:lstStyle/>
          <a:p>
            <a:r>
              <a:rPr lang="en-US" dirty="0"/>
              <a:t>School of Computer Science and Engineering           19BAI1032</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12</a:t>
            </a:fld>
            <a:endParaRPr lang="en-IN"/>
          </a:p>
        </p:txBody>
      </p:sp>
    </p:spTree>
    <p:extLst>
      <p:ext uri="{BB962C8B-B14F-4D97-AF65-F5344CB8AC3E}">
        <p14:creationId xmlns:p14="http://schemas.microsoft.com/office/powerpoint/2010/main" val="257279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US" b="1" dirty="0"/>
              <a:t>Problem Statement</a:t>
            </a:r>
          </a:p>
        </p:txBody>
      </p:sp>
      <p:sp>
        <p:nvSpPr>
          <p:cNvPr id="3" name="Content Placeholder 2"/>
          <p:cNvSpPr>
            <a:spLocks noGrp="1"/>
          </p:cNvSpPr>
          <p:nvPr>
            <p:ph idx="1"/>
          </p:nvPr>
        </p:nvSpPr>
        <p:spPr>
          <a:xfrm>
            <a:off x="842128" y="1462088"/>
            <a:ext cx="10515600" cy="4351338"/>
          </a:xfrm>
        </p:spPr>
        <p:txBody>
          <a:bodyPr anchor="ctr"/>
          <a:lstStyle/>
          <a:p>
            <a:pPr algn="just"/>
            <a:r>
              <a:rPr lang="en-US" dirty="0"/>
              <a:t>There is a need for tracking bird species that are endemic to India, and a lot of times manually tracking them in their natural ecosystem is very hard, close to impossible especially when there are very few of them.</a:t>
            </a:r>
          </a:p>
          <a:p>
            <a:pPr algn="just"/>
            <a:r>
              <a:rPr lang="en-IN" dirty="0"/>
              <a:t>Having an audio-based tracker can be more effective in tracking without disturbing them and is more accurate.</a:t>
            </a:r>
          </a:p>
        </p:txBody>
      </p:sp>
      <p:sp>
        <p:nvSpPr>
          <p:cNvPr id="4" name="Footer Placeholder 3"/>
          <p:cNvSpPr>
            <a:spLocks noGrp="1"/>
          </p:cNvSpPr>
          <p:nvPr>
            <p:ph type="ftr" sz="quarter" idx="11"/>
          </p:nvPr>
        </p:nvSpPr>
        <p:spPr>
          <a:xfrm>
            <a:off x="3475061" y="6356350"/>
            <a:ext cx="5241878" cy="365125"/>
          </a:xfrm>
        </p:spPr>
        <p:txBody>
          <a:bodyPr/>
          <a:lstStyle/>
          <a:p>
            <a:r>
              <a:rPr lang="en-US" dirty="0"/>
              <a:t>School of Computer Science and Engineering           19BAI1032</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13</a:t>
            </a:fld>
            <a:endParaRPr lang="en-IN"/>
          </a:p>
        </p:txBody>
      </p:sp>
    </p:spTree>
    <p:extLst>
      <p:ext uri="{BB962C8B-B14F-4D97-AF65-F5344CB8AC3E}">
        <p14:creationId xmlns:p14="http://schemas.microsoft.com/office/powerpoint/2010/main" val="392941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IN" b="1" dirty="0"/>
              <a:t>Research Motivation</a:t>
            </a:r>
          </a:p>
        </p:txBody>
      </p:sp>
      <p:sp>
        <p:nvSpPr>
          <p:cNvPr id="3" name="Content Placeholder 2"/>
          <p:cNvSpPr>
            <a:spLocks noGrp="1"/>
          </p:cNvSpPr>
          <p:nvPr>
            <p:ph idx="1"/>
          </p:nvPr>
        </p:nvSpPr>
        <p:spPr>
          <a:xfrm>
            <a:off x="838200" y="1571102"/>
            <a:ext cx="10515600" cy="4351338"/>
          </a:xfrm>
        </p:spPr>
        <p:txBody>
          <a:bodyPr>
            <a:normAutofit lnSpcReduction="10000"/>
          </a:bodyPr>
          <a:lstStyle/>
          <a:p>
            <a:pPr algn="just"/>
            <a:r>
              <a:rPr lang="en-US" dirty="0"/>
              <a:t>India is rich in biodiversity but unfortunately we are losing it due to pollution, poaching, deforestation, urbanization, and so on.</a:t>
            </a:r>
          </a:p>
          <a:p>
            <a:pPr algn="just"/>
            <a:r>
              <a:rPr lang="en-US" dirty="0"/>
              <a:t>Various measures are being taken to restore this loss but they aren’t enough and a lot of the steps aren’t taken based on recent data.</a:t>
            </a:r>
          </a:p>
          <a:p>
            <a:pPr algn="just"/>
            <a:r>
              <a:rPr lang="en-US" dirty="0"/>
              <a:t>We need to observe the latest trends and keep adapting the measures based on the results we see.</a:t>
            </a:r>
          </a:p>
          <a:p>
            <a:pPr algn="just"/>
            <a:r>
              <a:rPr lang="en-US" dirty="0"/>
              <a:t>This creates a requirement for automatic trackers and monitoring as manual monitoring is time taking, and there can be new developments even before the census is completed.</a:t>
            </a:r>
          </a:p>
          <a:p>
            <a:pPr algn="just"/>
            <a:r>
              <a:rPr lang="en-IN" dirty="0"/>
              <a:t>Bird Identification is thus a part of this goal.</a:t>
            </a:r>
          </a:p>
        </p:txBody>
      </p:sp>
      <p:sp>
        <p:nvSpPr>
          <p:cNvPr id="4" name="Footer Placeholder 3"/>
          <p:cNvSpPr>
            <a:spLocks noGrp="1"/>
          </p:cNvSpPr>
          <p:nvPr>
            <p:ph type="ftr" sz="quarter" idx="11"/>
          </p:nvPr>
        </p:nvSpPr>
        <p:spPr>
          <a:xfrm>
            <a:off x="3686601" y="6356349"/>
            <a:ext cx="4818797" cy="365125"/>
          </a:xfrm>
        </p:spPr>
        <p:txBody>
          <a:bodyPr/>
          <a:lstStyle/>
          <a:p>
            <a:r>
              <a:rPr lang="en-US" dirty="0"/>
              <a:t>School of Computer Science and Engineering           19BAI1032</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14</a:t>
            </a:fld>
            <a:endParaRPr lang="en-IN"/>
          </a:p>
        </p:txBody>
      </p:sp>
    </p:spTree>
    <p:extLst>
      <p:ext uri="{BB962C8B-B14F-4D97-AF65-F5344CB8AC3E}">
        <p14:creationId xmlns:p14="http://schemas.microsoft.com/office/powerpoint/2010/main" val="189352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IN" b="1" dirty="0"/>
              <a:t>Research Challenges</a:t>
            </a:r>
          </a:p>
        </p:txBody>
      </p:sp>
      <p:sp>
        <p:nvSpPr>
          <p:cNvPr id="3" name="Content Placeholder 2"/>
          <p:cNvSpPr>
            <a:spLocks noGrp="1"/>
          </p:cNvSpPr>
          <p:nvPr>
            <p:ph idx="1"/>
          </p:nvPr>
        </p:nvSpPr>
        <p:spPr>
          <a:xfrm>
            <a:off x="838200" y="1391992"/>
            <a:ext cx="10515600" cy="4351338"/>
          </a:xfrm>
        </p:spPr>
        <p:txBody>
          <a:bodyPr anchor="ctr"/>
          <a:lstStyle/>
          <a:p>
            <a:pPr algn="just"/>
            <a:r>
              <a:rPr lang="en-US" dirty="0"/>
              <a:t>Creating a light model that can run even on a mobile, has less hardware requirements</a:t>
            </a:r>
          </a:p>
          <a:p>
            <a:pPr algn="just"/>
            <a:r>
              <a:rPr lang="en-US" dirty="0"/>
              <a:t>Creating a dataset with birds endemic to India</a:t>
            </a:r>
            <a:endParaRPr lang="en-IN" dirty="0"/>
          </a:p>
        </p:txBody>
      </p:sp>
      <p:sp>
        <p:nvSpPr>
          <p:cNvPr id="4" name="Footer Placeholder 3"/>
          <p:cNvSpPr>
            <a:spLocks noGrp="1"/>
          </p:cNvSpPr>
          <p:nvPr>
            <p:ph type="ftr" sz="quarter" idx="11"/>
          </p:nvPr>
        </p:nvSpPr>
        <p:spPr>
          <a:xfrm>
            <a:off x="3686601" y="6356349"/>
            <a:ext cx="4818797" cy="365125"/>
          </a:xfrm>
        </p:spPr>
        <p:txBody>
          <a:bodyPr/>
          <a:lstStyle/>
          <a:p>
            <a:r>
              <a:rPr lang="en-US" dirty="0"/>
              <a:t>School of Computer Science and Engineering           19BAI1032</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15</a:t>
            </a:fld>
            <a:endParaRPr lang="en-IN"/>
          </a:p>
        </p:txBody>
      </p:sp>
    </p:spTree>
    <p:extLst>
      <p:ext uri="{BB962C8B-B14F-4D97-AF65-F5344CB8AC3E}">
        <p14:creationId xmlns:p14="http://schemas.microsoft.com/office/powerpoint/2010/main" val="849259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IN" b="1"/>
              <a:t>Research Objectives</a:t>
            </a:r>
            <a:endParaRPr lang="en-IN" b="1" dirty="0"/>
          </a:p>
        </p:txBody>
      </p:sp>
      <p:sp>
        <p:nvSpPr>
          <p:cNvPr id="3" name="Content Placeholder 2"/>
          <p:cNvSpPr>
            <a:spLocks noGrp="1"/>
          </p:cNvSpPr>
          <p:nvPr>
            <p:ph idx="1"/>
          </p:nvPr>
        </p:nvSpPr>
        <p:spPr>
          <a:xfrm>
            <a:off x="838200" y="1391992"/>
            <a:ext cx="10515600" cy="4351338"/>
          </a:xfrm>
        </p:spPr>
        <p:txBody>
          <a:bodyPr anchor="ctr"/>
          <a:lstStyle/>
          <a:p>
            <a:pPr algn="just"/>
            <a:r>
              <a:rPr lang="en-US" dirty="0"/>
              <a:t>Identify Bird species in the foreground and background</a:t>
            </a:r>
          </a:p>
          <a:p>
            <a:pPr algn="just"/>
            <a:r>
              <a:rPr lang="en-US" dirty="0"/>
              <a:t>Make a dataset for Indian Bird sounds</a:t>
            </a:r>
          </a:p>
          <a:p>
            <a:pPr algn="just"/>
            <a:r>
              <a:rPr lang="en-US" dirty="0"/>
              <a:t>Generate bird audio using a GAN based on a given specie</a:t>
            </a:r>
            <a:endParaRPr lang="en-IN" dirty="0"/>
          </a:p>
        </p:txBody>
      </p:sp>
      <p:sp>
        <p:nvSpPr>
          <p:cNvPr id="4" name="Footer Placeholder 3"/>
          <p:cNvSpPr>
            <a:spLocks noGrp="1"/>
          </p:cNvSpPr>
          <p:nvPr>
            <p:ph type="ftr" sz="quarter" idx="11"/>
          </p:nvPr>
        </p:nvSpPr>
        <p:spPr/>
        <p:txBody>
          <a:bodyPr/>
          <a:lstStyle/>
          <a:p>
            <a:r>
              <a:rPr lang="en-US" dirty="0"/>
              <a:t>School of Computer Science and Engineering           19BAI1032</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16</a:t>
            </a:fld>
            <a:endParaRPr lang="en-IN"/>
          </a:p>
        </p:txBody>
      </p:sp>
    </p:spTree>
    <p:extLst>
      <p:ext uri="{BB962C8B-B14F-4D97-AF65-F5344CB8AC3E}">
        <p14:creationId xmlns:p14="http://schemas.microsoft.com/office/powerpoint/2010/main" val="86130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IN" b="1" dirty="0"/>
              <a:t>Work to be Completed</a:t>
            </a:r>
            <a:endParaRPr lang="en-IN" dirty="0">
              <a:solidFill>
                <a:srgbClr val="FF0000"/>
              </a:solidFill>
            </a:endParaRPr>
          </a:p>
        </p:txBody>
      </p:sp>
      <p:sp>
        <p:nvSpPr>
          <p:cNvPr id="3" name="Content Placeholder 2"/>
          <p:cNvSpPr>
            <a:spLocks noGrp="1"/>
          </p:cNvSpPr>
          <p:nvPr>
            <p:ph idx="1"/>
          </p:nvPr>
        </p:nvSpPr>
        <p:spPr/>
        <p:txBody>
          <a:bodyPr anchor="ctr"/>
          <a:lstStyle/>
          <a:p>
            <a:r>
              <a:rPr lang="en-US" dirty="0"/>
              <a:t>Implementation with </a:t>
            </a:r>
            <a:r>
              <a:rPr lang="en-US" dirty="0" err="1"/>
              <a:t>BirdCLEF</a:t>
            </a:r>
            <a:r>
              <a:rPr lang="en-US" dirty="0"/>
              <a:t> 2022 dataset</a:t>
            </a:r>
          </a:p>
          <a:p>
            <a:pPr algn="just"/>
            <a:r>
              <a:rPr lang="en-US" dirty="0"/>
              <a:t>Collection of Bird sounds for Indian birds</a:t>
            </a:r>
          </a:p>
          <a:p>
            <a:r>
              <a:rPr lang="en-US" dirty="0"/>
              <a:t>Implementation with Dataset made from Indian birds</a:t>
            </a:r>
          </a:p>
          <a:p>
            <a:pPr marL="0" indent="0">
              <a:buNone/>
            </a:pPr>
            <a:endParaRPr lang="en-US" dirty="0"/>
          </a:p>
          <a:p>
            <a:endParaRPr lang="en-IN" dirty="0"/>
          </a:p>
        </p:txBody>
      </p:sp>
      <p:sp>
        <p:nvSpPr>
          <p:cNvPr id="4" name="Footer Placeholder 3"/>
          <p:cNvSpPr>
            <a:spLocks noGrp="1"/>
          </p:cNvSpPr>
          <p:nvPr>
            <p:ph type="ftr" sz="quarter" idx="11"/>
          </p:nvPr>
        </p:nvSpPr>
        <p:spPr/>
        <p:txBody>
          <a:bodyPr/>
          <a:lstStyle/>
          <a:p>
            <a:r>
              <a:rPr lang="en-US" dirty="0"/>
              <a:t>School of Computer Science and Engineering           19BAI1032</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17</a:t>
            </a:fld>
            <a:endParaRPr lang="en-IN"/>
          </a:p>
        </p:txBody>
      </p:sp>
    </p:spTree>
    <p:extLst>
      <p:ext uri="{BB962C8B-B14F-4D97-AF65-F5344CB8AC3E}">
        <p14:creationId xmlns:p14="http://schemas.microsoft.com/office/powerpoint/2010/main" val="4267524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671"/>
            <a:ext cx="10515600" cy="1325563"/>
          </a:xfrm>
        </p:spPr>
        <p:txBody>
          <a:bodyPr/>
          <a:lstStyle/>
          <a:p>
            <a:pPr algn="ctr"/>
            <a:r>
              <a:rPr lang="en-IN" b="1" dirty="0"/>
              <a:t>Guide Approval Snapshot</a:t>
            </a:r>
          </a:p>
        </p:txBody>
      </p:sp>
      <p:pic>
        <p:nvPicPr>
          <p:cNvPr id="7" name="Content Placeholder 6">
            <a:extLst>
              <a:ext uri="{FF2B5EF4-FFF2-40B4-BE49-F238E27FC236}">
                <a16:creationId xmlns:a16="http://schemas.microsoft.com/office/drawing/2014/main" id="{B13A2625-5181-ACCA-50B1-EC8D151FFA6F}"/>
              </a:ext>
            </a:extLst>
          </p:cNvPr>
          <p:cNvPicPr>
            <a:picLocks noGrp="1" noChangeAspect="1"/>
          </p:cNvPicPr>
          <p:nvPr>
            <p:ph idx="1"/>
          </p:nvPr>
        </p:nvPicPr>
        <p:blipFill>
          <a:blip r:embed="rId2"/>
          <a:stretch>
            <a:fillRect/>
          </a:stretch>
        </p:blipFill>
        <p:spPr>
          <a:xfrm>
            <a:off x="2173659" y="1319753"/>
            <a:ext cx="7211525" cy="4930218"/>
          </a:xfrm>
        </p:spPr>
      </p:pic>
      <p:sp>
        <p:nvSpPr>
          <p:cNvPr id="4" name="Footer Placeholder 3"/>
          <p:cNvSpPr>
            <a:spLocks noGrp="1"/>
          </p:cNvSpPr>
          <p:nvPr>
            <p:ph type="ftr" sz="quarter" idx="11"/>
          </p:nvPr>
        </p:nvSpPr>
        <p:spPr/>
        <p:txBody>
          <a:bodyPr/>
          <a:lstStyle/>
          <a:p>
            <a:r>
              <a:rPr lang="en-US" dirty="0"/>
              <a:t>School of Computer Science and Engineering           19BAI1032</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18</a:t>
            </a:fld>
            <a:endParaRPr lang="en-IN"/>
          </a:p>
        </p:txBody>
      </p:sp>
    </p:spTree>
    <p:extLst>
      <p:ext uri="{BB962C8B-B14F-4D97-AF65-F5344CB8AC3E}">
        <p14:creationId xmlns:p14="http://schemas.microsoft.com/office/powerpoint/2010/main" val="77306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319"/>
            <a:ext cx="10515600" cy="1325563"/>
          </a:xfrm>
        </p:spPr>
        <p:txBody>
          <a:bodyPr/>
          <a:lstStyle/>
          <a:p>
            <a:pPr algn="ctr"/>
            <a:r>
              <a:rPr lang="en-IN" b="1" dirty="0"/>
              <a:t>References</a:t>
            </a:r>
            <a:endParaRPr lang="en-IN" b="1" dirty="0">
              <a:solidFill>
                <a:srgbClr val="FF0000"/>
              </a:solidFill>
            </a:endParaRPr>
          </a:p>
        </p:txBody>
      </p:sp>
      <p:sp>
        <p:nvSpPr>
          <p:cNvPr id="3" name="Content Placeholder 2"/>
          <p:cNvSpPr>
            <a:spLocks noGrp="1"/>
          </p:cNvSpPr>
          <p:nvPr>
            <p:ph idx="1"/>
          </p:nvPr>
        </p:nvSpPr>
        <p:spPr>
          <a:xfrm>
            <a:off x="406924" y="1264344"/>
            <a:ext cx="11378152" cy="4838357"/>
          </a:xfrm>
        </p:spPr>
        <p:txBody>
          <a:bodyPr anchor="ctr">
            <a:noAutofit/>
          </a:bodyPr>
          <a:lstStyle/>
          <a:p>
            <a:pPr marL="0" indent="0" algn="just">
              <a:buNone/>
            </a:pPr>
            <a:r>
              <a:rPr lang="en-IN" sz="1200" dirty="0"/>
              <a:t>[1] Mark Anderson &amp; Naomi Harte (2022). Learnable Acoustic Frontends In Bird Activity Detection</a:t>
            </a:r>
          </a:p>
          <a:p>
            <a:pPr marL="0" indent="0" algn="just">
              <a:buNone/>
            </a:pPr>
            <a:r>
              <a:rPr lang="en-IN" sz="1200" dirty="0"/>
              <a:t>[2] Marcos V. Conde &amp; Ui-</a:t>
            </a:r>
            <a:r>
              <a:rPr lang="en-IN" sz="1200" dirty="0" err="1"/>
              <a:t>Jin</a:t>
            </a:r>
            <a:r>
              <a:rPr lang="en-IN" sz="1200" dirty="0"/>
              <a:t> Choi (2022). Few-shot Long-Tailed Bird Audio Recognition</a:t>
            </a:r>
          </a:p>
          <a:p>
            <a:pPr marL="0" indent="0" algn="just">
              <a:buNone/>
            </a:pPr>
            <a:r>
              <a:rPr lang="en-IN" sz="1200" dirty="0"/>
              <a:t>[3] Pooja Wale, Abhishek </a:t>
            </a:r>
            <a:r>
              <a:rPr lang="en-IN" sz="1200" dirty="0" err="1"/>
              <a:t>Mankar</a:t>
            </a:r>
            <a:r>
              <a:rPr lang="en-IN" sz="1200" dirty="0"/>
              <a:t>, Pratik </a:t>
            </a:r>
            <a:r>
              <a:rPr lang="en-IN" sz="1200" dirty="0" err="1"/>
              <a:t>Padale</a:t>
            </a:r>
            <a:r>
              <a:rPr lang="en-IN" sz="1200" dirty="0"/>
              <a:t>, </a:t>
            </a:r>
            <a:r>
              <a:rPr lang="en-IN" sz="1200" dirty="0" err="1"/>
              <a:t>Sanket</a:t>
            </a:r>
            <a:r>
              <a:rPr lang="en-IN" sz="1200" dirty="0"/>
              <a:t> </a:t>
            </a:r>
            <a:r>
              <a:rPr lang="en-IN" sz="1200" dirty="0" err="1"/>
              <a:t>Gawade</a:t>
            </a:r>
            <a:r>
              <a:rPr lang="en-IN" sz="1200" dirty="0"/>
              <a:t> &amp; Prasanna </a:t>
            </a:r>
            <a:r>
              <a:rPr lang="en-IN" sz="1200" dirty="0" err="1"/>
              <a:t>Ghogare</a:t>
            </a:r>
            <a:r>
              <a:rPr lang="en-IN" sz="1200" dirty="0"/>
              <a:t> (2022). A Survey on Bird Species Identification Using Audio Signal Processing and Neural Network</a:t>
            </a:r>
          </a:p>
          <a:p>
            <a:pPr marL="0" indent="0" algn="just">
              <a:buNone/>
            </a:pPr>
            <a:r>
              <a:rPr lang="en-IN" sz="1200" dirty="0"/>
              <a:t>[4] Amol </a:t>
            </a:r>
            <a:r>
              <a:rPr lang="en-IN" sz="1200" dirty="0" err="1"/>
              <a:t>Dhakne</a:t>
            </a:r>
            <a:r>
              <a:rPr lang="en-IN" sz="1200" dirty="0"/>
              <a:t>, Vaishnav M. </a:t>
            </a:r>
            <a:r>
              <a:rPr lang="en-IN" sz="1200" dirty="0" err="1"/>
              <a:t>Kuduvan</a:t>
            </a:r>
            <a:r>
              <a:rPr lang="en-IN" sz="1200" dirty="0"/>
              <a:t>, Aniket </a:t>
            </a:r>
            <a:r>
              <a:rPr lang="en-IN" sz="1200" dirty="0" err="1"/>
              <a:t>Palhade</a:t>
            </a:r>
            <a:r>
              <a:rPr lang="en-IN" sz="1200" dirty="0"/>
              <a:t>, </a:t>
            </a:r>
            <a:r>
              <a:rPr lang="en-IN" sz="1200" dirty="0" err="1"/>
              <a:t>Tarun</a:t>
            </a:r>
            <a:r>
              <a:rPr lang="en-IN" sz="1200" dirty="0"/>
              <a:t> </a:t>
            </a:r>
            <a:r>
              <a:rPr lang="en-IN" sz="1200" dirty="0" err="1"/>
              <a:t>Kanjwan</a:t>
            </a:r>
            <a:r>
              <a:rPr lang="en-IN" sz="1200" dirty="0"/>
              <a:t> &amp; </a:t>
            </a:r>
            <a:r>
              <a:rPr lang="en-IN" sz="1200" dirty="0" err="1"/>
              <a:t>Rushikesh</a:t>
            </a:r>
            <a:r>
              <a:rPr lang="en-IN" sz="1200" dirty="0"/>
              <a:t> </a:t>
            </a:r>
            <a:r>
              <a:rPr lang="en-IN" sz="1200" dirty="0" err="1"/>
              <a:t>Kshirsagar</a:t>
            </a:r>
            <a:r>
              <a:rPr lang="en-IN" sz="1200" dirty="0"/>
              <a:t> (2022). Bird Species Identification using Audio Signal Processing and Neural Networks</a:t>
            </a:r>
          </a:p>
          <a:p>
            <a:pPr marL="0" indent="0" algn="just">
              <a:buNone/>
            </a:pPr>
            <a:r>
              <a:rPr lang="en-IN" sz="1200" dirty="0"/>
              <a:t>[5] Marcos V. Conde, Kumar Shubham, Prateek Agnihotri, Nitin D. </a:t>
            </a:r>
            <a:r>
              <a:rPr lang="en-IN" sz="1200" dirty="0" err="1"/>
              <a:t>Movva</a:t>
            </a:r>
            <a:r>
              <a:rPr lang="en-IN" sz="1200" dirty="0"/>
              <a:t>, Szilard </a:t>
            </a:r>
            <a:r>
              <a:rPr lang="en-IN" sz="1200" dirty="0" err="1"/>
              <a:t>Bessenyei</a:t>
            </a:r>
            <a:r>
              <a:rPr lang="en-IN" sz="1200" dirty="0"/>
              <a:t> Marcos V. Conde, Kumar Shubha, Prateek </a:t>
            </a:r>
            <a:r>
              <a:rPr lang="en-IN" sz="1200" dirty="0" err="1"/>
              <a:t>Agnihotr</a:t>
            </a:r>
            <a:r>
              <a:rPr lang="en-IN" sz="1200" dirty="0"/>
              <a:t>, Nitin D. </a:t>
            </a:r>
            <a:r>
              <a:rPr lang="en-IN" sz="1200" dirty="0" err="1"/>
              <a:t>Movva</a:t>
            </a:r>
            <a:r>
              <a:rPr lang="en-IN" sz="1200" dirty="0"/>
              <a:t> &amp; Szilard </a:t>
            </a:r>
            <a:r>
              <a:rPr lang="en-IN" sz="1200" dirty="0" err="1"/>
              <a:t>Bessenyei</a:t>
            </a:r>
            <a:r>
              <a:rPr lang="en-IN" sz="1200" dirty="0"/>
              <a:t>  (2021). Weakly-Supervised Classification and Detection of Bird Sounds in the Wild. A </a:t>
            </a:r>
            <a:r>
              <a:rPr lang="en-IN" sz="1200" dirty="0" err="1"/>
              <a:t>BirdCLEF</a:t>
            </a:r>
            <a:r>
              <a:rPr lang="en-IN" sz="1200" dirty="0"/>
              <a:t> 2021 Solution</a:t>
            </a:r>
          </a:p>
          <a:p>
            <a:pPr marL="0" indent="0" algn="just">
              <a:buNone/>
            </a:pPr>
            <a:r>
              <a:rPr lang="en-IN" sz="1200" dirty="0"/>
              <a:t>[6] Shirley Cheng &amp; Julie Wang (2021). Detection of Bird Species Through Sounds</a:t>
            </a:r>
          </a:p>
          <a:p>
            <a:pPr marL="0" indent="0" algn="just">
              <a:buNone/>
            </a:pPr>
            <a:r>
              <a:rPr lang="en-IN" sz="1200" dirty="0"/>
              <a:t>[7] Mario </a:t>
            </a:r>
            <a:r>
              <a:rPr lang="en-IN" sz="1200" dirty="0" err="1"/>
              <a:t>Lasseck</a:t>
            </a:r>
            <a:r>
              <a:rPr lang="en-IN" sz="1200" dirty="0"/>
              <a:t>  (2020). Audio-based Bird Species Identification with Deep Convolutional Neural Networks</a:t>
            </a:r>
          </a:p>
          <a:p>
            <a:pPr marL="0" indent="0" algn="just">
              <a:buNone/>
            </a:pPr>
            <a:r>
              <a:rPr lang="en-IN" sz="1200" dirty="0"/>
              <a:t>[8] Chandu B, Akash </a:t>
            </a:r>
            <a:r>
              <a:rPr lang="en-IN" sz="1200" dirty="0" err="1"/>
              <a:t>Munikoti</a:t>
            </a:r>
            <a:r>
              <a:rPr lang="en-IN" sz="1200" dirty="0"/>
              <a:t>, Karthik S Murthy, Ganesh Murthy V &amp; Chaitra Nagaraj (2020). Automated Bird Species Identification using Audio Signal Processing and Neural Networks</a:t>
            </a:r>
          </a:p>
          <a:p>
            <a:pPr marL="0" indent="0" algn="just">
              <a:buNone/>
            </a:pPr>
            <a:r>
              <a:rPr lang="en-IN" sz="1200" dirty="0"/>
              <a:t>[9] Jan Schlüter  (2019). Bird Identification from Timestamped, Geotagged Audio Recordings</a:t>
            </a:r>
          </a:p>
          <a:p>
            <a:pPr marL="0" indent="0" algn="just">
              <a:buNone/>
            </a:pPr>
            <a:r>
              <a:rPr lang="en-IN" sz="1200" dirty="0"/>
              <a:t>[10]  Elias Sprengel, Martin </a:t>
            </a:r>
            <a:r>
              <a:rPr lang="en-IN" sz="1200" dirty="0" err="1"/>
              <a:t>Jaggi</a:t>
            </a:r>
            <a:r>
              <a:rPr lang="en-IN" sz="1200" dirty="0"/>
              <a:t>, </a:t>
            </a:r>
            <a:r>
              <a:rPr lang="en-IN" sz="1200" dirty="0" err="1"/>
              <a:t>Yannic</a:t>
            </a:r>
            <a:r>
              <a:rPr lang="en-IN" sz="1200" dirty="0"/>
              <a:t> </a:t>
            </a:r>
            <a:r>
              <a:rPr lang="en-IN" sz="1200" dirty="0" err="1"/>
              <a:t>Kilcher</a:t>
            </a:r>
            <a:r>
              <a:rPr lang="en-IN" sz="1200" dirty="0"/>
              <a:t> &amp; Thomas Hofmann (2018). Audio Based Bird Species Identification using Deep Learning Techniques</a:t>
            </a:r>
          </a:p>
          <a:p>
            <a:pPr marL="0" indent="0" algn="just">
              <a:buNone/>
            </a:pPr>
            <a:r>
              <a:rPr lang="en-IN" sz="1200" dirty="0"/>
              <a:t>[11]  XIE Jiang-</a:t>
            </a:r>
            <a:r>
              <a:rPr lang="en-IN" sz="1200" dirty="0" err="1"/>
              <a:t>jian</a:t>
            </a:r>
            <a:r>
              <a:rPr lang="en-IN" sz="1200" dirty="0"/>
              <a:t>, DING Chang-</a:t>
            </a:r>
            <a:r>
              <a:rPr lang="en-IN" sz="1200" dirty="0" err="1"/>
              <a:t>qing</a:t>
            </a:r>
            <a:r>
              <a:rPr lang="en-IN" sz="1200" dirty="0"/>
              <a:t>, LI Wen-bin &amp; CAI Cheng-hao (2018). Audio-only Bird Species Automated Identification Method with Limited Training Data Based on Multi-Channel Deep Convolutional Neural Networks</a:t>
            </a:r>
          </a:p>
          <a:p>
            <a:pPr marL="0" indent="0" algn="just">
              <a:buNone/>
            </a:pPr>
            <a:r>
              <a:rPr lang="en-IN" sz="1200" dirty="0"/>
              <a:t>[12]  Rafael H.D. </a:t>
            </a:r>
            <a:r>
              <a:rPr lang="en-IN" sz="1200" dirty="0" err="1"/>
              <a:t>Zottesso</a:t>
            </a:r>
            <a:r>
              <a:rPr lang="en-IN" sz="1200" dirty="0"/>
              <a:t>, </a:t>
            </a:r>
            <a:r>
              <a:rPr lang="en-IN" sz="1200" dirty="0" err="1"/>
              <a:t>Yandre</a:t>
            </a:r>
            <a:r>
              <a:rPr lang="en-IN" sz="1200" dirty="0"/>
              <a:t> M.G. </a:t>
            </a:r>
            <a:r>
              <a:rPr lang="en-IN" sz="1200" dirty="0" err="1"/>
              <a:t>Costaa</a:t>
            </a:r>
            <a:r>
              <a:rPr lang="en-IN" sz="1200" dirty="0"/>
              <a:t>, Diego </a:t>
            </a:r>
            <a:r>
              <a:rPr lang="en-IN" sz="1200" dirty="0" err="1"/>
              <a:t>Bertolini</a:t>
            </a:r>
            <a:r>
              <a:rPr lang="en-IN" sz="1200" dirty="0"/>
              <a:t> &amp; Luiz E.S. Oliveira (2018). Bird species identification using spectrogram and dissimilarity approach</a:t>
            </a:r>
          </a:p>
          <a:p>
            <a:pPr marL="0" indent="0" algn="just">
              <a:buNone/>
            </a:pPr>
            <a:r>
              <a:rPr lang="en-IN" sz="1200" dirty="0"/>
              <a:t>[13]  Stefan Kahl, Thomas Wilhelm-Stein, Holger </a:t>
            </a:r>
            <a:r>
              <a:rPr lang="en-IN" sz="1200" dirty="0" err="1"/>
              <a:t>Klinck</a:t>
            </a:r>
            <a:r>
              <a:rPr lang="en-IN" sz="1200" dirty="0"/>
              <a:t>, Danny </a:t>
            </a:r>
            <a:r>
              <a:rPr lang="en-IN" sz="1200" dirty="0" err="1"/>
              <a:t>Kowerk</a:t>
            </a:r>
            <a:r>
              <a:rPr lang="en-IN" sz="1200" dirty="0"/>
              <a:t> &amp; Maximilian </a:t>
            </a:r>
            <a:r>
              <a:rPr lang="en-IN" sz="1200" dirty="0" err="1"/>
              <a:t>Eibl</a:t>
            </a:r>
            <a:r>
              <a:rPr lang="en-IN" sz="1200" dirty="0"/>
              <a:t> (2018). Recognizing Birds from Sound - The 2018 </a:t>
            </a:r>
            <a:r>
              <a:rPr lang="en-IN" sz="1200" dirty="0" err="1"/>
              <a:t>BirdCLEF</a:t>
            </a:r>
            <a:r>
              <a:rPr lang="en-IN" sz="1200" dirty="0"/>
              <a:t> Baseline System</a:t>
            </a:r>
          </a:p>
          <a:p>
            <a:pPr marL="0" indent="0" algn="just">
              <a:buNone/>
            </a:pPr>
            <a:r>
              <a:rPr lang="en-IN" sz="1200" dirty="0"/>
              <a:t>[14]  Emre C¸ </a:t>
            </a:r>
            <a:r>
              <a:rPr lang="en-IN" sz="1200" dirty="0" err="1"/>
              <a:t>akır</a:t>
            </a:r>
            <a:r>
              <a:rPr lang="en-IN" sz="1200" dirty="0"/>
              <a:t>, Sharath </a:t>
            </a:r>
            <a:r>
              <a:rPr lang="en-IN" sz="1200" dirty="0" err="1"/>
              <a:t>Adavanne</a:t>
            </a:r>
            <a:r>
              <a:rPr lang="en-IN" sz="1200" dirty="0"/>
              <a:t>, </a:t>
            </a:r>
            <a:r>
              <a:rPr lang="en-IN" sz="1200" dirty="0" err="1"/>
              <a:t>Giambattista</a:t>
            </a:r>
            <a:r>
              <a:rPr lang="en-IN" sz="1200" dirty="0"/>
              <a:t> </a:t>
            </a:r>
            <a:r>
              <a:rPr lang="en-IN" sz="1200" dirty="0" err="1"/>
              <a:t>Parascandolo</a:t>
            </a:r>
            <a:r>
              <a:rPr lang="en-IN" sz="1200" dirty="0"/>
              <a:t>, Konstantinos </a:t>
            </a:r>
            <a:r>
              <a:rPr lang="en-IN" sz="1200" dirty="0" err="1"/>
              <a:t>Drossos</a:t>
            </a:r>
            <a:r>
              <a:rPr lang="en-IN" sz="1200" dirty="0"/>
              <a:t> &amp; </a:t>
            </a:r>
            <a:r>
              <a:rPr lang="en-IN" sz="1200" dirty="0" err="1"/>
              <a:t>Tuomas</a:t>
            </a:r>
            <a:r>
              <a:rPr lang="en-IN" sz="1200" dirty="0"/>
              <a:t> Virtanen (2017). Convolutional Recurrent Neural Networks for Bird Audio Detection</a:t>
            </a:r>
          </a:p>
          <a:p>
            <a:pPr marL="0" indent="0" algn="just">
              <a:buNone/>
            </a:pPr>
            <a:r>
              <a:rPr lang="en-IN" sz="1200" dirty="0"/>
              <a:t>[15]  Sharath </a:t>
            </a:r>
            <a:r>
              <a:rPr lang="en-IN" sz="1200" dirty="0" err="1"/>
              <a:t>Adavanne</a:t>
            </a:r>
            <a:r>
              <a:rPr lang="en-IN" sz="1200" dirty="0"/>
              <a:t>, Konstantinos </a:t>
            </a:r>
            <a:r>
              <a:rPr lang="en-IN" sz="1200" dirty="0" err="1"/>
              <a:t>Drossos</a:t>
            </a:r>
            <a:r>
              <a:rPr lang="en-IN" sz="1200" dirty="0"/>
              <a:t>, Emre </a:t>
            </a:r>
            <a:r>
              <a:rPr lang="en-IN" sz="1200" dirty="0" err="1"/>
              <a:t>C¸akır</a:t>
            </a:r>
            <a:r>
              <a:rPr lang="en-IN" sz="1200" dirty="0"/>
              <a:t>&amp; </a:t>
            </a:r>
            <a:r>
              <a:rPr lang="en-IN" sz="1200" dirty="0" err="1"/>
              <a:t>Tuomas</a:t>
            </a:r>
            <a:r>
              <a:rPr lang="en-IN" sz="1200" dirty="0"/>
              <a:t> Virtanen (2017). Stacked Convolutional and Recurrent Neural Networks for Bird Audio Detection</a:t>
            </a:r>
          </a:p>
        </p:txBody>
      </p:sp>
      <p:sp>
        <p:nvSpPr>
          <p:cNvPr id="4" name="Footer Placeholder 3"/>
          <p:cNvSpPr>
            <a:spLocks noGrp="1"/>
          </p:cNvSpPr>
          <p:nvPr>
            <p:ph type="ftr" sz="quarter" idx="11"/>
          </p:nvPr>
        </p:nvSpPr>
        <p:spPr/>
        <p:txBody>
          <a:bodyPr/>
          <a:lstStyle/>
          <a:p>
            <a:r>
              <a:rPr lang="en-US" dirty="0"/>
              <a:t>School of Computer Science and Engineering           19BAI1032</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19</a:t>
            </a:fld>
            <a:endParaRPr lang="en-IN"/>
          </a:p>
        </p:txBody>
      </p:sp>
    </p:spTree>
    <p:extLst>
      <p:ext uri="{BB962C8B-B14F-4D97-AF65-F5344CB8AC3E}">
        <p14:creationId xmlns:p14="http://schemas.microsoft.com/office/powerpoint/2010/main" val="253181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IN" b="1" dirty="0"/>
              <a:t>Introduction</a:t>
            </a:r>
            <a:endParaRPr lang="en-IN" b="1" dirty="0">
              <a:solidFill>
                <a:srgbClr val="FF0000"/>
              </a:solidFill>
            </a:endParaRPr>
          </a:p>
        </p:txBody>
      </p:sp>
      <p:sp>
        <p:nvSpPr>
          <p:cNvPr id="3" name="Content Placeholder 2"/>
          <p:cNvSpPr>
            <a:spLocks noGrp="1"/>
          </p:cNvSpPr>
          <p:nvPr>
            <p:ph idx="1"/>
          </p:nvPr>
        </p:nvSpPr>
        <p:spPr>
          <a:xfrm>
            <a:off x="838200" y="1649691"/>
            <a:ext cx="10515600" cy="4517845"/>
          </a:xfrm>
        </p:spPr>
        <p:txBody>
          <a:bodyPr>
            <a:normAutofit fontScale="77500" lnSpcReduction="20000"/>
          </a:bodyPr>
          <a:lstStyle/>
          <a:p>
            <a:pPr marL="0" indent="0" algn="just">
              <a:buNone/>
            </a:pPr>
            <a:r>
              <a:rPr lang="en-US" dirty="0"/>
              <a:t>With growing pollution, deforestation, and climate change, the degradation of the environment is at its peak. Loss of biodiversity is one such effect of the various activities by humans.</a:t>
            </a:r>
          </a:p>
          <a:p>
            <a:pPr marL="0" indent="0" algn="just">
              <a:buNone/>
            </a:pPr>
            <a:r>
              <a:rPr lang="en-IN" dirty="0"/>
              <a:t>We were blessed with various bird species, each with their unique characteristics in various vibrant to dark colours playing their own part in the food cycle, but lately, their numbers have declined steeply.</a:t>
            </a:r>
          </a:p>
          <a:p>
            <a:pPr marL="0" indent="0" algn="just">
              <a:buNone/>
            </a:pPr>
            <a:r>
              <a:rPr lang="en-IN" dirty="0"/>
              <a:t>Bird watchers have been tracking birds throughout the year, from migratory birds to ones that are sedentary. Keeping track precisely when a lot of times visual contact isn’t available becomes hard. </a:t>
            </a:r>
          </a:p>
          <a:p>
            <a:pPr marL="0" indent="0" algn="just">
              <a:buNone/>
            </a:pPr>
            <a:r>
              <a:rPr lang="en-IN" dirty="0"/>
              <a:t>Keeping track of their population, nesting areas, and other such behaviours is necessary for their conservation, and doing this without affecting their regular routine is very much important.</a:t>
            </a:r>
          </a:p>
          <a:p>
            <a:pPr marL="0" indent="0" algn="just">
              <a:buNone/>
            </a:pPr>
            <a:r>
              <a:rPr lang="en-IN" dirty="0"/>
              <a:t>Recently systems to track them using various sensors are being developed, and audio-based sensors are one of them. Utilizing the latest technology to automate the monitoring and identify them with more precision, Machine Learning is being used to identify birds.</a:t>
            </a:r>
          </a:p>
        </p:txBody>
      </p:sp>
      <p:sp>
        <p:nvSpPr>
          <p:cNvPr id="4" name="Footer Placeholder 3"/>
          <p:cNvSpPr>
            <a:spLocks noGrp="1"/>
          </p:cNvSpPr>
          <p:nvPr>
            <p:ph type="ftr" sz="quarter" idx="11"/>
          </p:nvPr>
        </p:nvSpPr>
        <p:spPr>
          <a:xfrm>
            <a:off x="4038600" y="6356350"/>
            <a:ext cx="6006152" cy="365125"/>
          </a:xfrm>
        </p:spPr>
        <p:txBody>
          <a:bodyPr/>
          <a:lstStyle/>
          <a:p>
            <a:r>
              <a:rPr lang="en-US" dirty="0"/>
              <a:t>School of Computer Science and Engineering           19BAI1032</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a:t>
            </a:fld>
            <a:endParaRPr lang="en-IN"/>
          </a:p>
        </p:txBody>
      </p:sp>
    </p:spTree>
    <p:extLst>
      <p:ext uri="{BB962C8B-B14F-4D97-AF65-F5344CB8AC3E}">
        <p14:creationId xmlns:p14="http://schemas.microsoft.com/office/powerpoint/2010/main" val="314683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a:t>Thank You </a:t>
            </a:r>
          </a:p>
        </p:txBody>
      </p:sp>
      <p:sp>
        <p:nvSpPr>
          <p:cNvPr id="4" name="Footer Placeholder 3"/>
          <p:cNvSpPr>
            <a:spLocks noGrp="1"/>
          </p:cNvSpPr>
          <p:nvPr>
            <p:ph type="ftr" sz="quarter" idx="11"/>
          </p:nvPr>
        </p:nvSpPr>
        <p:spPr/>
        <p:txBody>
          <a:bodyPr/>
          <a:lstStyle/>
          <a:p>
            <a:r>
              <a:rPr lang="en-US" dirty="0"/>
              <a:t>School of Computer Science and Engineering           19BAI1032</a:t>
            </a:r>
            <a:endParaRPr lang="en-IN" dirty="0"/>
          </a:p>
        </p:txBody>
      </p:sp>
      <p:sp>
        <p:nvSpPr>
          <p:cNvPr id="2" name="Slide Number Placeholder 1"/>
          <p:cNvSpPr>
            <a:spLocks noGrp="1"/>
          </p:cNvSpPr>
          <p:nvPr>
            <p:ph type="sldNum" sz="quarter" idx="12"/>
          </p:nvPr>
        </p:nvSpPr>
        <p:spPr/>
        <p:txBody>
          <a:bodyPr/>
          <a:lstStyle/>
          <a:p>
            <a:fld id="{92607C7E-3A72-4AFC-82D5-1E7B16850C90}" type="slidenum">
              <a:rPr lang="en-IN" smtClean="0"/>
              <a:t>20</a:t>
            </a:fld>
            <a:endParaRPr lang="en-IN"/>
          </a:p>
        </p:txBody>
      </p:sp>
    </p:spTree>
    <p:extLst>
      <p:ext uri="{BB962C8B-B14F-4D97-AF65-F5344CB8AC3E}">
        <p14:creationId xmlns:p14="http://schemas.microsoft.com/office/powerpoint/2010/main" val="188549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F56BDB5-6865-ECB7-D11C-E364C9FC5398}"/>
              </a:ext>
            </a:extLst>
          </p:cNvPr>
          <p:cNvSpPr>
            <a:spLocks noGrp="1"/>
          </p:cNvSpPr>
          <p:nvPr>
            <p:ph type="ftr" sz="quarter" idx="11"/>
          </p:nvPr>
        </p:nvSpPr>
        <p:spPr/>
        <p:txBody>
          <a:bodyPr/>
          <a:lstStyle/>
          <a:p>
            <a:r>
              <a:rPr lang="en-US"/>
              <a:t>School of Computer Science and Engineering           19BAI1032</a:t>
            </a:r>
            <a:endParaRPr lang="en-IN"/>
          </a:p>
        </p:txBody>
      </p:sp>
      <p:sp>
        <p:nvSpPr>
          <p:cNvPr id="5" name="Slide Number Placeholder 4">
            <a:extLst>
              <a:ext uri="{FF2B5EF4-FFF2-40B4-BE49-F238E27FC236}">
                <a16:creationId xmlns:a16="http://schemas.microsoft.com/office/drawing/2014/main" id="{CC6A1B3D-C0F2-89D6-0223-133A70B94900}"/>
              </a:ext>
            </a:extLst>
          </p:cNvPr>
          <p:cNvSpPr>
            <a:spLocks noGrp="1"/>
          </p:cNvSpPr>
          <p:nvPr>
            <p:ph type="sldNum" sz="quarter" idx="12"/>
          </p:nvPr>
        </p:nvSpPr>
        <p:spPr/>
        <p:txBody>
          <a:bodyPr/>
          <a:lstStyle/>
          <a:p>
            <a:fld id="{92607C7E-3A72-4AFC-82D5-1E7B16850C90}" type="slidenum">
              <a:rPr lang="en-IN" smtClean="0"/>
              <a:t>3</a:t>
            </a:fld>
            <a:endParaRPr lang="en-IN"/>
          </a:p>
        </p:txBody>
      </p:sp>
      <p:sp>
        <p:nvSpPr>
          <p:cNvPr id="8" name="Title 1">
            <a:extLst>
              <a:ext uri="{FF2B5EF4-FFF2-40B4-BE49-F238E27FC236}">
                <a16:creationId xmlns:a16="http://schemas.microsoft.com/office/drawing/2014/main" id="{DAD9B91D-5C47-599C-D12A-339CCF126AE8}"/>
              </a:ext>
            </a:extLst>
          </p:cNvPr>
          <p:cNvSpPr>
            <a:spLocks noGrp="1"/>
          </p:cNvSpPr>
          <p:nvPr>
            <p:ph type="title"/>
          </p:nvPr>
        </p:nvSpPr>
        <p:spPr>
          <a:xfrm>
            <a:off x="598795" y="2276025"/>
            <a:ext cx="10994409" cy="1325563"/>
          </a:xfrm>
        </p:spPr>
        <p:txBody>
          <a:bodyPr>
            <a:normAutofit/>
          </a:bodyPr>
          <a:lstStyle/>
          <a:p>
            <a:pPr algn="ctr"/>
            <a:r>
              <a:rPr lang="en-IN" b="1" dirty="0"/>
              <a:t>Literature Review</a:t>
            </a:r>
          </a:p>
        </p:txBody>
      </p:sp>
    </p:spTree>
    <p:extLst>
      <p:ext uri="{BB962C8B-B14F-4D97-AF65-F5344CB8AC3E}">
        <p14:creationId xmlns:p14="http://schemas.microsoft.com/office/powerpoint/2010/main" val="143233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67BEE7-C7FB-ADF2-265E-7F39DE7A1737}"/>
              </a:ext>
            </a:extLst>
          </p:cNvPr>
          <p:cNvSpPr>
            <a:spLocks noGrp="1"/>
          </p:cNvSpPr>
          <p:nvPr>
            <p:ph type="ftr" sz="quarter" idx="11"/>
          </p:nvPr>
        </p:nvSpPr>
        <p:spPr/>
        <p:txBody>
          <a:bodyPr/>
          <a:lstStyle/>
          <a:p>
            <a:r>
              <a:rPr lang="en-US"/>
              <a:t>School of Computer Science and Engineering           19BAI1032</a:t>
            </a:r>
            <a:endParaRPr lang="en-IN" dirty="0"/>
          </a:p>
        </p:txBody>
      </p:sp>
      <p:sp>
        <p:nvSpPr>
          <p:cNvPr id="3" name="Slide Number Placeholder 2">
            <a:extLst>
              <a:ext uri="{FF2B5EF4-FFF2-40B4-BE49-F238E27FC236}">
                <a16:creationId xmlns:a16="http://schemas.microsoft.com/office/drawing/2014/main" id="{72BADE7A-BDDF-6A7F-4DFD-E7068E484B62}"/>
              </a:ext>
            </a:extLst>
          </p:cNvPr>
          <p:cNvSpPr>
            <a:spLocks noGrp="1"/>
          </p:cNvSpPr>
          <p:nvPr>
            <p:ph type="sldNum" sz="quarter" idx="12"/>
          </p:nvPr>
        </p:nvSpPr>
        <p:spPr/>
        <p:txBody>
          <a:bodyPr/>
          <a:lstStyle/>
          <a:p>
            <a:fld id="{92607C7E-3A72-4AFC-82D5-1E7B16850C90}" type="slidenum">
              <a:rPr lang="en-IN" smtClean="0"/>
              <a:t>4</a:t>
            </a:fld>
            <a:endParaRPr lang="en-IN"/>
          </a:p>
        </p:txBody>
      </p:sp>
      <p:graphicFrame>
        <p:nvGraphicFramePr>
          <p:cNvPr id="4" name="Table 3">
            <a:extLst>
              <a:ext uri="{FF2B5EF4-FFF2-40B4-BE49-F238E27FC236}">
                <a16:creationId xmlns:a16="http://schemas.microsoft.com/office/drawing/2014/main" id="{D4AF0165-4974-5297-2F62-21E59B06A87D}"/>
              </a:ext>
            </a:extLst>
          </p:cNvPr>
          <p:cNvGraphicFramePr>
            <a:graphicFrameLocks noGrp="1"/>
          </p:cNvGraphicFramePr>
          <p:nvPr>
            <p:extLst>
              <p:ext uri="{D42A27DB-BD31-4B8C-83A1-F6EECF244321}">
                <p14:modId xmlns:p14="http://schemas.microsoft.com/office/powerpoint/2010/main" val="530681313"/>
              </p:ext>
            </p:extLst>
          </p:nvPr>
        </p:nvGraphicFramePr>
        <p:xfrm>
          <a:off x="344812" y="136525"/>
          <a:ext cx="11572727" cy="6113447"/>
        </p:xfrm>
        <a:graphic>
          <a:graphicData uri="http://schemas.openxmlformats.org/drawingml/2006/table">
            <a:tbl>
              <a:tblPr firstRow="1" firstCol="1" bandRow="1">
                <a:tableStyleId>{5C22544A-7EE6-4342-B048-85BDC9FD1C3A}</a:tableStyleId>
              </a:tblPr>
              <a:tblGrid>
                <a:gridCol w="392613">
                  <a:extLst>
                    <a:ext uri="{9D8B030D-6E8A-4147-A177-3AD203B41FA5}">
                      <a16:colId xmlns:a16="http://schemas.microsoft.com/office/drawing/2014/main" val="3101212922"/>
                    </a:ext>
                  </a:extLst>
                </a:gridCol>
                <a:gridCol w="1515581">
                  <a:extLst>
                    <a:ext uri="{9D8B030D-6E8A-4147-A177-3AD203B41FA5}">
                      <a16:colId xmlns:a16="http://schemas.microsoft.com/office/drawing/2014/main" val="3825482516"/>
                    </a:ext>
                  </a:extLst>
                </a:gridCol>
                <a:gridCol w="980845">
                  <a:extLst>
                    <a:ext uri="{9D8B030D-6E8A-4147-A177-3AD203B41FA5}">
                      <a16:colId xmlns:a16="http://schemas.microsoft.com/office/drawing/2014/main" val="1040816527"/>
                    </a:ext>
                  </a:extLst>
                </a:gridCol>
                <a:gridCol w="2933893">
                  <a:extLst>
                    <a:ext uri="{9D8B030D-6E8A-4147-A177-3AD203B41FA5}">
                      <a16:colId xmlns:a16="http://schemas.microsoft.com/office/drawing/2014/main" val="3200324074"/>
                    </a:ext>
                  </a:extLst>
                </a:gridCol>
                <a:gridCol w="1466946">
                  <a:extLst>
                    <a:ext uri="{9D8B030D-6E8A-4147-A177-3AD203B41FA5}">
                      <a16:colId xmlns:a16="http://schemas.microsoft.com/office/drawing/2014/main" val="3102866993"/>
                    </a:ext>
                  </a:extLst>
                </a:gridCol>
                <a:gridCol w="1250286">
                  <a:extLst>
                    <a:ext uri="{9D8B030D-6E8A-4147-A177-3AD203B41FA5}">
                      <a16:colId xmlns:a16="http://schemas.microsoft.com/office/drawing/2014/main" val="607539381"/>
                    </a:ext>
                  </a:extLst>
                </a:gridCol>
                <a:gridCol w="1473156">
                  <a:extLst>
                    <a:ext uri="{9D8B030D-6E8A-4147-A177-3AD203B41FA5}">
                      <a16:colId xmlns:a16="http://schemas.microsoft.com/office/drawing/2014/main" val="517447316"/>
                    </a:ext>
                  </a:extLst>
                </a:gridCol>
                <a:gridCol w="1559407">
                  <a:extLst>
                    <a:ext uri="{9D8B030D-6E8A-4147-A177-3AD203B41FA5}">
                      <a16:colId xmlns:a16="http://schemas.microsoft.com/office/drawing/2014/main" val="1155744534"/>
                    </a:ext>
                  </a:extLst>
                </a:gridCol>
              </a:tblGrid>
              <a:tr h="442174">
                <a:tc>
                  <a:txBody>
                    <a:bodyPr/>
                    <a:lstStyle/>
                    <a:p>
                      <a:pPr algn="l">
                        <a:lnSpc>
                          <a:spcPct val="107000"/>
                        </a:lnSpc>
                        <a:spcAft>
                          <a:spcPts val="800"/>
                        </a:spcAft>
                      </a:pPr>
                      <a:r>
                        <a:rPr lang="en-IN" sz="1200">
                          <a:effectLst/>
                        </a:rPr>
                        <a:t>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a:effectLst/>
                        </a:rPr>
                        <a:t>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dirty="0">
                          <a:effectLst/>
                        </a:rPr>
                        <a:t>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a:effectLst/>
                        </a:rPr>
                        <a:t>Proposed Method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a:effectLst/>
                        </a:rPr>
                        <a:t>Dataset used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a:effectLst/>
                        </a:rPr>
                        <a:t>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a:effectLst/>
                        </a:rPr>
                        <a:t>Disadvantages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a:effectLst/>
                        </a:rPr>
                        <a:t>Results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extLst>
                  <a:ext uri="{0D108BD9-81ED-4DB2-BD59-A6C34878D82A}">
                    <a16:rowId xmlns:a16="http://schemas.microsoft.com/office/drawing/2014/main" val="1702237081"/>
                  </a:ext>
                </a:extLst>
              </a:tr>
              <a:tr h="2985228">
                <a:tc>
                  <a:txBody>
                    <a:bodyPr/>
                    <a:lstStyle/>
                    <a:p>
                      <a:pPr algn="l">
                        <a:lnSpc>
                          <a:spcPct val="107000"/>
                        </a:lnSpc>
                        <a:spcAft>
                          <a:spcPts val="800"/>
                        </a:spcAft>
                      </a:pP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dirty="0">
                          <a:effectLst/>
                        </a:rPr>
                        <a:t>Mark Anderson &amp; Naomi Harte (2022). Learnable Acoustic Frontends In Bird Activity Detection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a:effectLst/>
                        </a:rPr>
                        <a:t>EfficientNet B0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dirty="0">
                          <a:effectLst/>
                        </a:rPr>
                        <a:t>Learnable:</a:t>
                      </a:r>
                    </a:p>
                    <a:p>
                      <a:pPr marL="342900" lvl="0" indent="-342900" algn="l">
                        <a:lnSpc>
                          <a:spcPct val="107000"/>
                        </a:lnSpc>
                        <a:buFont typeface="Symbol" panose="05050102010706020507" pitchFamily="18" charset="2"/>
                        <a:buChar char=""/>
                      </a:pPr>
                      <a:r>
                        <a:rPr lang="en-IN" sz="1200" dirty="0">
                          <a:effectLst/>
                        </a:rPr>
                        <a:t>Per-Channel Energy Normalisation (PCEN)</a:t>
                      </a:r>
                    </a:p>
                    <a:p>
                      <a:pPr marL="342900" lvl="0" indent="-342900" algn="l">
                        <a:lnSpc>
                          <a:spcPct val="107000"/>
                        </a:lnSpc>
                        <a:buFont typeface="Symbol" panose="05050102010706020507" pitchFamily="18" charset="2"/>
                        <a:buChar char=""/>
                      </a:pPr>
                      <a:r>
                        <a:rPr lang="en-IN" sz="1200" dirty="0">
                          <a:effectLst/>
                        </a:rPr>
                        <a:t>Time-Domain </a:t>
                      </a:r>
                      <a:r>
                        <a:rPr lang="en-IN" sz="1200" dirty="0" err="1">
                          <a:effectLst/>
                        </a:rPr>
                        <a:t>Filterbanks</a:t>
                      </a:r>
                      <a:r>
                        <a:rPr lang="en-IN" sz="1200" dirty="0">
                          <a:effectLst/>
                        </a:rPr>
                        <a:t> (TD)</a:t>
                      </a:r>
                    </a:p>
                    <a:p>
                      <a:pPr marL="342900" lvl="0" indent="-342900" algn="l">
                        <a:lnSpc>
                          <a:spcPct val="107000"/>
                        </a:lnSpc>
                        <a:buFont typeface="Symbol" panose="05050102010706020507" pitchFamily="18" charset="2"/>
                        <a:buChar char=""/>
                      </a:pPr>
                      <a:r>
                        <a:rPr lang="en-IN" sz="1200" dirty="0">
                          <a:effectLst/>
                        </a:rPr>
                        <a:t>Spectro-Temporal Filters (STRF)</a:t>
                      </a:r>
                    </a:p>
                    <a:p>
                      <a:pPr marL="342900" lvl="0" indent="-342900" algn="l">
                        <a:lnSpc>
                          <a:spcPct val="107000"/>
                        </a:lnSpc>
                        <a:spcAft>
                          <a:spcPts val="800"/>
                        </a:spcAft>
                        <a:buFont typeface="Symbol" panose="05050102010706020507" pitchFamily="18" charset="2"/>
                        <a:buChar char=""/>
                      </a:pPr>
                      <a:r>
                        <a:rPr lang="en-IN" sz="1200" dirty="0">
                          <a:effectLst/>
                        </a:rPr>
                        <a:t>Learnable Audio Frontend (LEAF)</a:t>
                      </a:r>
                    </a:p>
                    <a:p>
                      <a:pPr algn="l">
                        <a:lnSpc>
                          <a:spcPct val="107000"/>
                        </a:lnSpc>
                        <a:spcAft>
                          <a:spcPts val="800"/>
                        </a:spcAft>
                      </a:pPr>
                      <a:r>
                        <a:rPr lang="en-IN" sz="1200" dirty="0">
                          <a:effectLst/>
                        </a:rPr>
                        <a:t>Non-learnable frontends:  </a:t>
                      </a:r>
                    </a:p>
                    <a:p>
                      <a:pPr marL="342900" lvl="0" indent="-342900" algn="l">
                        <a:lnSpc>
                          <a:spcPct val="107000"/>
                        </a:lnSpc>
                        <a:buFont typeface="Symbol" panose="05050102010706020507" pitchFamily="18" charset="2"/>
                        <a:buChar char=""/>
                      </a:pPr>
                      <a:r>
                        <a:rPr lang="en-IN" sz="1200" dirty="0">
                          <a:effectLst/>
                        </a:rPr>
                        <a:t>Mel spectrograms</a:t>
                      </a:r>
                    </a:p>
                    <a:p>
                      <a:pPr marL="342900" lvl="0" indent="-342900" algn="l">
                        <a:lnSpc>
                          <a:spcPct val="107000"/>
                        </a:lnSpc>
                        <a:buFont typeface="Symbol" panose="05050102010706020507" pitchFamily="18" charset="2"/>
                        <a:buChar char=""/>
                      </a:pPr>
                      <a:r>
                        <a:rPr lang="en-IN" sz="1200" dirty="0">
                          <a:effectLst/>
                        </a:rPr>
                        <a:t>Linear spectrograms</a:t>
                      </a:r>
                    </a:p>
                    <a:p>
                      <a:pPr marL="342900" lvl="0" indent="-342900" algn="l">
                        <a:lnSpc>
                          <a:spcPct val="107000"/>
                        </a:lnSpc>
                        <a:buFont typeface="Symbol" panose="05050102010706020507" pitchFamily="18" charset="2"/>
                        <a:buChar char=""/>
                      </a:pPr>
                      <a:r>
                        <a:rPr lang="en-IN" sz="1200" dirty="0">
                          <a:effectLst/>
                        </a:rPr>
                        <a:t>Log compressed </a:t>
                      </a:r>
                      <a:r>
                        <a:rPr lang="en-IN" sz="1200" dirty="0" err="1">
                          <a:effectLst/>
                        </a:rPr>
                        <a:t>mel</a:t>
                      </a:r>
                      <a:r>
                        <a:rPr lang="en-IN" sz="1200" dirty="0">
                          <a:effectLst/>
                        </a:rPr>
                        <a:t> </a:t>
                      </a:r>
                      <a:r>
                        <a:rPr lang="en-IN" sz="1200" dirty="0" err="1">
                          <a:effectLst/>
                        </a:rPr>
                        <a:t>spectograms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marL="342900" lvl="0" indent="-342900" algn="l">
                        <a:lnSpc>
                          <a:spcPct val="107000"/>
                        </a:lnSpc>
                        <a:buFont typeface="Symbol" panose="05050102010706020507" pitchFamily="18" charset="2"/>
                        <a:buChar char=""/>
                      </a:pPr>
                      <a:r>
                        <a:rPr lang="en-IN" sz="1200" dirty="0">
                          <a:effectLst/>
                        </a:rPr>
                        <a:t>DCASE2018 BAD Challenge</a:t>
                      </a:r>
                    </a:p>
                    <a:p>
                      <a:pPr marL="342900" lvl="0" indent="-342900" algn="l">
                        <a:lnSpc>
                          <a:spcPct val="107000"/>
                        </a:lnSpc>
                        <a:buFont typeface="Symbol" panose="05050102010706020507" pitchFamily="18" charset="2"/>
                        <a:buChar char=""/>
                      </a:pPr>
                      <a:r>
                        <a:rPr lang="en-IN" sz="1200" dirty="0">
                          <a:effectLst/>
                        </a:rPr>
                        <a:t>BirdVox-DCASE-20k</a:t>
                      </a:r>
                    </a:p>
                    <a:p>
                      <a:pPr marL="342900" lvl="0" indent="-342900" algn="l">
                        <a:lnSpc>
                          <a:spcPct val="107000"/>
                        </a:lnSpc>
                        <a:buFont typeface="Symbol" panose="05050102010706020507" pitchFamily="18" charset="2"/>
                        <a:buChar char=""/>
                      </a:pPr>
                      <a:r>
                        <a:rPr lang="en-IN" sz="1200" dirty="0">
                          <a:effectLst/>
                        </a:rPr>
                        <a:t>freefield1010 </a:t>
                      </a:r>
                    </a:p>
                    <a:p>
                      <a:pPr marL="342900" lvl="0" indent="-342900" algn="l">
                        <a:lnSpc>
                          <a:spcPct val="107000"/>
                        </a:lnSpc>
                        <a:buFont typeface="Symbol" panose="05050102010706020507" pitchFamily="18" charset="2"/>
                        <a:buChar char=""/>
                      </a:pPr>
                      <a:r>
                        <a:rPr lang="en-IN" sz="1200" dirty="0">
                          <a:effectLst/>
                        </a:rPr>
                        <a:t>warblrb10k</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marL="342900" lvl="0" indent="-342900" algn="l">
                        <a:lnSpc>
                          <a:spcPct val="107000"/>
                        </a:lnSpc>
                        <a:buFont typeface="Symbol" panose="05050102010706020507" pitchFamily="18" charset="2"/>
                        <a:buChar char=""/>
                      </a:pPr>
                      <a:r>
                        <a:rPr lang="en-IN" sz="1200" dirty="0">
                          <a:effectLst/>
                        </a:rPr>
                        <a:t>Good efficiency of computational resources and accuracy.</a:t>
                      </a:r>
                    </a:p>
                    <a:p>
                      <a:pPr marL="342900" lvl="0" indent="-342900" algn="l">
                        <a:lnSpc>
                          <a:spcPct val="107000"/>
                        </a:lnSpc>
                        <a:spcAft>
                          <a:spcPts val="800"/>
                        </a:spcAft>
                        <a:buFont typeface="Symbol" panose="05050102010706020507" pitchFamily="18" charset="2"/>
                        <a:buChar char=""/>
                      </a:pPr>
                      <a:r>
                        <a:rPr lang="en-IN" sz="1200" dirty="0">
                          <a:effectLst/>
                        </a:rPr>
                        <a:t>Possible to deploy on edge-based systems too.</a:t>
                      </a:r>
                    </a:p>
                    <a:p>
                      <a:pPr algn="l">
                        <a:lnSpc>
                          <a:spcPct val="107000"/>
                        </a:lnSpc>
                        <a:spcAft>
                          <a:spcPts val="800"/>
                        </a:spcAft>
                      </a:pP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marL="342900" lvl="0" indent="-342900" algn="l">
                        <a:lnSpc>
                          <a:spcPct val="107000"/>
                        </a:lnSpc>
                        <a:buFont typeface="Symbol" panose="05050102010706020507" pitchFamily="18" charset="2"/>
                        <a:buChar char=""/>
                      </a:pPr>
                      <a:r>
                        <a:rPr lang="en-IN" sz="1200" dirty="0">
                          <a:effectLst/>
                        </a:rPr>
                        <a:t>Work only on clean data (not noisy)Space constraint for learning </a:t>
                      </a:r>
                      <a:r>
                        <a:rPr lang="en-IN" sz="1200" dirty="0" err="1">
                          <a:effectLst/>
                        </a:rPr>
                        <a:t>filterbacks</a:t>
                      </a:r>
                      <a:r>
                        <a:rPr lang="en-IN" sz="1200" dirty="0">
                          <a:effectLst/>
                        </a:rPr>
                        <a:t> in species agnostic.</a:t>
                      </a:r>
                    </a:p>
                    <a:p>
                      <a:pPr marL="342900" lvl="0" indent="-342900" algn="l">
                        <a:lnSpc>
                          <a:spcPct val="107000"/>
                        </a:lnSpc>
                        <a:spcAft>
                          <a:spcPts val="800"/>
                        </a:spcAft>
                        <a:buFont typeface="Symbol" panose="05050102010706020507" pitchFamily="18" charset="2"/>
                        <a:buChar char=""/>
                      </a:pPr>
                      <a:r>
                        <a:rPr lang="en-IN" sz="1200" dirty="0">
                          <a:effectLst/>
                        </a:rPr>
                        <a:t>Poor performance for interpretable learnable </a:t>
                      </a:r>
                      <a:r>
                        <a:rPr lang="en-IN" sz="1200" dirty="0" err="1">
                          <a:effectLst/>
                        </a:rPr>
                        <a:t>filterbacks</a:t>
                      </a:r>
                      <a:r>
                        <a:rPr lang="en-IN" sz="1200" dirty="0">
                          <a:effectLst/>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a:effectLst/>
                        </a:rPr>
                        <a:t>Per-Channel Energy Normalization (PCEN) is best with an overall accuracy of 89.9%.</a:t>
                      </a:r>
                    </a:p>
                    <a:p>
                      <a:pPr algn="l">
                        <a:lnSpc>
                          <a:spcPct val="107000"/>
                        </a:lnSpc>
                        <a:spcAft>
                          <a:spcPts val="800"/>
                        </a:spcAft>
                      </a:pPr>
                      <a:r>
                        <a:rPr lang="en-IN" sz="1200">
                          <a:effectLst/>
                        </a:rPr>
                        <a:t> </a:t>
                      </a:r>
                    </a:p>
                    <a:p>
                      <a:pPr algn="l">
                        <a:lnSpc>
                          <a:spcPct val="107000"/>
                        </a:lnSpc>
                        <a:spcAft>
                          <a:spcPts val="800"/>
                        </a:spcAft>
                      </a:pPr>
                      <a:r>
                        <a:rPr lang="en-IN" sz="1200">
                          <a:effectLst/>
                        </a:rPr>
                        <a:t>Can conclude that compressing the learnable spectrogram magnitudes gives the most increase in performance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extLst>
                  <a:ext uri="{0D108BD9-81ED-4DB2-BD59-A6C34878D82A}">
                    <a16:rowId xmlns:a16="http://schemas.microsoft.com/office/drawing/2014/main" val="437028013"/>
                  </a:ext>
                </a:extLst>
              </a:tr>
              <a:tr h="2686045">
                <a:tc>
                  <a:txBody>
                    <a:bodyPr/>
                    <a:lstStyle/>
                    <a:p>
                      <a:pPr algn="l">
                        <a:lnSpc>
                          <a:spcPct val="107000"/>
                        </a:lnSpc>
                        <a:spcAft>
                          <a:spcPts val="800"/>
                        </a:spcAft>
                      </a:pP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a:effectLst/>
                        </a:rPr>
                        <a:t>Marcos V. Conde &amp; Ui-Jin Choi (2022). Few-shot Long-Tailed Bird Audio Recognition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a:effectLst/>
                        </a:rPr>
                        <a:t>tf_efficientnet_b0_ns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marL="342900" lvl="0" indent="-342900" algn="l">
                        <a:lnSpc>
                          <a:spcPct val="107000"/>
                        </a:lnSpc>
                        <a:buFont typeface="Symbol" panose="05050102010706020507" pitchFamily="18" charset="2"/>
                        <a:buChar char=""/>
                      </a:pPr>
                      <a:r>
                        <a:rPr lang="en-IN" sz="1200" dirty="0">
                          <a:effectLst/>
                        </a:rPr>
                        <a:t>9 backbones, 22 models</a:t>
                      </a:r>
                    </a:p>
                    <a:p>
                      <a:pPr marL="342900" lvl="0" indent="-342900" algn="l">
                        <a:lnSpc>
                          <a:spcPct val="107000"/>
                        </a:lnSpc>
                        <a:buFont typeface="Symbol" panose="05050102010706020507" pitchFamily="18" charset="2"/>
                        <a:buChar char=""/>
                      </a:pPr>
                      <a:r>
                        <a:rPr lang="en-IN" sz="1200" dirty="0">
                          <a:effectLst/>
                        </a:rPr>
                        <a:t>CNN</a:t>
                      </a:r>
                    </a:p>
                    <a:p>
                      <a:pPr marL="342900" lvl="0" indent="-342900" algn="l">
                        <a:lnSpc>
                          <a:spcPct val="107000"/>
                        </a:lnSpc>
                        <a:buFont typeface="Symbol" panose="05050102010706020507" pitchFamily="18" charset="2"/>
                        <a:buChar char=""/>
                      </a:pPr>
                      <a:r>
                        <a:rPr lang="en-IN" sz="1200" dirty="0">
                          <a:effectLst/>
                        </a:rPr>
                        <a:t>tf_efficientnet_b0_ns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marL="342900" lvl="0" indent="-342900" algn="l">
                        <a:lnSpc>
                          <a:spcPct val="107000"/>
                        </a:lnSpc>
                        <a:buFont typeface="Symbol" panose="05050102010706020507" pitchFamily="18" charset="2"/>
                        <a:buChar char=""/>
                      </a:pPr>
                      <a:r>
                        <a:rPr lang="en-IN" sz="1200">
                          <a:effectLst/>
                        </a:rPr>
                        <a:t>BirdCLEF 2022</a:t>
                      </a:r>
                    </a:p>
                    <a:p>
                      <a:pPr marL="342900" lvl="0" indent="-342900" algn="l">
                        <a:lnSpc>
                          <a:spcPct val="107000"/>
                        </a:lnSpc>
                        <a:buFont typeface="Symbol" panose="05050102010706020507" pitchFamily="18" charset="2"/>
                        <a:buChar char=""/>
                      </a:pPr>
                      <a:r>
                        <a:rPr lang="en-IN" sz="1200">
                          <a:effectLst/>
                        </a:rPr>
                        <a:t>BirdVox-DCASE-20k</a:t>
                      </a:r>
                    </a:p>
                    <a:p>
                      <a:pPr marL="342900" lvl="0" indent="-342900" algn="l">
                        <a:lnSpc>
                          <a:spcPct val="107000"/>
                        </a:lnSpc>
                        <a:buFont typeface="Symbol" panose="05050102010706020507" pitchFamily="18" charset="2"/>
                        <a:buChar char=""/>
                      </a:pPr>
                      <a:r>
                        <a:rPr lang="en-IN" sz="1200">
                          <a:effectLst/>
                        </a:rPr>
                        <a:t>freefield1010</a:t>
                      </a:r>
                    </a:p>
                    <a:p>
                      <a:pPr marL="342900" lvl="0" indent="-342900" algn="l">
                        <a:lnSpc>
                          <a:spcPct val="107000"/>
                        </a:lnSpc>
                        <a:spcAft>
                          <a:spcPts val="800"/>
                        </a:spcAft>
                        <a:buFont typeface="Symbol" panose="05050102010706020507" pitchFamily="18" charset="2"/>
                        <a:buChar char=""/>
                      </a:pPr>
                      <a:r>
                        <a:rPr lang="en-IN" sz="1200">
                          <a:effectLst/>
                        </a:rPr>
                        <a:t>train_soundscapes</a:t>
                      </a:r>
                    </a:p>
                    <a:p>
                      <a:pPr algn="l">
                        <a:lnSpc>
                          <a:spcPct val="107000"/>
                        </a:lnSpc>
                        <a:spcAft>
                          <a:spcPts val="80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marL="342900" lvl="0" indent="-342900" algn="l">
                        <a:lnSpc>
                          <a:spcPct val="107000"/>
                        </a:lnSpc>
                        <a:buFont typeface="Symbol" panose="05050102010706020507" pitchFamily="18" charset="2"/>
                        <a:buChar char=""/>
                      </a:pPr>
                      <a:r>
                        <a:rPr lang="en-IN" sz="1200">
                          <a:effectLst/>
                        </a:rPr>
                        <a:t>Small dataset is enough</a:t>
                      </a:r>
                    </a:p>
                    <a:p>
                      <a:pPr marL="342900" lvl="0" indent="-342900" algn="l">
                        <a:lnSpc>
                          <a:spcPct val="107000"/>
                        </a:lnSpc>
                        <a:buFont typeface="Symbol" panose="05050102010706020507" pitchFamily="18" charset="2"/>
                        <a:buChar char=""/>
                      </a:pPr>
                      <a:r>
                        <a:rPr lang="en-IN" sz="1200">
                          <a:effectLst/>
                        </a:rPr>
                        <a:t>Weak labels can also be used to train</a:t>
                      </a:r>
                    </a:p>
                    <a:p>
                      <a:pPr marL="342900" lvl="0" indent="-342900" algn="l">
                        <a:lnSpc>
                          <a:spcPct val="107000"/>
                        </a:lnSpc>
                        <a:buFont typeface="Symbol" panose="05050102010706020507" pitchFamily="18" charset="2"/>
                        <a:buChar char=""/>
                      </a:pPr>
                      <a:r>
                        <a:rPr lang="en-IN" sz="1200">
                          <a:effectLst/>
                        </a:rPr>
                        <a:t>Fine-grained vocals can be classified very fast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marL="342900" lvl="0" indent="-342900" algn="l">
                        <a:lnSpc>
                          <a:spcPct val="107000"/>
                        </a:lnSpc>
                        <a:spcAft>
                          <a:spcPts val="800"/>
                        </a:spcAft>
                        <a:buFont typeface="Symbol" panose="05050102010706020507" pitchFamily="18" charset="2"/>
                        <a:buChar char=""/>
                      </a:pPr>
                      <a:r>
                        <a:rPr lang="en-IN" sz="1200" dirty="0">
                          <a:effectLst/>
                        </a:rPr>
                        <a:t>Overfitting of certain classes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tc>
                  <a:txBody>
                    <a:bodyPr/>
                    <a:lstStyle/>
                    <a:p>
                      <a:pPr algn="l">
                        <a:lnSpc>
                          <a:spcPct val="107000"/>
                        </a:lnSpc>
                        <a:spcAft>
                          <a:spcPts val="800"/>
                        </a:spcAft>
                      </a:pPr>
                      <a:r>
                        <a:rPr lang="en-IN" sz="1200" dirty="0">
                          <a:effectLst/>
                        </a:rPr>
                        <a:t>Achieved a local validation (CV) of 0.8745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311" marR="37311" marT="0" marB="0" anchor="ctr"/>
                </a:tc>
                <a:extLst>
                  <a:ext uri="{0D108BD9-81ED-4DB2-BD59-A6C34878D82A}">
                    <a16:rowId xmlns:a16="http://schemas.microsoft.com/office/drawing/2014/main" val="333285614"/>
                  </a:ext>
                </a:extLst>
              </a:tr>
            </a:tbl>
          </a:graphicData>
        </a:graphic>
      </p:graphicFrame>
    </p:spTree>
    <p:extLst>
      <p:ext uri="{BB962C8B-B14F-4D97-AF65-F5344CB8AC3E}">
        <p14:creationId xmlns:p14="http://schemas.microsoft.com/office/powerpoint/2010/main" val="331321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3D07D6-1711-12DC-C1B8-FF4D18D554BE}"/>
              </a:ext>
            </a:extLst>
          </p:cNvPr>
          <p:cNvSpPr>
            <a:spLocks noGrp="1"/>
          </p:cNvSpPr>
          <p:nvPr>
            <p:ph type="ftr" sz="quarter" idx="11"/>
          </p:nvPr>
        </p:nvSpPr>
        <p:spPr/>
        <p:txBody>
          <a:bodyPr/>
          <a:lstStyle/>
          <a:p>
            <a:r>
              <a:rPr lang="en-US"/>
              <a:t>School of Computer Science and Engineering           19BAI1032</a:t>
            </a:r>
            <a:endParaRPr lang="en-IN"/>
          </a:p>
        </p:txBody>
      </p:sp>
      <p:sp>
        <p:nvSpPr>
          <p:cNvPr id="3" name="Slide Number Placeholder 2">
            <a:extLst>
              <a:ext uri="{FF2B5EF4-FFF2-40B4-BE49-F238E27FC236}">
                <a16:creationId xmlns:a16="http://schemas.microsoft.com/office/drawing/2014/main" id="{CD4BB523-B300-F12F-6C27-2BB645B71C5E}"/>
              </a:ext>
            </a:extLst>
          </p:cNvPr>
          <p:cNvSpPr>
            <a:spLocks noGrp="1"/>
          </p:cNvSpPr>
          <p:nvPr>
            <p:ph type="sldNum" sz="quarter" idx="12"/>
          </p:nvPr>
        </p:nvSpPr>
        <p:spPr/>
        <p:txBody>
          <a:bodyPr/>
          <a:lstStyle/>
          <a:p>
            <a:fld id="{92607C7E-3A72-4AFC-82D5-1E7B16850C90}" type="slidenum">
              <a:rPr lang="en-IN" smtClean="0"/>
              <a:t>5</a:t>
            </a:fld>
            <a:endParaRPr lang="en-IN"/>
          </a:p>
        </p:txBody>
      </p:sp>
      <p:graphicFrame>
        <p:nvGraphicFramePr>
          <p:cNvPr id="7" name="Table 6">
            <a:extLst>
              <a:ext uri="{FF2B5EF4-FFF2-40B4-BE49-F238E27FC236}">
                <a16:creationId xmlns:a16="http://schemas.microsoft.com/office/drawing/2014/main" id="{0F8044D6-28ED-7940-D2B7-7B6CB7BD026F}"/>
              </a:ext>
            </a:extLst>
          </p:cNvPr>
          <p:cNvGraphicFramePr>
            <a:graphicFrameLocks noGrp="1"/>
          </p:cNvGraphicFramePr>
          <p:nvPr>
            <p:extLst>
              <p:ext uri="{D42A27DB-BD31-4B8C-83A1-F6EECF244321}">
                <p14:modId xmlns:p14="http://schemas.microsoft.com/office/powerpoint/2010/main" val="2937185472"/>
              </p:ext>
            </p:extLst>
          </p:nvPr>
        </p:nvGraphicFramePr>
        <p:xfrm>
          <a:off x="279661" y="136525"/>
          <a:ext cx="11632677" cy="5493843"/>
        </p:xfrm>
        <a:graphic>
          <a:graphicData uri="http://schemas.openxmlformats.org/drawingml/2006/table">
            <a:tbl>
              <a:tblPr firstRow="1" firstCol="1" bandRow="1">
                <a:tableStyleId>{5C22544A-7EE6-4342-B048-85BDC9FD1C3A}</a:tableStyleId>
              </a:tblPr>
              <a:tblGrid>
                <a:gridCol w="393754">
                  <a:extLst>
                    <a:ext uri="{9D8B030D-6E8A-4147-A177-3AD203B41FA5}">
                      <a16:colId xmlns:a16="http://schemas.microsoft.com/office/drawing/2014/main" val="2433009017"/>
                    </a:ext>
                  </a:extLst>
                </a:gridCol>
                <a:gridCol w="1834115">
                  <a:extLst>
                    <a:ext uri="{9D8B030D-6E8A-4147-A177-3AD203B41FA5}">
                      <a16:colId xmlns:a16="http://schemas.microsoft.com/office/drawing/2014/main" val="3814602050"/>
                    </a:ext>
                  </a:extLst>
                </a:gridCol>
                <a:gridCol w="695870">
                  <a:extLst>
                    <a:ext uri="{9D8B030D-6E8A-4147-A177-3AD203B41FA5}">
                      <a16:colId xmlns:a16="http://schemas.microsoft.com/office/drawing/2014/main" val="630558277"/>
                    </a:ext>
                  </a:extLst>
                </a:gridCol>
                <a:gridCol w="2942426">
                  <a:extLst>
                    <a:ext uri="{9D8B030D-6E8A-4147-A177-3AD203B41FA5}">
                      <a16:colId xmlns:a16="http://schemas.microsoft.com/office/drawing/2014/main" val="1219339102"/>
                    </a:ext>
                  </a:extLst>
                </a:gridCol>
                <a:gridCol w="1471211">
                  <a:extLst>
                    <a:ext uri="{9D8B030D-6E8A-4147-A177-3AD203B41FA5}">
                      <a16:colId xmlns:a16="http://schemas.microsoft.com/office/drawing/2014/main" val="1534892472"/>
                    </a:ext>
                  </a:extLst>
                </a:gridCol>
                <a:gridCol w="1253921">
                  <a:extLst>
                    <a:ext uri="{9D8B030D-6E8A-4147-A177-3AD203B41FA5}">
                      <a16:colId xmlns:a16="http://schemas.microsoft.com/office/drawing/2014/main" val="3011236225"/>
                    </a:ext>
                  </a:extLst>
                </a:gridCol>
                <a:gridCol w="1477440">
                  <a:extLst>
                    <a:ext uri="{9D8B030D-6E8A-4147-A177-3AD203B41FA5}">
                      <a16:colId xmlns:a16="http://schemas.microsoft.com/office/drawing/2014/main" val="4081507926"/>
                    </a:ext>
                  </a:extLst>
                </a:gridCol>
                <a:gridCol w="1563940">
                  <a:extLst>
                    <a:ext uri="{9D8B030D-6E8A-4147-A177-3AD203B41FA5}">
                      <a16:colId xmlns:a16="http://schemas.microsoft.com/office/drawing/2014/main" val="3405019720"/>
                    </a:ext>
                  </a:extLst>
                </a:gridCol>
              </a:tblGrid>
              <a:tr h="332542">
                <a:tc>
                  <a:txBody>
                    <a:bodyPr/>
                    <a:lstStyle/>
                    <a:p>
                      <a:pPr>
                        <a:lnSpc>
                          <a:spcPct val="107000"/>
                        </a:lnSpc>
                        <a:spcAft>
                          <a:spcPts val="800"/>
                        </a:spcAft>
                      </a:pPr>
                      <a:r>
                        <a:rPr lang="en-IN" sz="1200">
                          <a:effectLst/>
                        </a:rPr>
                        <a:t>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dirty="0">
                          <a:effectLst/>
                        </a:rPr>
                        <a:t>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Proposed Method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Dataset used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Disadvantages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Results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extLst>
                  <a:ext uri="{0D108BD9-81ED-4DB2-BD59-A6C34878D82A}">
                    <a16:rowId xmlns:a16="http://schemas.microsoft.com/office/drawing/2014/main" val="4170545685"/>
                  </a:ext>
                </a:extLst>
              </a:tr>
              <a:tr h="2528484">
                <a:tc>
                  <a:txBody>
                    <a:bodyPr/>
                    <a:lstStyle/>
                    <a:p>
                      <a:pPr>
                        <a:lnSpc>
                          <a:spcPct val="107000"/>
                        </a:lnSpc>
                        <a:spcAft>
                          <a:spcPts val="800"/>
                        </a:spcAft>
                      </a:pP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Pooja Wale, Abhishek Mankar, Pratik Padale, Sanket Gawade &amp; Prasanna Ghogare (2022). A Survey on Bird Species Identification Using </a:t>
                      </a:r>
                    </a:p>
                    <a:p>
                      <a:pPr>
                        <a:lnSpc>
                          <a:spcPct val="107000"/>
                        </a:lnSpc>
                        <a:spcAft>
                          <a:spcPts val="800"/>
                        </a:spcAft>
                      </a:pPr>
                      <a:r>
                        <a:rPr lang="en-IN" sz="1200">
                          <a:effectLst/>
                        </a:rPr>
                        <a:t>Audio Signal Processing and Neural Network</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dirty="0">
                          <a:effectLst/>
                        </a:rPr>
                        <a:t>CNN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Using the image of the spectrogram for classification using a CNN.</a:t>
                      </a:r>
                    </a:p>
                    <a:p>
                      <a:pPr>
                        <a:lnSpc>
                          <a:spcPct val="107000"/>
                        </a:lnSpc>
                        <a:spcAft>
                          <a:spcPts val="800"/>
                        </a:spcAft>
                      </a:pPr>
                      <a:r>
                        <a:rPr lang="en-IN" sz="1200">
                          <a:effectLst/>
                        </a:rPr>
                        <a:t>Detects parts and extract features from various convolution layers to be aggregated and then put into a classifier.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Predicts getting a good accuracy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Model not fine-tuned on a dataset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extLst>
                  <a:ext uri="{0D108BD9-81ED-4DB2-BD59-A6C34878D82A}">
                    <a16:rowId xmlns:a16="http://schemas.microsoft.com/office/drawing/2014/main" val="1059339936"/>
                  </a:ext>
                </a:extLst>
              </a:tr>
              <a:tr h="2582581">
                <a:tc>
                  <a:txBody>
                    <a:bodyPr/>
                    <a:lstStyle/>
                    <a:p>
                      <a:pPr>
                        <a:lnSpc>
                          <a:spcPct val="107000"/>
                        </a:lnSpc>
                        <a:spcAft>
                          <a:spcPts val="800"/>
                        </a:spcAft>
                      </a:pPr>
                      <a:r>
                        <a:rPr lang="en-IN" sz="1200">
                          <a:effectLst/>
                        </a:rPr>
                        <a:t>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dirty="0">
                          <a:effectLst/>
                        </a:rPr>
                        <a:t>Amol </a:t>
                      </a:r>
                      <a:r>
                        <a:rPr lang="en-IN" sz="1200" dirty="0" err="1">
                          <a:effectLst/>
                        </a:rPr>
                        <a:t>Dhakne</a:t>
                      </a:r>
                      <a:r>
                        <a:rPr lang="en-IN" sz="1200" dirty="0">
                          <a:effectLst/>
                        </a:rPr>
                        <a:t>, Vaishnav M. </a:t>
                      </a:r>
                      <a:r>
                        <a:rPr lang="en-IN" sz="1200" dirty="0" err="1">
                          <a:effectLst/>
                        </a:rPr>
                        <a:t>Kuduvan</a:t>
                      </a:r>
                      <a:r>
                        <a:rPr lang="en-IN" sz="1200" dirty="0">
                          <a:effectLst/>
                        </a:rPr>
                        <a:t>, Aniket </a:t>
                      </a:r>
                      <a:r>
                        <a:rPr lang="en-IN" sz="1200" dirty="0" err="1">
                          <a:effectLst/>
                        </a:rPr>
                        <a:t>Palhade</a:t>
                      </a:r>
                      <a:r>
                        <a:rPr lang="en-IN" sz="1200" dirty="0">
                          <a:effectLst/>
                        </a:rPr>
                        <a:t>, </a:t>
                      </a:r>
                      <a:r>
                        <a:rPr lang="en-IN" sz="1200" dirty="0" err="1">
                          <a:effectLst/>
                        </a:rPr>
                        <a:t>Tarun</a:t>
                      </a:r>
                      <a:r>
                        <a:rPr lang="en-IN" sz="1200" dirty="0">
                          <a:effectLst/>
                        </a:rPr>
                        <a:t> </a:t>
                      </a:r>
                      <a:r>
                        <a:rPr lang="en-IN" sz="1200" dirty="0" err="1">
                          <a:effectLst/>
                        </a:rPr>
                        <a:t>Kanjwan</a:t>
                      </a:r>
                      <a:r>
                        <a:rPr lang="en-IN" sz="1200" dirty="0">
                          <a:effectLst/>
                        </a:rPr>
                        <a:t> &amp; </a:t>
                      </a:r>
                      <a:r>
                        <a:rPr lang="en-IN" sz="1200" dirty="0" err="1">
                          <a:effectLst/>
                        </a:rPr>
                        <a:t>Rushikesh</a:t>
                      </a:r>
                      <a:r>
                        <a:rPr lang="en-IN" sz="1200" dirty="0">
                          <a:effectLst/>
                        </a:rPr>
                        <a:t> </a:t>
                      </a:r>
                      <a:r>
                        <a:rPr lang="en-IN" sz="1200" dirty="0" err="1">
                          <a:effectLst/>
                        </a:rPr>
                        <a:t>Kshirsagar</a:t>
                      </a:r>
                      <a:r>
                        <a:rPr lang="en-IN" sz="1200" dirty="0">
                          <a:effectLst/>
                        </a:rPr>
                        <a:t> (2022). Bird Species Identification using Audio Signal Processing and Neural Networks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AlexNet - Convolutional Neural Network (CNN)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marL="342900" lvl="0" indent="-342900">
                        <a:lnSpc>
                          <a:spcPct val="107000"/>
                        </a:lnSpc>
                        <a:spcAft>
                          <a:spcPts val="800"/>
                        </a:spcAft>
                        <a:buFont typeface="Symbol" panose="05050102010706020507" pitchFamily="18" charset="2"/>
                        <a:buChar char=""/>
                      </a:pPr>
                      <a:r>
                        <a:rPr lang="en-IN" sz="1200" dirty="0">
                          <a:effectLst/>
                        </a:rPr>
                        <a:t>For pre-processing silence removal, framing and reconstruction was done.</a:t>
                      </a:r>
                    </a:p>
                    <a:p>
                      <a:pPr marL="342900" lvl="0" indent="-342900">
                        <a:lnSpc>
                          <a:spcPct val="107000"/>
                        </a:lnSpc>
                        <a:spcAft>
                          <a:spcPts val="800"/>
                        </a:spcAft>
                        <a:buFont typeface="Symbol" panose="05050102010706020507" pitchFamily="18" charset="2"/>
                        <a:buChar char=""/>
                      </a:pPr>
                      <a:r>
                        <a:rPr lang="en-IN" sz="1200" dirty="0" err="1">
                          <a:effectLst/>
                        </a:rPr>
                        <a:t>AlexNet</a:t>
                      </a:r>
                      <a:r>
                        <a:rPr lang="en-IN" sz="1200" dirty="0">
                          <a:effectLst/>
                        </a:rPr>
                        <a:t> was used for classification of spectrograms created.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a:effectLst/>
                        </a:rPr>
                        <a:t>Bird song downloaded from xenocanto.com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dirty="0">
                          <a:effectLst/>
                        </a:rPr>
                        <a:t>Can work with noisy data ( with human voice)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dirty="0">
                          <a:effectLst/>
                        </a:rPr>
                        <a:t>Only four species can be identified.</a:t>
                      </a:r>
                    </a:p>
                    <a:p>
                      <a:pPr>
                        <a:lnSpc>
                          <a:spcPct val="107000"/>
                        </a:lnSpc>
                        <a:spcAft>
                          <a:spcPts val="800"/>
                        </a:spcAft>
                      </a:pP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tc>
                  <a:txBody>
                    <a:bodyPr/>
                    <a:lstStyle/>
                    <a:p>
                      <a:pPr>
                        <a:lnSpc>
                          <a:spcPct val="107000"/>
                        </a:lnSpc>
                        <a:spcAft>
                          <a:spcPts val="800"/>
                        </a:spcAft>
                      </a:pPr>
                      <a:r>
                        <a:rPr lang="en-IN" sz="1200" dirty="0">
                          <a:effectLst/>
                        </a:rPr>
                        <a:t>97% accuracy was achieved in real time environment.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1513" marR="31513" marT="0" marB="0" anchor="ctr"/>
                </a:tc>
                <a:extLst>
                  <a:ext uri="{0D108BD9-81ED-4DB2-BD59-A6C34878D82A}">
                    <a16:rowId xmlns:a16="http://schemas.microsoft.com/office/drawing/2014/main" val="1076437543"/>
                  </a:ext>
                </a:extLst>
              </a:tr>
            </a:tbl>
          </a:graphicData>
        </a:graphic>
      </p:graphicFrame>
    </p:spTree>
    <p:extLst>
      <p:ext uri="{BB962C8B-B14F-4D97-AF65-F5344CB8AC3E}">
        <p14:creationId xmlns:p14="http://schemas.microsoft.com/office/powerpoint/2010/main" val="177721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C82F7F-ADCB-EBEA-3D4D-A52EFE9D423F}"/>
              </a:ext>
            </a:extLst>
          </p:cNvPr>
          <p:cNvSpPr>
            <a:spLocks noGrp="1"/>
          </p:cNvSpPr>
          <p:nvPr>
            <p:ph type="ftr" sz="quarter" idx="11"/>
          </p:nvPr>
        </p:nvSpPr>
        <p:spPr/>
        <p:txBody>
          <a:bodyPr/>
          <a:lstStyle/>
          <a:p>
            <a:r>
              <a:rPr lang="en-US"/>
              <a:t>School of Computer Science and Engineering           19BAI1032</a:t>
            </a:r>
            <a:endParaRPr lang="en-IN"/>
          </a:p>
        </p:txBody>
      </p:sp>
      <p:sp>
        <p:nvSpPr>
          <p:cNvPr id="3" name="Slide Number Placeholder 2">
            <a:extLst>
              <a:ext uri="{FF2B5EF4-FFF2-40B4-BE49-F238E27FC236}">
                <a16:creationId xmlns:a16="http://schemas.microsoft.com/office/drawing/2014/main" id="{35A36DBB-627D-80E6-EE37-5DD2B25FED62}"/>
              </a:ext>
            </a:extLst>
          </p:cNvPr>
          <p:cNvSpPr>
            <a:spLocks noGrp="1"/>
          </p:cNvSpPr>
          <p:nvPr>
            <p:ph type="sldNum" sz="quarter" idx="12"/>
          </p:nvPr>
        </p:nvSpPr>
        <p:spPr/>
        <p:txBody>
          <a:bodyPr/>
          <a:lstStyle/>
          <a:p>
            <a:fld id="{92607C7E-3A72-4AFC-82D5-1E7B16850C90}" type="slidenum">
              <a:rPr lang="en-IN" smtClean="0"/>
              <a:t>6</a:t>
            </a:fld>
            <a:endParaRPr lang="en-IN"/>
          </a:p>
        </p:txBody>
      </p:sp>
      <p:graphicFrame>
        <p:nvGraphicFramePr>
          <p:cNvPr id="4" name="Table 3">
            <a:extLst>
              <a:ext uri="{FF2B5EF4-FFF2-40B4-BE49-F238E27FC236}">
                <a16:creationId xmlns:a16="http://schemas.microsoft.com/office/drawing/2014/main" id="{20C69E57-FD9B-F4FD-BC32-BF069467A0B1}"/>
              </a:ext>
            </a:extLst>
          </p:cNvPr>
          <p:cNvGraphicFramePr>
            <a:graphicFrameLocks noGrp="1"/>
          </p:cNvGraphicFramePr>
          <p:nvPr>
            <p:extLst>
              <p:ext uri="{D42A27DB-BD31-4B8C-83A1-F6EECF244321}">
                <p14:modId xmlns:p14="http://schemas.microsoft.com/office/powerpoint/2010/main" val="1059231576"/>
              </p:ext>
            </p:extLst>
          </p:nvPr>
        </p:nvGraphicFramePr>
        <p:xfrm>
          <a:off x="322083" y="136525"/>
          <a:ext cx="11301168" cy="6356350"/>
        </p:xfrm>
        <a:graphic>
          <a:graphicData uri="http://schemas.openxmlformats.org/drawingml/2006/table">
            <a:tbl>
              <a:tblPr firstRow="1" firstCol="1" bandRow="1">
                <a:tableStyleId>{5C22544A-7EE6-4342-B048-85BDC9FD1C3A}</a:tableStyleId>
              </a:tblPr>
              <a:tblGrid>
                <a:gridCol w="382533">
                  <a:extLst>
                    <a:ext uri="{9D8B030D-6E8A-4147-A177-3AD203B41FA5}">
                      <a16:colId xmlns:a16="http://schemas.microsoft.com/office/drawing/2014/main" val="4106842156"/>
                    </a:ext>
                  </a:extLst>
                </a:gridCol>
                <a:gridCol w="1525422">
                  <a:extLst>
                    <a:ext uri="{9D8B030D-6E8A-4147-A177-3AD203B41FA5}">
                      <a16:colId xmlns:a16="http://schemas.microsoft.com/office/drawing/2014/main" val="530809904"/>
                    </a:ext>
                  </a:extLst>
                </a:gridCol>
                <a:gridCol w="932464">
                  <a:extLst>
                    <a:ext uri="{9D8B030D-6E8A-4147-A177-3AD203B41FA5}">
                      <a16:colId xmlns:a16="http://schemas.microsoft.com/office/drawing/2014/main" val="4199495463"/>
                    </a:ext>
                  </a:extLst>
                </a:gridCol>
                <a:gridCol w="2858570">
                  <a:extLst>
                    <a:ext uri="{9D8B030D-6E8A-4147-A177-3AD203B41FA5}">
                      <a16:colId xmlns:a16="http://schemas.microsoft.com/office/drawing/2014/main" val="1415441378"/>
                    </a:ext>
                  </a:extLst>
                </a:gridCol>
                <a:gridCol w="1429286">
                  <a:extLst>
                    <a:ext uri="{9D8B030D-6E8A-4147-A177-3AD203B41FA5}">
                      <a16:colId xmlns:a16="http://schemas.microsoft.com/office/drawing/2014/main" val="2308927446"/>
                    </a:ext>
                  </a:extLst>
                </a:gridCol>
                <a:gridCol w="1218185">
                  <a:extLst>
                    <a:ext uri="{9D8B030D-6E8A-4147-A177-3AD203B41FA5}">
                      <a16:colId xmlns:a16="http://schemas.microsoft.com/office/drawing/2014/main" val="536612805"/>
                    </a:ext>
                  </a:extLst>
                </a:gridCol>
                <a:gridCol w="1435336">
                  <a:extLst>
                    <a:ext uri="{9D8B030D-6E8A-4147-A177-3AD203B41FA5}">
                      <a16:colId xmlns:a16="http://schemas.microsoft.com/office/drawing/2014/main" val="1321728247"/>
                    </a:ext>
                  </a:extLst>
                </a:gridCol>
                <a:gridCol w="1519372">
                  <a:extLst>
                    <a:ext uri="{9D8B030D-6E8A-4147-A177-3AD203B41FA5}">
                      <a16:colId xmlns:a16="http://schemas.microsoft.com/office/drawing/2014/main" val="179190134"/>
                    </a:ext>
                  </a:extLst>
                </a:gridCol>
              </a:tblGrid>
              <a:tr h="433048">
                <a:tc>
                  <a:txBody>
                    <a:bodyPr/>
                    <a:lstStyle/>
                    <a:p>
                      <a:pPr>
                        <a:lnSpc>
                          <a:spcPct val="107000"/>
                        </a:lnSpc>
                        <a:spcAft>
                          <a:spcPts val="800"/>
                        </a:spcAft>
                      </a:pPr>
                      <a:r>
                        <a:rPr lang="en-IN" sz="1200">
                          <a:effectLst/>
                        </a:rPr>
                        <a:t>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Proposed Method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Dataset used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Disadvantages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Results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extLst>
                  <a:ext uri="{0D108BD9-81ED-4DB2-BD59-A6C34878D82A}">
                    <a16:rowId xmlns:a16="http://schemas.microsoft.com/office/drawing/2014/main" val="2108318206"/>
                  </a:ext>
                </a:extLst>
              </a:tr>
              <a:tr h="3439192">
                <a:tc>
                  <a:txBody>
                    <a:bodyPr/>
                    <a:lstStyle/>
                    <a:p>
                      <a:pPr>
                        <a:lnSpc>
                          <a:spcPct val="107000"/>
                        </a:lnSpc>
                        <a:spcAft>
                          <a:spcPts val="800"/>
                        </a:spcAft>
                      </a:pPr>
                      <a:r>
                        <a:rPr lang="en-IN" sz="1200">
                          <a:effectLst/>
                        </a:rPr>
                        <a:t>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Marcos V. Conde, Kumar Shubham, Prateek Agnihotri, Nitin D. Movva, Szilard Bessenyei Marcos V. Conde, Kumar Shubha, Prateek Agnihotr, Nitin D. Movva &amp; Szilard Bessenyei  (2021). Weakly-Supervised Classification and Detection of</a:t>
                      </a:r>
                    </a:p>
                    <a:p>
                      <a:pPr>
                        <a:lnSpc>
                          <a:spcPct val="107000"/>
                        </a:lnSpc>
                        <a:spcAft>
                          <a:spcPts val="800"/>
                        </a:spcAft>
                      </a:pPr>
                      <a:r>
                        <a:rPr lang="en-IN" sz="1200">
                          <a:effectLst/>
                        </a:rPr>
                        <a:t>Bird Sounds in the Wild. A BirdCLEF 2021 Solution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marL="342900" lvl="0" indent="-342900">
                        <a:lnSpc>
                          <a:spcPct val="107000"/>
                        </a:lnSpc>
                        <a:buFont typeface="Symbol" panose="05050102010706020507" pitchFamily="18" charset="2"/>
                        <a:buChar char=""/>
                      </a:pPr>
                      <a:r>
                        <a:rPr lang="en-IN" sz="1200" dirty="0">
                          <a:effectLst/>
                        </a:rPr>
                        <a:t>PANN DenseNet-121</a:t>
                      </a:r>
                    </a:p>
                    <a:p>
                      <a:pPr marL="342900" lvl="0" indent="-342900">
                        <a:lnSpc>
                          <a:spcPct val="107000"/>
                        </a:lnSpc>
                        <a:buFont typeface="Symbol" panose="05050102010706020507" pitchFamily="18" charset="2"/>
                        <a:buChar char=""/>
                      </a:pPr>
                      <a:r>
                        <a:rPr lang="en-IN" sz="1200" dirty="0">
                          <a:effectLst/>
                        </a:rPr>
                        <a:t>ResNeSt-50</a:t>
                      </a:r>
                    </a:p>
                    <a:p>
                      <a:pPr marL="342900" lvl="0" indent="-342900">
                        <a:lnSpc>
                          <a:spcPct val="107000"/>
                        </a:lnSpc>
                        <a:buFont typeface="Symbol" panose="05050102010706020507" pitchFamily="18" charset="2"/>
                        <a:buChar char=""/>
                      </a:pPr>
                      <a:r>
                        <a:rPr lang="en-IN" sz="1200" dirty="0">
                          <a:effectLst/>
                        </a:rPr>
                        <a:t>EfficientNet-B0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marL="342900" lvl="0" indent="-342900">
                        <a:lnSpc>
                          <a:spcPct val="107000"/>
                        </a:lnSpc>
                        <a:buFont typeface="Symbol" panose="05050102010706020507" pitchFamily="18" charset="2"/>
                        <a:buChar char=""/>
                      </a:pPr>
                      <a:r>
                        <a:rPr lang="en-IN" sz="1200">
                          <a:effectLst/>
                        </a:rPr>
                        <a:t>For pre-processing 6 Augmentations are done.</a:t>
                      </a:r>
                    </a:p>
                    <a:p>
                      <a:pPr marL="342900" lvl="0" indent="-342900">
                        <a:lnSpc>
                          <a:spcPct val="107000"/>
                        </a:lnSpc>
                        <a:spcAft>
                          <a:spcPts val="800"/>
                        </a:spcAft>
                        <a:buFont typeface="Symbol" panose="05050102010706020507" pitchFamily="18" charset="2"/>
                        <a:buChar char=""/>
                      </a:pPr>
                      <a:r>
                        <a:rPr lang="en-IN" sz="1200">
                          <a:effectLst/>
                        </a:rPr>
                        <a:t>13 (CNN)  models are taken into the ensemble and a Support Vector Classifier is used in the second stage.</a:t>
                      </a:r>
                    </a:p>
                    <a:p>
                      <a:pPr>
                        <a:lnSpc>
                          <a:spcPct val="107000"/>
                        </a:lnSpc>
                        <a:spcAft>
                          <a:spcPts val="800"/>
                        </a:spcAft>
                      </a:pPr>
                      <a:r>
                        <a:rPr lang="en-IN" sz="1200">
                          <a:effectLst/>
                        </a:rPr>
                        <a:t> </a:t>
                      </a:r>
                    </a:p>
                    <a:p>
                      <a:pPr>
                        <a:lnSpc>
                          <a:spcPct val="107000"/>
                        </a:lnSpc>
                        <a:spcAft>
                          <a:spcPts val="80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BirdCLEF 2021 Challenge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Birds can also be identified from Noisy Soundscapes.</a:t>
                      </a:r>
                    </a:p>
                    <a:p>
                      <a:pPr>
                        <a:lnSpc>
                          <a:spcPct val="107000"/>
                        </a:lnSpc>
                        <a:spcAft>
                          <a:spcPts val="800"/>
                        </a:spcAft>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marL="342900" lvl="0" indent="-342900">
                        <a:lnSpc>
                          <a:spcPct val="107000"/>
                        </a:lnSpc>
                        <a:buFont typeface="Symbol" panose="05050102010706020507" pitchFamily="18" charset="2"/>
                        <a:buChar char=""/>
                      </a:pPr>
                      <a:r>
                        <a:rPr lang="en-IN" sz="1200">
                          <a:effectLst/>
                        </a:rPr>
                        <a:t>Hardware requirements of mobile not satisfied.</a:t>
                      </a:r>
                    </a:p>
                    <a:p>
                      <a:pPr marL="342900" lvl="0" indent="-342900">
                        <a:lnSpc>
                          <a:spcPct val="107000"/>
                        </a:lnSpc>
                        <a:buFont typeface="Symbol" panose="05050102010706020507" pitchFamily="18" charset="2"/>
                        <a:buChar char=""/>
                      </a:pPr>
                      <a:r>
                        <a:rPr lang="en-IN" sz="1200">
                          <a:effectLst/>
                        </a:rPr>
                        <a:t>High inference time.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marL="342900" lvl="0" indent="-342900">
                        <a:lnSpc>
                          <a:spcPct val="107000"/>
                        </a:lnSpc>
                        <a:buFont typeface="Symbol" panose="05050102010706020507" pitchFamily="18" charset="2"/>
                        <a:buChar char=""/>
                      </a:pPr>
                      <a:r>
                        <a:rPr lang="en-IN" sz="1200">
                          <a:effectLst/>
                        </a:rPr>
                        <a:t>Ensemble of models worked better</a:t>
                      </a:r>
                    </a:p>
                    <a:p>
                      <a:pPr marL="342900" lvl="0" indent="-342900">
                        <a:lnSpc>
                          <a:spcPct val="107000"/>
                        </a:lnSpc>
                        <a:buFont typeface="Symbol" panose="05050102010706020507" pitchFamily="18" charset="2"/>
                        <a:buChar char=""/>
                      </a:pPr>
                      <a:r>
                        <a:rPr lang="en-IN" sz="1200">
                          <a:effectLst/>
                        </a:rPr>
                        <a:t>Smaller architectures gave better results.</a:t>
                      </a:r>
                    </a:p>
                    <a:p>
                      <a:pPr marL="342900" lvl="0" indent="-342900">
                        <a:lnSpc>
                          <a:spcPct val="107000"/>
                        </a:lnSpc>
                        <a:spcAft>
                          <a:spcPts val="800"/>
                        </a:spcAft>
                        <a:buFont typeface="Symbol" panose="05050102010706020507" pitchFamily="18" charset="2"/>
                        <a:buChar char=""/>
                      </a:pPr>
                      <a:r>
                        <a:rPr lang="en-IN" sz="1200">
                          <a:effectLst/>
                        </a:rPr>
                        <a:t>Final model gave 0.7801 as the F1 score.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extLst>
                  <a:ext uri="{0D108BD9-81ED-4DB2-BD59-A6C34878D82A}">
                    <a16:rowId xmlns:a16="http://schemas.microsoft.com/office/drawing/2014/main" val="2926352775"/>
                  </a:ext>
                </a:extLst>
              </a:tr>
              <a:tr h="2484110">
                <a:tc>
                  <a:txBody>
                    <a:bodyPr/>
                    <a:lstStyle/>
                    <a:p>
                      <a:pPr>
                        <a:lnSpc>
                          <a:spcPct val="107000"/>
                        </a:lnSpc>
                        <a:spcAft>
                          <a:spcPts val="800"/>
                        </a:spcAft>
                      </a:pPr>
                      <a:r>
                        <a:rPr lang="en-IN" sz="1200">
                          <a:effectLst/>
                        </a:rPr>
                        <a:t>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Shirley Cheng &amp; Julie Wang (2021). Detection of Bird Species Through Sounds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marL="342900" lvl="0" indent="-342900">
                        <a:lnSpc>
                          <a:spcPct val="107000"/>
                        </a:lnSpc>
                        <a:buFont typeface="Symbol" panose="05050102010706020507" pitchFamily="18" charset="2"/>
                        <a:buChar char=""/>
                      </a:pPr>
                      <a:r>
                        <a:rPr lang="en-IN" sz="1200">
                          <a:effectLst/>
                        </a:rPr>
                        <a:t>LeNet inspired CNN (Convolutional Neural Network)</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marL="342900" lvl="0" indent="-342900">
                        <a:lnSpc>
                          <a:spcPct val="107000"/>
                        </a:lnSpc>
                        <a:buFont typeface="Symbol" panose="05050102010706020507" pitchFamily="18" charset="2"/>
                        <a:buChar char=""/>
                      </a:pPr>
                      <a:r>
                        <a:rPr lang="en-IN" sz="1200">
                          <a:effectLst/>
                        </a:rPr>
                        <a:t>The CNN is based on LeNet architecture. </a:t>
                      </a:r>
                    </a:p>
                    <a:p>
                      <a:pPr marL="342900" lvl="0" indent="-342900">
                        <a:lnSpc>
                          <a:spcPct val="107000"/>
                        </a:lnSpc>
                        <a:buFont typeface="Symbol" panose="05050102010706020507" pitchFamily="18" charset="2"/>
                        <a:buChar char=""/>
                      </a:pPr>
                      <a:r>
                        <a:rPr lang="en-IN" sz="1200">
                          <a:effectLst/>
                        </a:rPr>
                        <a:t>ReLu activation function with cross entropy loss function</a:t>
                      </a:r>
                    </a:p>
                    <a:p>
                      <a:pPr marL="342900" lvl="0" indent="-342900">
                        <a:lnSpc>
                          <a:spcPct val="107000"/>
                        </a:lnSpc>
                        <a:buFont typeface="Symbol" panose="05050102010706020507" pitchFamily="18" charset="2"/>
                        <a:buChar char=""/>
                      </a:pPr>
                      <a:r>
                        <a:rPr lang="en-IN" sz="1200">
                          <a:effectLst/>
                        </a:rPr>
                        <a:t>Multi class classification of spectrogram images</a:t>
                      </a:r>
                    </a:p>
                    <a:p>
                      <a:pPr marL="342900" lvl="0" indent="-342900">
                        <a:lnSpc>
                          <a:spcPct val="107000"/>
                        </a:lnSpc>
                        <a:buFont typeface="Symbol" panose="05050102010706020507" pitchFamily="18" charset="2"/>
                        <a:buChar char=""/>
                      </a:pPr>
                      <a:r>
                        <a:rPr lang="en-IN" sz="1200">
                          <a:effectLst/>
                        </a:rPr>
                        <a:t>3 models with increasing layers and complexity with max pooling and batch normalization for all convolution layers</a:t>
                      </a:r>
                    </a:p>
                    <a:p>
                      <a:pPr marL="342900" lvl="0" indent="-342900">
                        <a:lnSpc>
                          <a:spcPct val="107000"/>
                        </a:lnSpc>
                        <a:spcAft>
                          <a:spcPts val="800"/>
                        </a:spcAft>
                        <a:buFont typeface="Symbol" panose="05050102010706020507" pitchFamily="18" charset="2"/>
                        <a:buChar char=""/>
                      </a:pPr>
                      <a:r>
                        <a:rPr lang="en-IN" sz="1200">
                          <a:effectLst/>
                        </a:rPr>
                        <a:t>Accuracy improved using L2 and Dropout regularization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dirty="0" err="1">
                          <a:effectLst/>
                        </a:rPr>
                        <a:t>xeno</a:t>
                      </a:r>
                      <a:r>
                        <a:rPr lang="en-IN" sz="1200" dirty="0">
                          <a:effectLst/>
                        </a:rPr>
                        <a:t>-canto public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a:lnSpc>
                          <a:spcPct val="107000"/>
                        </a:lnSpc>
                        <a:spcAft>
                          <a:spcPts val="800"/>
                        </a:spcAft>
                      </a:pPr>
                      <a:r>
                        <a:rPr lang="en-IN" sz="1200">
                          <a:effectLst/>
                        </a:rPr>
                        <a:t>NA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marL="342900" lvl="0" indent="-342900">
                        <a:lnSpc>
                          <a:spcPct val="107000"/>
                        </a:lnSpc>
                        <a:buFont typeface="Symbol" panose="05050102010706020507" pitchFamily="18" charset="2"/>
                        <a:buChar char=""/>
                      </a:pPr>
                      <a:r>
                        <a:rPr lang="en-IN" sz="1200">
                          <a:effectLst/>
                        </a:rPr>
                        <a:t>Overfitting of the dataset</a:t>
                      </a:r>
                    </a:p>
                    <a:p>
                      <a:pPr marL="342900" lvl="0" indent="-342900">
                        <a:lnSpc>
                          <a:spcPct val="107000"/>
                        </a:lnSpc>
                        <a:buFont typeface="Symbol" panose="05050102010706020507" pitchFamily="18" charset="2"/>
                        <a:buChar char=""/>
                      </a:pPr>
                      <a:r>
                        <a:rPr lang="en-IN" sz="1200">
                          <a:effectLst/>
                        </a:rPr>
                        <a:t>RAM constraints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tc>
                  <a:txBody>
                    <a:bodyPr/>
                    <a:lstStyle/>
                    <a:p>
                      <a:pPr marL="342900" lvl="0" indent="-342900">
                        <a:lnSpc>
                          <a:spcPct val="107000"/>
                        </a:lnSpc>
                        <a:spcAft>
                          <a:spcPts val="800"/>
                        </a:spcAft>
                        <a:buFont typeface="Symbol" panose="05050102010706020507" pitchFamily="18" charset="2"/>
                        <a:buChar char=""/>
                      </a:pPr>
                      <a:r>
                        <a:rPr lang="en-IN" sz="1200" dirty="0">
                          <a:effectLst/>
                        </a:rPr>
                        <a:t>Training set accuracy of 98% and testing set accuracy was 67%.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5144" marR="35144" marT="0" marB="0" anchor="ctr"/>
                </a:tc>
                <a:extLst>
                  <a:ext uri="{0D108BD9-81ED-4DB2-BD59-A6C34878D82A}">
                    <a16:rowId xmlns:a16="http://schemas.microsoft.com/office/drawing/2014/main" val="3591314996"/>
                  </a:ext>
                </a:extLst>
              </a:tr>
            </a:tbl>
          </a:graphicData>
        </a:graphic>
      </p:graphicFrame>
    </p:spTree>
    <p:extLst>
      <p:ext uri="{BB962C8B-B14F-4D97-AF65-F5344CB8AC3E}">
        <p14:creationId xmlns:p14="http://schemas.microsoft.com/office/powerpoint/2010/main" val="310073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7AFC85-5B4B-6374-8E88-E81365CF0C7C}"/>
              </a:ext>
            </a:extLst>
          </p:cNvPr>
          <p:cNvSpPr>
            <a:spLocks noGrp="1"/>
          </p:cNvSpPr>
          <p:nvPr>
            <p:ph type="ftr" sz="quarter" idx="11"/>
          </p:nvPr>
        </p:nvSpPr>
        <p:spPr/>
        <p:txBody>
          <a:bodyPr/>
          <a:lstStyle/>
          <a:p>
            <a:r>
              <a:rPr lang="en-US"/>
              <a:t>School of Computer Science and Engineering           19BAI1032</a:t>
            </a:r>
            <a:endParaRPr lang="en-IN"/>
          </a:p>
        </p:txBody>
      </p:sp>
      <p:sp>
        <p:nvSpPr>
          <p:cNvPr id="3" name="Slide Number Placeholder 2">
            <a:extLst>
              <a:ext uri="{FF2B5EF4-FFF2-40B4-BE49-F238E27FC236}">
                <a16:creationId xmlns:a16="http://schemas.microsoft.com/office/drawing/2014/main" id="{7254F94D-C41F-E5E1-AE72-6758FCBCE3C1}"/>
              </a:ext>
            </a:extLst>
          </p:cNvPr>
          <p:cNvSpPr>
            <a:spLocks noGrp="1"/>
          </p:cNvSpPr>
          <p:nvPr>
            <p:ph type="sldNum" sz="quarter" idx="12"/>
          </p:nvPr>
        </p:nvSpPr>
        <p:spPr/>
        <p:txBody>
          <a:bodyPr/>
          <a:lstStyle/>
          <a:p>
            <a:fld id="{92607C7E-3A72-4AFC-82D5-1E7B16850C90}" type="slidenum">
              <a:rPr lang="en-IN" smtClean="0"/>
              <a:t>7</a:t>
            </a:fld>
            <a:endParaRPr lang="en-IN"/>
          </a:p>
        </p:txBody>
      </p:sp>
      <p:graphicFrame>
        <p:nvGraphicFramePr>
          <p:cNvPr id="4" name="Table 3">
            <a:extLst>
              <a:ext uri="{FF2B5EF4-FFF2-40B4-BE49-F238E27FC236}">
                <a16:creationId xmlns:a16="http://schemas.microsoft.com/office/drawing/2014/main" id="{06048E96-539F-8C2F-DCE4-01AC7EEAC652}"/>
              </a:ext>
            </a:extLst>
          </p:cNvPr>
          <p:cNvGraphicFramePr>
            <a:graphicFrameLocks noGrp="1"/>
          </p:cNvGraphicFramePr>
          <p:nvPr>
            <p:extLst>
              <p:ext uri="{D42A27DB-BD31-4B8C-83A1-F6EECF244321}">
                <p14:modId xmlns:p14="http://schemas.microsoft.com/office/powerpoint/2010/main" val="3121126798"/>
              </p:ext>
            </p:extLst>
          </p:nvPr>
        </p:nvGraphicFramePr>
        <p:xfrm>
          <a:off x="194821" y="136525"/>
          <a:ext cx="11538408" cy="6173724"/>
        </p:xfrm>
        <a:graphic>
          <a:graphicData uri="http://schemas.openxmlformats.org/drawingml/2006/table">
            <a:tbl>
              <a:tblPr firstRow="1" firstCol="1" bandRow="1">
                <a:tableStyleId>{5C22544A-7EE6-4342-B048-85BDC9FD1C3A}</a:tableStyleId>
              </a:tblPr>
              <a:tblGrid>
                <a:gridCol w="390564">
                  <a:extLst>
                    <a:ext uri="{9D8B030D-6E8A-4147-A177-3AD203B41FA5}">
                      <a16:colId xmlns:a16="http://schemas.microsoft.com/office/drawing/2014/main" val="199165865"/>
                    </a:ext>
                  </a:extLst>
                </a:gridCol>
                <a:gridCol w="1469658">
                  <a:extLst>
                    <a:ext uri="{9D8B030D-6E8A-4147-A177-3AD203B41FA5}">
                      <a16:colId xmlns:a16="http://schemas.microsoft.com/office/drawing/2014/main" val="540721405"/>
                    </a:ext>
                  </a:extLst>
                </a:gridCol>
                <a:gridCol w="1838227">
                  <a:extLst>
                    <a:ext uri="{9D8B030D-6E8A-4147-A177-3AD203B41FA5}">
                      <a16:colId xmlns:a16="http://schemas.microsoft.com/office/drawing/2014/main" val="1457881208"/>
                    </a:ext>
                  </a:extLst>
                </a:gridCol>
                <a:gridCol w="2846895">
                  <a:extLst>
                    <a:ext uri="{9D8B030D-6E8A-4147-A177-3AD203B41FA5}">
                      <a16:colId xmlns:a16="http://schemas.microsoft.com/office/drawing/2014/main" val="1660232924"/>
                    </a:ext>
                  </a:extLst>
                </a:gridCol>
                <a:gridCol w="1102936">
                  <a:extLst>
                    <a:ext uri="{9D8B030D-6E8A-4147-A177-3AD203B41FA5}">
                      <a16:colId xmlns:a16="http://schemas.microsoft.com/office/drawing/2014/main" val="2101769548"/>
                    </a:ext>
                  </a:extLst>
                </a:gridCol>
                <a:gridCol w="1404594">
                  <a:extLst>
                    <a:ext uri="{9D8B030D-6E8A-4147-A177-3AD203B41FA5}">
                      <a16:colId xmlns:a16="http://schemas.microsoft.com/office/drawing/2014/main" val="1196435785"/>
                    </a:ext>
                  </a:extLst>
                </a:gridCol>
                <a:gridCol w="1404594">
                  <a:extLst>
                    <a:ext uri="{9D8B030D-6E8A-4147-A177-3AD203B41FA5}">
                      <a16:colId xmlns:a16="http://schemas.microsoft.com/office/drawing/2014/main" val="2601974867"/>
                    </a:ext>
                  </a:extLst>
                </a:gridCol>
                <a:gridCol w="1080940">
                  <a:extLst>
                    <a:ext uri="{9D8B030D-6E8A-4147-A177-3AD203B41FA5}">
                      <a16:colId xmlns:a16="http://schemas.microsoft.com/office/drawing/2014/main" val="4071508776"/>
                    </a:ext>
                  </a:extLst>
                </a:gridCol>
              </a:tblGrid>
              <a:tr h="111972">
                <a:tc>
                  <a:txBody>
                    <a:bodyPr/>
                    <a:lstStyle/>
                    <a:p>
                      <a:pPr>
                        <a:lnSpc>
                          <a:spcPct val="107000"/>
                        </a:lnSpc>
                        <a:spcAft>
                          <a:spcPts val="800"/>
                        </a:spcAft>
                      </a:pPr>
                      <a:r>
                        <a:rPr lang="en-IN" sz="1200">
                          <a:effectLst/>
                        </a:rPr>
                        <a:t>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a:lnSpc>
                          <a:spcPct val="107000"/>
                        </a:lnSpc>
                        <a:spcAft>
                          <a:spcPts val="800"/>
                        </a:spcAft>
                      </a:pPr>
                      <a:r>
                        <a:rPr lang="en-IN" sz="1200">
                          <a:effectLst/>
                        </a:rPr>
                        <a:t>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a:lnSpc>
                          <a:spcPct val="107000"/>
                        </a:lnSpc>
                        <a:spcAft>
                          <a:spcPts val="800"/>
                        </a:spcAft>
                      </a:pPr>
                      <a:r>
                        <a:rPr lang="en-IN" sz="1200">
                          <a:effectLst/>
                        </a:rPr>
                        <a:t>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a:lnSpc>
                          <a:spcPct val="107000"/>
                        </a:lnSpc>
                        <a:spcAft>
                          <a:spcPts val="800"/>
                        </a:spcAft>
                      </a:pPr>
                      <a:r>
                        <a:rPr lang="en-IN" sz="1200">
                          <a:effectLst/>
                        </a:rPr>
                        <a:t>Proposed Method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a:lnSpc>
                          <a:spcPct val="107000"/>
                        </a:lnSpc>
                        <a:spcAft>
                          <a:spcPts val="800"/>
                        </a:spcAft>
                      </a:pPr>
                      <a:r>
                        <a:rPr lang="en-IN" sz="1200">
                          <a:effectLst/>
                        </a:rPr>
                        <a:t>Dataset used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a:lnSpc>
                          <a:spcPct val="107000"/>
                        </a:lnSpc>
                        <a:spcAft>
                          <a:spcPts val="800"/>
                        </a:spcAft>
                      </a:pPr>
                      <a:r>
                        <a:rPr lang="en-IN" sz="1200">
                          <a:effectLst/>
                        </a:rPr>
                        <a:t>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a:lnSpc>
                          <a:spcPct val="107000"/>
                        </a:lnSpc>
                        <a:spcAft>
                          <a:spcPts val="800"/>
                        </a:spcAft>
                      </a:pPr>
                      <a:r>
                        <a:rPr lang="en-IN" sz="1200">
                          <a:effectLst/>
                        </a:rPr>
                        <a:t>Disadvantages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a:lnSpc>
                          <a:spcPct val="107000"/>
                        </a:lnSpc>
                        <a:spcAft>
                          <a:spcPts val="800"/>
                        </a:spcAft>
                      </a:pPr>
                      <a:r>
                        <a:rPr lang="en-IN" sz="1200">
                          <a:effectLst/>
                        </a:rPr>
                        <a:t>Results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extLst>
                  <a:ext uri="{0D108BD9-81ED-4DB2-BD59-A6C34878D82A}">
                    <a16:rowId xmlns:a16="http://schemas.microsoft.com/office/drawing/2014/main" val="3442478704"/>
                  </a:ext>
                </a:extLst>
              </a:tr>
              <a:tr h="3331885">
                <a:tc>
                  <a:txBody>
                    <a:bodyPr/>
                    <a:lstStyle/>
                    <a:p>
                      <a:pPr>
                        <a:lnSpc>
                          <a:spcPct val="107000"/>
                        </a:lnSpc>
                        <a:spcAft>
                          <a:spcPts val="800"/>
                        </a:spcAft>
                      </a:pPr>
                      <a:r>
                        <a:rPr lang="en-IN" sz="1200">
                          <a:effectLst/>
                        </a:rPr>
                        <a:t>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a:lnSpc>
                          <a:spcPct val="107000"/>
                        </a:lnSpc>
                        <a:spcAft>
                          <a:spcPts val="800"/>
                        </a:spcAft>
                      </a:pPr>
                      <a:r>
                        <a:rPr lang="en-IN" sz="1200">
                          <a:effectLst/>
                        </a:rPr>
                        <a:t>Mario Lasseck  (2020). Audio-based Bird Species Identification with Deep </a:t>
                      </a:r>
                    </a:p>
                    <a:p>
                      <a:pPr>
                        <a:lnSpc>
                          <a:spcPct val="107000"/>
                        </a:lnSpc>
                        <a:spcAft>
                          <a:spcPts val="800"/>
                        </a:spcAft>
                      </a:pPr>
                      <a:r>
                        <a:rPr lang="en-IN" sz="1200">
                          <a:effectLst/>
                        </a:rPr>
                        <a:t>Convolutional Neural Networks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marL="342900" lvl="0" indent="-342900">
                        <a:lnSpc>
                          <a:spcPct val="107000"/>
                        </a:lnSpc>
                        <a:buFont typeface="Symbol" panose="05050102010706020507" pitchFamily="18" charset="2"/>
                        <a:buChar char=""/>
                      </a:pPr>
                      <a:r>
                        <a:rPr lang="en-IN" sz="1200">
                          <a:effectLst/>
                        </a:rPr>
                        <a:t>DCNN</a:t>
                      </a:r>
                    </a:p>
                    <a:p>
                      <a:pPr marL="342900" lvl="0" indent="-342900">
                        <a:lnSpc>
                          <a:spcPct val="107000"/>
                        </a:lnSpc>
                        <a:buFont typeface="Symbol" panose="05050102010706020507" pitchFamily="18" charset="2"/>
                        <a:buChar char=""/>
                      </a:pPr>
                      <a:r>
                        <a:rPr lang="en-IN" sz="1200">
                          <a:effectLst/>
                        </a:rPr>
                        <a:t>Pre-trained:</a:t>
                      </a:r>
                    </a:p>
                    <a:p>
                      <a:pPr marL="742950" lvl="1" indent="-285750">
                        <a:lnSpc>
                          <a:spcPct val="107000"/>
                        </a:lnSpc>
                        <a:buFont typeface="Courier New" panose="02070309020205020404" pitchFamily="49" charset="0"/>
                        <a:buChar char="o"/>
                      </a:pPr>
                      <a:r>
                        <a:rPr lang="en-IN" sz="1200">
                          <a:effectLst/>
                        </a:rPr>
                        <a:t>InceptionV3</a:t>
                      </a:r>
                    </a:p>
                    <a:p>
                      <a:pPr marL="742950" lvl="1" indent="-285750">
                        <a:lnSpc>
                          <a:spcPct val="107000"/>
                        </a:lnSpc>
                        <a:buFont typeface="Courier New" panose="02070309020205020404" pitchFamily="49" charset="0"/>
                        <a:buChar char="o"/>
                      </a:pPr>
                      <a:r>
                        <a:rPr lang="en-IN" sz="1200">
                          <a:effectLst/>
                        </a:rPr>
                        <a:t>ResNet152</a:t>
                      </a:r>
                    </a:p>
                    <a:p>
                      <a:pPr marL="742950" lvl="1" indent="-285750">
                        <a:lnSpc>
                          <a:spcPct val="107000"/>
                        </a:lnSpc>
                        <a:buFont typeface="Courier New" panose="02070309020205020404" pitchFamily="49" charset="0"/>
                        <a:buChar char="o"/>
                      </a:pPr>
                      <a:r>
                        <a:rPr lang="en-IN" sz="1200">
                          <a:effectLst/>
                        </a:rPr>
                        <a:t>DualPathNet92</a:t>
                      </a:r>
                    </a:p>
                    <a:p>
                      <a:pPr marL="742950" lvl="1" indent="-285750">
                        <a:lnSpc>
                          <a:spcPct val="107000"/>
                        </a:lnSpc>
                        <a:buFont typeface="Courier New" panose="02070309020205020404" pitchFamily="49" charset="0"/>
                        <a:buChar char="o"/>
                      </a:pPr>
                      <a:r>
                        <a:rPr lang="en-IN" sz="1200">
                          <a:effectLst/>
                        </a:rPr>
                        <a:t>InceptionV4</a:t>
                      </a:r>
                    </a:p>
                    <a:p>
                      <a:pPr marL="742950" lvl="1" indent="-285750">
                        <a:lnSpc>
                          <a:spcPct val="107000"/>
                        </a:lnSpc>
                        <a:buFont typeface="Courier New" panose="02070309020205020404" pitchFamily="49" charset="0"/>
                        <a:buChar char="o"/>
                      </a:pPr>
                      <a:r>
                        <a:rPr lang="en-IN" sz="1200">
                          <a:effectLst/>
                        </a:rPr>
                        <a:t>DensNet</a:t>
                      </a:r>
                    </a:p>
                    <a:p>
                      <a:pPr marL="742950" lvl="1" indent="-285750">
                        <a:lnSpc>
                          <a:spcPct val="107000"/>
                        </a:lnSpc>
                        <a:buFont typeface="Courier New" panose="02070309020205020404" pitchFamily="49" charset="0"/>
                        <a:buChar char="o"/>
                      </a:pPr>
                      <a:r>
                        <a:rPr lang="en-IN" sz="1200">
                          <a:effectLst/>
                        </a:rPr>
                        <a:t>InceptionResNetV</a:t>
                      </a:r>
                    </a:p>
                    <a:p>
                      <a:pPr marL="742950" lvl="1" indent="-285750">
                        <a:lnSpc>
                          <a:spcPct val="107000"/>
                        </a:lnSpc>
                        <a:buFont typeface="Courier New" panose="02070309020205020404" pitchFamily="49" charset="0"/>
                        <a:buChar char="o"/>
                      </a:pPr>
                      <a:r>
                        <a:rPr lang="en-IN" sz="1200">
                          <a:effectLst/>
                        </a:rPr>
                        <a:t>Xception</a:t>
                      </a:r>
                    </a:p>
                    <a:p>
                      <a:pPr marL="742950" lvl="1" indent="-285750">
                        <a:lnSpc>
                          <a:spcPct val="107000"/>
                        </a:lnSpc>
                        <a:spcAft>
                          <a:spcPts val="800"/>
                        </a:spcAft>
                        <a:buFont typeface="Courier New" panose="02070309020205020404" pitchFamily="49" charset="0"/>
                        <a:buChar char="o"/>
                      </a:pPr>
                      <a:r>
                        <a:rPr lang="en-IN" sz="1200">
                          <a:effectLst/>
                        </a:rPr>
                        <a:t>NasNet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a:lnSpc>
                          <a:spcPct val="107000"/>
                        </a:lnSpc>
                        <a:spcAft>
                          <a:spcPts val="800"/>
                        </a:spcAft>
                      </a:pPr>
                      <a:r>
                        <a:rPr lang="en-IN" sz="1200" dirty="0">
                          <a:effectLst/>
                        </a:rPr>
                        <a:t>Data Loading:</a:t>
                      </a:r>
                    </a:p>
                    <a:p>
                      <a:pPr marL="342900" lvl="0" indent="-342900">
                        <a:lnSpc>
                          <a:spcPct val="107000"/>
                        </a:lnSpc>
                        <a:buFont typeface="Symbol" panose="05050102010706020507" pitchFamily="18" charset="2"/>
                        <a:buChar char=""/>
                      </a:pPr>
                      <a:r>
                        <a:rPr lang="en-IN" sz="1200" dirty="0">
                          <a:effectLst/>
                        </a:rPr>
                        <a:t>Audio extracted from the file of fixed duration(5 seconds)</a:t>
                      </a:r>
                    </a:p>
                    <a:p>
                      <a:pPr marL="342900" lvl="0" indent="-342900">
                        <a:lnSpc>
                          <a:spcPct val="107000"/>
                        </a:lnSpc>
                        <a:buFont typeface="Symbol" panose="05050102010706020507" pitchFamily="18" charset="2"/>
                        <a:buChar char=""/>
                      </a:pPr>
                      <a:r>
                        <a:rPr lang="en-IN" sz="1200" dirty="0">
                          <a:effectLst/>
                        </a:rPr>
                        <a:t>Fourier transform applied</a:t>
                      </a:r>
                    </a:p>
                    <a:p>
                      <a:pPr marL="342900" lvl="0" indent="-342900">
                        <a:lnSpc>
                          <a:spcPct val="107000"/>
                        </a:lnSpc>
                        <a:buFont typeface="Symbol" panose="05050102010706020507" pitchFamily="18" charset="2"/>
                        <a:buChar char=""/>
                      </a:pPr>
                      <a:r>
                        <a:rPr lang="en-IN" sz="1200" dirty="0">
                          <a:effectLst/>
                        </a:rPr>
                        <a:t>Normalization</a:t>
                      </a:r>
                    </a:p>
                    <a:p>
                      <a:pPr marL="342900" lvl="0" indent="-342900">
                        <a:lnSpc>
                          <a:spcPct val="107000"/>
                        </a:lnSpc>
                        <a:buFont typeface="Symbol" panose="05050102010706020507" pitchFamily="18" charset="2"/>
                        <a:buChar char=""/>
                      </a:pPr>
                      <a:r>
                        <a:rPr lang="en-IN" sz="1200" dirty="0">
                          <a:effectLst/>
                        </a:rPr>
                        <a:t>Conversion of power and linear spectrogram using logarithm </a:t>
                      </a:r>
                    </a:p>
                    <a:p>
                      <a:pPr marL="342900" lvl="0" indent="-342900">
                        <a:lnSpc>
                          <a:spcPct val="107000"/>
                        </a:lnSpc>
                        <a:buFont typeface="Symbol" panose="05050102010706020507" pitchFamily="18" charset="2"/>
                        <a:buChar char=""/>
                      </a:pPr>
                      <a:r>
                        <a:rPr lang="en-IN" sz="1200" dirty="0">
                          <a:effectLst/>
                        </a:rPr>
                        <a:t>Discarding frequencies that are high and low</a:t>
                      </a:r>
                    </a:p>
                    <a:p>
                      <a:pPr marL="342900" lvl="0" indent="-342900">
                        <a:lnSpc>
                          <a:spcPct val="107000"/>
                        </a:lnSpc>
                        <a:buFont typeface="Symbol" panose="05050102010706020507" pitchFamily="18" charset="2"/>
                        <a:buChar char=""/>
                      </a:pPr>
                      <a:r>
                        <a:rPr lang="en-IN" sz="1200" dirty="0">
                          <a:effectLst/>
                        </a:rPr>
                        <a:t>resize spectrogram</a:t>
                      </a:r>
                    </a:p>
                    <a:p>
                      <a:pPr marL="342900" lvl="0" indent="-342900">
                        <a:lnSpc>
                          <a:spcPct val="107000"/>
                        </a:lnSpc>
                        <a:spcAft>
                          <a:spcPts val="800"/>
                        </a:spcAft>
                        <a:buFont typeface="Symbol" panose="05050102010706020507" pitchFamily="18" charset="2"/>
                        <a:buChar char=""/>
                      </a:pPr>
                      <a:r>
                        <a:rPr lang="en-IN" sz="1200" dirty="0">
                          <a:effectLst/>
                        </a:rPr>
                        <a:t>Change grayscale to RGB</a:t>
                      </a:r>
                    </a:p>
                    <a:p>
                      <a:pPr>
                        <a:lnSpc>
                          <a:spcPct val="107000"/>
                        </a:lnSpc>
                        <a:spcAft>
                          <a:spcPts val="800"/>
                        </a:spcAft>
                      </a:pPr>
                      <a:r>
                        <a:rPr lang="en-IN" sz="1200" dirty="0">
                          <a:effectLst/>
                        </a:rPr>
                        <a:t>Data Augmentation:</a:t>
                      </a:r>
                    </a:p>
                    <a:p>
                      <a:pPr marL="342900" lvl="0" indent="-342900">
                        <a:lnSpc>
                          <a:spcPct val="107000"/>
                        </a:lnSpc>
                        <a:buFont typeface="Symbol" panose="05050102010706020507" pitchFamily="18" charset="2"/>
                        <a:buChar char=""/>
                      </a:pPr>
                      <a:r>
                        <a:rPr lang="en-IN" sz="1200" dirty="0">
                          <a:effectLst/>
                        </a:rPr>
                        <a:t>pitch shift</a:t>
                      </a:r>
                    </a:p>
                    <a:p>
                      <a:pPr marL="342900" lvl="0" indent="-342900">
                        <a:lnSpc>
                          <a:spcPct val="107000"/>
                        </a:lnSpc>
                        <a:buFont typeface="Symbol" panose="05050102010706020507" pitchFamily="18" charset="2"/>
                        <a:buChar char=""/>
                      </a:pPr>
                      <a:r>
                        <a:rPr lang="en-IN" sz="1200" dirty="0">
                          <a:effectLst/>
                        </a:rPr>
                        <a:t>frequency stretch</a:t>
                      </a:r>
                    </a:p>
                    <a:p>
                      <a:pPr marL="342900" lvl="0" indent="-342900">
                        <a:lnSpc>
                          <a:spcPct val="107000"/>
                        </a:lnSpc>
                        <a:buFont typeface="Symbol" panose="05050102010706020507" pitchFamily="18" charset="2"/>
                        <a:buChar char=""/>
                      </a:pPr>
                      <a:r>
                        <a:rPr lang="en-IN" sz="1200" dirty="0">
                          <a:effectLst/>
                        </a:rPr>
                        <a:t>time interval dropout</a:t>
                      </a:r>
                    </a:p>
                    <a:p>
                      <a:pPr marL="342900" lvl="0" indent="-342900">
                        <a:lnSpc>
                          <a:spcPct val="107000"/>
                        </a:lnSpc>
                        <a:buFont typeface="Symbol" panose="05050102010706020507" pitchFamily="18" charset="2"/>
                        <a:buChar char=""/>
                      </a:pPr>
                      <a:r>
                        <a:rPr lang="en-IN" sz="1200" dirty="0">
                          <a:effectLst/>
                        </a:rPr>
                        <a:t>time stretch</a:t>
                      </a:r>
                    </a:p>
                    <a:p>
                      <a:pPr marL="342900" lvl="0" indent="-342900">
                        <a:lnSpc>
                          <a:spcPct val="107000"/>
                        </a:lnSpc>
                        <a:buFont typeface="Symbol" panose="05050102010706020507" pitchFamily="18" charset="2"/>
                        <a:buChar char=""/>
                      </a:pPr>
                      <a:r>
                        <a:rPr lang="en-IN" sz="1200" dirty="0">
                          <a:effectLst/>
                        </a:rPr>
                        <a:t>frequency</a:t>
                      </a:r>
                    </a:p>
                    <a:p>
                      <a:pPr marL="342900" lvl="0" indent="-342900">
                        <a:lnSpc>
                          <a:spcPct val="107000"/>
                        </a:lnSpc>
                        <a:buFont typeface="Symbol" panose="05050102010706020507" pitchFamily="18" charset="2"/>
                        <a:buChar char=""/>
                      </a:pPr>
                      <a:r>
                        <a:rPr lang="en-IN" sz="1200" dirty="0">
                          <a:effectLst/>
                        </a:rPr>
                        <a:t>interpolation filters </a:t>
                      </a:r>
                    </a:p>
                    <a:p>
                      <a:pPr marL="342900" lvl="0" indent="-342900">
                        <a:lnSpc>
                          <a:spcPct val="107000"/>
                        </a:lnSpc>
                        <a:spcAft>
                          <a:spcPts val="800"/>
                        </a:spcAft>
                        <a:buFont typeface="Symbol" panose="05050102010706020507" pitchFamily="18" charset="2"/>
                        <a:buChar char=""/>
                      </a:pPr>
                      <a:r>
                        <a:rPr lang="en-IN" sz="1200" dirty="0">
                          <a:effectLst/>
                        </a:rPr>
                        <a:t>colour jitter </a:t>
                      </a:r>
                    </a:p>
                    <a:p>
                      <a:pPr>
                        <a:lnSpc>
                          <a:spcPct val="107000"/>
                        </a:lnSpc>
                        <a:spcAft>
                          <a:spcPts val="800"/>
                        </a:spcAft>
                      </a:pPr>
                      <a:r>
                        <a:rPr lang="en-IN" sz="1200" dirty="0">
                          <a:effectLst/>
                        </a:rPr>
                        <a:t>The first run used a single model for both subtasks</a:t>
                      </a:r>
                    </a:p>
                    <a:p>
                      <a:pPr>
                        <a:lnSpc>
                          <a:spcPct val="107000"/>
                        </a:lnSpc>
                        <a:spcAft>
                          <a:spcPts val="800"/>
                        </a:spcAft>
                      </a:pPr>
                      <a:r>
                        <a:rPr lang="en-IN" sz="1200" dirty="0">
                          <a:effectLst/>
                        </a:rPr>
                        <a:t>Second run, an ensemble of the first two is done.</a:t>
                      </a:r>
                    </a:p>
                    <a:p>
                      <a:pPr>
                        <a:lnSpc>
                          <a:spcPct val="107000"/>
                        </a:lnSpc>
                        <a:spcAft>
                          <a:spcPts val="800"/>
                        </a:spcAft>
                      </a:pPr>
                      <a:r>
                        <a:rPr lang="en-IN" sz="1200" dirty="0">
                          <a:effectLst/>
                        </a:rPr>
                        <a:t>Third run ensemble with a new model.</a:t>
                      </a:r>
                    </a:p>
                    <a:p>
                      <a:pPr>
                        <a:lnSpc>
                          <a:spcPct val="107000"/>
                        </a:lnSpc>
                        <a:spcAft>
                          <a:spcPts val="800"/>
                        </a:spcAft>
                      </a:pPr>
                      <a:r>
                        <a:rPr lang="en-IN" sz="1200" dirty="0">
                          <a:effectLst/>
                        </a:rPr>
                        <a:t>Fourth run, same model with more snapshots of same data.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marL="342900" lvl="0" indent="-342900">
                        <a:lnSpc>
                          <a:spcPct val="107000"/>
                        </a:lnSpc>
                        <a:buFont typeface="Symbol" panose="05050102010706020507" pitchFamily="18" charset="2"/>
                        <a:buChar char=""/>
                      </a:pPr>
                      <a:r>
                        <a:rPr lang="en-IN" sz="1200" dirty="0" err="1">
                          <a:effectLst/>
                        </a:rPr>
                        <a:t>LifeCLEF</a:t>
                      </a:r>
                      <a:r>
                        <a:rPr lang="en-IN" sz="1200" dirty="0">
                          <a:effectLst/>
                        </a:rPr>
                        <a:t> 2018</a:t>
                      </a:r>
                    </a:p>
                    <a:p>
                      <a:pPr marL="342900" lvl="0" indent="-342900">
                        <a:lnSpc>
                          <a:spcPct val="107000"/>
                        </a:lnSpc>
                        <a:buFont typeface="Symbol" panose="05050102010706020507" pitchFamily="18" charset="2"/>
                        <a:buChar char=""/>
                      </a:pPr>
                      <a:r>
                        <a:rPr lang="en-IN" sz="1200" dirty="0" err="1">
                          <a:effectLst/>
                        </a:rPr>
                        <a:t>BirdCLEF</a:t>
                      </a:r>
                      <a:r>
                        <a:rPr lang="en-IN" sz="1200" dirty="0">
                          <a:effectLst/>
                        </a:rPr>
                        <a:t> 2016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marL="342900" lvl="0" indent="-342900">
                        <a:lnSpc>
                          <a:spcPct val="107000"/>
                        </a:lnSpc>
                        <a:buFont typeface="Symbol" panose="05050102010706020507" pitchFamily="18" charset="2"/>
                        <a:buChar char=""/>
                      </a:pPr>
                      <a:r>
                        <a:rPr lang="en-IN" sz="1200">
                          <a:effectLst/>
                        </a:rPr>
                        <a:t>Extracted audio from randomized positions</a:t>
                      </a:r>
                    </a:p>
                    <a:p>
                      <a:pPr marL="342900" lvl="0" indent="-342900">
                        <a:lnSpc>
                          <a:spcPct val="107000"/>
                        </a:lnSpc>
                        <a:buFont typeface="Symbol" panose="05050102010706020507" pitchFamily="18" charset="2"/>
                        <a:buChar char=""/>
                      </a:pPr>
                      <a:r>
                        <a:rPr lang="en-IN" sz="1200">
                          <a:effectLst/>
                        </a:rPr>
                        <a:t>Good train validation split</a:t>
                      </a:r>
                    </a:p>
                    <a:p>
                      <a:pPr marL="342900" lvl="0" indent="-342900">
                        <a:lnSpc>
                          <a:spcPct val="107000"/>
                        </a:lnSpc>
                        <a:buFont typeface="Symbol" panose="05050102010706020507" pitchFamily="18" charset="2"/>
                        <a:buChar char=""/>
                      </a:pPr>
                      <a:r>
                        <a:rPr lang="en-IN" sz="1200">
                          <a:effectLst/>
                        </a:rPr>
                        <a:t>A variety of data augmentations applied to increase the dataset and prevent overfitting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marL="342900" lvl="0" indent="-342900">
                        <a:lnSpc>
                          <a:spcPct val="107000"/>
                        </a:lnSpc>
                        <a:buFont typeface="Symbol" panose="05050102010706020507" pitchFamily="18" charset="2"/>
                        <a:buChar char=""/>
                      </a:pPr>
                      <a:r>
                        <a:rPr lang="en-IN" sz="1200">
                          <a:effectLst/>
                        </a:rPr>
                        <a:t>Since piece-wise time stretching is applied the impact of duration jitter is not found.</a:t>
                      </a:r>
                    </a:p>
                    <a:p>
                      <a:pPr marL="342900" lvl="0" indent="-342900">
                        <a:lnSpc>
                          <a:spcPct val="107000"/>
                        </a:lnSpc>
                        <a:buFont typeface="Symbol" panose="05050102010706020507" pitchFamily="18" charset="2"/>
                        <a:buChar char=""/>
                      </a:pPr>
                      <a:r>
                        <a:rPr lang="en-IN" sz="1200">
                          <a:effectLst/>
                        </a:rPr>
                        <a:t>This is because of augmentation.</a:t>
                      </a:r>
                    </a:p>
                    <a:p>
                      <a:pPr marL="342900" lvl="0" indent="-342900">
                        <a:lnSpc>
                          <a:spcPct val="107000"/>
                        </a:lnSpc>
                        <a:spcAft>
                          <a:spcPts val="800"/>
                        </a:spcAft>
                        <a:buFont typeface="Symbol" panose="05050102010706020507" pitchFamily="18" charset="2"/>
                        <a:buChar char=""/>
                      </a:pPr>
                      <a:r>
                        <a:rPr lang="en-IN" sz="1200">
                          <a:effectLst/>
                        </a:rPr>
                        <a:t>Certain augmentation techniques can be avoided like degradation of quality.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tc>
                  <a:txBody>
                    <a:bodyPr/>
                    <a:lstStyle/>
                    <a:p>
                      <a:pPr>
                        <a:lnSpc>
                          <a:spcPct val="107000"/>
                        </a:lnSpc>
                        <a:spcAft>
                          <a:spcPts val="800"/>
                        </a:spcAft>
                      </a:pPr>
                      <a:r>
                        <a:rPr lang="en-IN" sz="1200" dirty="0">
                          <a:effectLst/>
                        </a:rPr>
                        <a:t>InceptionV3 was the best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274" marR="13274" marT="0" marB="0" anchor="ctr"/>
                </a:tc>
                <a:extLst>
                  <a:ext uri="{0D108BD9-81ED-4DB2-BD59-A6C34878D82A}">
                    <a16:rowId xmlns:a16="http://schemas.microsoft.com/office/drawing/2014/main" val="2449337396"/>
                  </a:ext>
                </a:extLst>
              </a:tr>
            </a:tbl>
          </a:graphicData>
        </a:graphic>
      </p:graphicFrame>
    </p:spTree>
    <p:extLst>
      <p:ext uri="{BB962C8B-B14F-4D97-AF65-F5344CB8AC3E}">
        <p14:creationId xmlns:p14="http://schemas.microsoft.com/office/powerpoint/2010/main" val="76555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A4FAB1-40A9-8CF6-3029-39C25F845A82}"/>
              </a:ext>
            </a:extLst>
          </p:cNvPr>
          <p:cNvSpPr>
            <a:spLocks noGrp="1"/>
          </p:cNvSpPr>
          <p:nvPr>
            <p:ph type="ftr" sz="quarter" idx="11"/>
          </p:nvPr>
        </p:nvSpPr>
        <p:spPr/>
        <p:txBody>
          <a:bodyPr/>
          <a:lstStyle/>
          <a:p>
            <a:r>
              <a:rPr lang="en-US"/>
              <a:t>School of Computer Science and Engineering           19BAI1032</a:t>
            </a:r>
            <a:endParaRPr lang="en-IN"/>
          </a:p>
        </p:txBody>
      </p:sp>
      <p:sp>
        <p:nvSpPr>
          <p:cNvPr id="3" name="Slide Number Placeholder 2">
            <a:extLst>
              <a:ext uri="{FF2B5EF4-FFF2-40B4-BE49-F238E27FC236}">
                <a16:creationId xmlns:a16="http://schemas.microsoft.com/office/drawing/2014/main" id="{E5C2BBD9-BC5F-7B53-5B05-02E05351D32B}"/>
              </a:ext>
            </a:extLst>
          </p:cNvPr>
          <p:cNvSpPr>
            <a:spLocks noGrp="1"/>
          </p:cNvSpPr>
          <p:nvPr>
            <p:ph type="sldNum" sz="quarter" idx="12"/>
          </p:nvPr>
        </p:nvSpPr>
        <p:spPr/>
        <p:txBody>
          <a:bodyPr/>
          <a:lstStyle/>
          <a:p>
            <a:fld id="{92607C7E-3A72-4AFC-82D5-1E7B16850C90}" type="slidenum">
              <a:rPr lang="en-IN" smtClean="0"/>
              <a:t>8</a:t>
            </a:fld>
            <a:endParaRPr lang="en-IN"/>
          </a:p>
        </p:txBody>
      </p:sp>
      <p:graphicFrame>
        <p:nvGraphicFramePr>
          <p:cNvPr id="4" name="Table 3">
            <a:extLst>
              <a:ext uri="{FF2B5EF4-FFF2-40B4-BE49-F238E27FC236}">
                <a16:creationId xmlns:a16="http://schemas.microsoft.com/office/drawing/2014/main" id="{617A4108-2E66-85BB-C206-3F7D97EEBAA1}"/>
              </a:ext>
            </a:extLst>
          </p:cNvPr>
          <p:cNvGraphicFramePr>
            <a:graphicFrameLocks noGrp="1"/>
          </p:cNvGraphicFramePr>
          <p:nvPr>
            <p:extLst>
              <p:ext uri="{D42A27DB-BD31-4B8C-83A1-F6EECF244321}">
                <p14:modId xmlns:p14="http://schemas.microsoft.com/office/powerpoint/2010/main" val="3864664712"/>
              </p:ext>
            </p:extLst>
          </p:nvPr>
        </p:nvGraphicFramePr>
        <p:xfrm>
          <a:off x="175967" y="381622"/>
          <a:ext cx="11840066" cy="5845302"/>
        </p:xfrm>
        <a:graphic>
          <a:graphicData uri="http://schemas.openxmlformats.org/drawingml/2006/table">
            <a:tbl>
              <a:tblPr firstRow="1" firstCol="1" bandRow="1">
                <a:tableStyleId>{5C22544A-7EE6-4342-B048-85BDC9FD1C3A}</a:tableStyleId>
              </a:tblPr>
              <a:tblGrid>
                <a:gridCol w="400772">
                  <a:extLst>
                    <a:ext uri="{9D8B030D-6E8A-4147-A177-3AD203B41FA5}">
                      <a16:colId xmlns:a16="http://schemas.microsoft.com/office/drawing/2014/main" val="1364675657"/>
                    </a:ext>
                  </a:extLst>
                </a:gridCol>
                <a:gridCol w="1598164">
                  <a:extLst>
                    <a:ext uri="{9D8B030D-6E8A-4147-A177-3AD203B41FA5}">
                      <a16:colId xmlns:a16="http://schemas.microsoft.com/office/drawing/2014/main" val="827614395"/>
                    </a:ext>
                  </a:extLst>
                </a:gridCol>
                <a:gridCol w="1275307">
                  <a:extLst>
                    <a:ext uri="{9D8B030D-6E8A-4147-A177-3AD203B41FA5}">
                      <a16:colId xmlns:a16="http://schemas.microsoft.com/office/drawing/2014/main" val="2449394104"/>
                    </a:ext>
                  </a:extLst>
                </a:gridCol>
                <a:gridCol w="2696505">
                  <a:extLst>
                    <a:ext uri="{9D8B030D-6E8A-4147-A177-3AD203B41FA5}">
                      <a16:colId xmlns:a16="http://schemas.microsoft.com/office/drawing/2014/main" val="2095776354"/>
                    </a:ext>
                  </a:extLst>
                </a:gridCol>
                <a:gridCol w="1497442">
                  <a:extLst>
                    <a:ext uri="{9D8B030D-6E8A-4147-A177-3AD203B41FA5}">
                      <a16:colId xmlns:a16="http://schemas.microsoft.com/office/drawing/2014/main" val="2408729869"/>
                    </a:ext>
                  </a:extLst>
                </a:gridCol>
                <a:gridCol w="1276275">
                  <a:extLst>
                    <a:ext uri="{9D8B030D-6E8A-4147-A177-3AD203B41FA5}">
                      <a16:colId xmlns:a16="http://schemas.microsoft.com/office/drawing/2014/main" val="348336717"/>
                    </a:ext>
                  </a:extLst>
                </a:gridCol>
                <a:gridCol w="1503780">
                  <a:extLst>
                    <a:ext uri="{9D8B030D-6E8A-4147-A177-3AD203B41FA5}">
                      <a16:colId xmlns:a16="http://schemas.microsoft.com/office/drawing/2014/main" val="206001251"/>
                    </a:ext>
                  </a:extLst>
                </a:gridCol>
                <a:gridCol w="1591821">
                  <a:extLst>
                    <a:ext uri="{9D8B030D-6E8A-4147-A177-3AD203B41FA5}">
                      <a16:colId xmlns:a16="http://schemas.microsoft.com/office/drawing/2014/main" val="3228914852"/>
                    </a:ext>
                  </a:extLst>
                </a:gridCol>
              </a:tblGrid>
              <a:tr h="59333">
                <a:tc>
                  <a:txBody>
                    <a:bodyPr/>
                    <a:lstStyle/>
                    <a:p>
                      <a:pPr>
                        <a:lnSpc>
                          <a:spcPct val="107000"/>
                        </a:lnSpc>
                        <a:spcAft>
                          <a:spcPts val="800"/>
                        </a:spcAft>
                      </a:pPr>
                      <a:r>
                        <a:rPr lang="en-IN" sz="1200">
                          <a:effectLst/>
                        </a:rPr>
                        <a:t>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dirty="0">
                          <a:effectLst/>
                        </a:rPr>
                        <a:t>Proposed Method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Dataset used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Disadvantages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Results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extLst>
                  <a:ext uri="{0D108BD9-81ED-4DB2-BD59-A6C34878D82A}">
                    <a16:rowId xmlns:a16="http://schemas.microsoft.com/office/drawing/2014/main" val="2146725835"/>
                  </a:ext>
                </a:extLst>
              </a:tr>
              <a:tr h="2206935">
                <a:tc>
                  <a:txBody>
                    <a:bodyPr/>
                    <a:lstStyle/>
                    <a:p>
                      <a:pPr>
                        <a:lnSpc>
                          <a:spcPct val="107000"/>
                        </a:lnSpc>
                        <a:spcAft>
                          <a:spcPts val="800"/>
                        </a:spcAft>
                      </a:pPr>
                      <a:r>
                        <a:rPr lang="en-IN" sz="1200" dirty="0">
                          <a:effectLst/>
                        </a:rPr>
                        <a:t>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dirty="0">
                          <a:effectLst/>
                        </a:rPr>
                        <a:t>Chandu B, Akash </a:t>
                      </a:r>
                      <a:r>
                        <a:rPr lang="en-IN" sz="1200" dirty="0" err="1">
                          <a:effectLst/>
                        </a:rPr>
                        <a:t>Munikoti</a:t>
                      </a:r>
                      <a:r>
                        <a:rPr lang="en-IN" sz="1200" dirty="0">
                          <a:effectLst/>
                        </a:rPr>
                        <a:t>, Karthik S Murthy, Ganesh Murthy V &amp; Chaitra Nagaraj (2020). Automated Bird Species Identification using Audio </a:t>
                      </a:r>
                    </a:p>
                    <a:p>
                      <a:pPr>
                        <a:lnSpc>
                          <a:spcPct val="107000"/>
                        </a:lnSpc>
                        <a:spcAft>
                          <a:spcPts val="800"/>
                        </a:spcAft>
                      </a:pPr>
                      <a:r>
                        <a:rPr lang="en-IN" sz="1200" dirty="0">
                          <a:effectLst/>
                        </a:rPr>
                        <a:t>Signal Processing and Neural Networks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marL="342900" lvl="0" indent="-342900">
                        <a:lnSpc>
                          <a:spcPct val="107000"/>
                        </a:lnSpc>
                        <a:buFont typeface="Symbol" panose="05050102010706020507" pitchFamily="18" charset="2"/>
                        <a:buChar char=""/>
                      </a:pPr>
                      <a:r>
                        <a:rPr lang="en-IN" sz="1200" dirty="0" err="1">
                          <a:effectLst/>
                        </a:rPr>
                        <a:t>AlexNet</a:t>
                      </a:r>
                      <a:r>
                        <a:rPr lang="en-IN" sz="1200" dirty="0">
                          <a:effectLst/>
                        </a:rPr>
                        <a:t> - Convolutional Neural Network (CNN)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marL="342900" lvl="0" indent="-342900">
                        <a:lnSpc>
                          <a:spcPct val="107000"/>
                        </a:lnSpc>
                        <a:buFont typeface="Symbol" panose="05050102010706020507" pitchFamily="18" charset="2"/>
                        <a:buChar char=""/>
                      </a:pPr>
                      <a:r>
                        <a:rPr lang="en-IN" sz="1200">
                          <a:effectLst/>
                        </a:rPr>
                        <a:t>Pre Emphasis on higher frequency</a:t>
                      </a:r>
                    </a:p>
                    <a:p>
                      <a:pPr marL="342900" lvl="0" indent="-342900">
                        <a:lnSpc>
                          <a:spcPct val="107000"/>
                        </a:lnSpc>
                        <a:buFont typeface="Symbol" panose="05050102010706020507" pitchFamily="18" charset="2"/>
                        <a:buChar char=""/>
                      </a:pPr>
                      <a:r>
                        <a:rPr lang="en-IN" sz="1200">
                          <a:effectLst/>
                        </a:rPr>
                        <a:t>Division into frames and removal of silence</a:t>
                      </a:r>
                    </a:p>
                    <a:p>
                      <a:pPr marL="342900" lvl="0" indent="-342900">
                        <a:lnSpc>
                          <a:spcPct val="107000"/>
                        </a:lnSpc>
                        <a:buFont typeface="Symbol" panose="05050102010706020507" pitchFamily="18" charset="2"/>
                        <a:buChar char=""/>
                      </a:pPr>
                      <a:r>
                        <a:rPr lang="en-IN" sz="1200">
                          <a:effectLst/>
                        </a:rPr>
                        <a:t>Reconstruction by joining frames</a:t>
                      </a:r>
                    </a:p>
                    <a:p>
                      <a:pPr marL="342900" lvl="0" indent="-342900">
                        <a:lnSpc>
                          <a:spcPct val="107000"/>
                        </a:lnSpc>
                        <a:buFont typeface="Symbol" panose="05050102010706020507" pitchFamily="18" charset="2"/>
                        <a:buChar char=""/>
                      </a:pPr>
                      <a:r>
                        <a:rPr lang="en-IN" sz="1200">
                          <a:effectLst/>
                        </a:rPr>
                        <a:t>Generating spectrograms through Fourier Transform</a:t>
                      </a:r>
                    </a:p>
                    <a:p>
                      <a:pPr marL="342900" lvl="0" indent="-342900">
                        <a:lnSpc>
                          <a:spcPct val="107000"/>
                        </a:lnSpc>
                        <a:spcAft>
                          <a:spcPts val="800"/>
                        </a:spcAft>
                        <a:buFont typeface="Symbol" panose="05050102010706020507" pitchFamily="18" charset="2"/>
                        <a:buChar char=""/>
                      </a:pPr>
                      <a:r>
                        <a:rPr lang="en-IN" sz="1200">
                          <a:effectLst/>
                        </a:rPr>
                        <a:t>Pre trained AlexNet</a:t>
                      </a:r>
                    </a:p>
                    <a:p>
                      <a:pPr>
                        <a:lnSpc>
                          <a:spcPct val="107000"/>
                        </a:lnSpc>
                        <a:spcAft>
                          <a:spcPts val="800"/>
                        </a:spcAft>
                      </a:pPr>
                      <a:r>
                        <a:rPr lang="en-IN" sz="1200">
                          <a:effectLst/>
                        </a:rPr>
                        <a:t>Model trained on bird data and validated then applied to recognize a human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marL="342900" lvl="0" indent="-342900">
                        <a:lnSpc>
                          <a:spcPct val="107000"/>
                        </a:lnSpc>
                        <a:buFont typeface="Symbol" panose="05050102010706020507" pitchFamily="18" charset="2"/>
                        <a:buChar char=""/>
                      </a:pPr>
                      <a:r>
                        <a:rPr lang="en-IN" sz="1200">
                          <a:effectLst/>
                        </a:rPr>
                        <a:t>Bird sounds in xeno-canto.com</a:t>
                      </a:r>
                    </a:p>
                    <a:p>
                      <a:pPr marL="342900" lvl="0" indent="-342900">
                        <a:lnSpc>
                          <a:spcPct val="107000"/>
                        </a:lnSpc>
                        <a:buFont typeface="Symbol" panose="05050102010706020507" pitchFamily="18" charset="2"/>
                        <a:buChar char=""/>
                      </a:pPr>
                      <a:r>
                        <a:rPr lang="en-IN" sz="1200">
                          <a:effectLst/>
                        </a:rPr>
                        <a:t>Human voice in Google Audio-set</a:t>
                      </a:r>
                    </a:p>
                    <a:p>
                      <a:pPr marL="342900" lvl="0" indent="-342900">
                        <a:lnSpc>
                          <a:spcPct val="107000"/>
                        </a:lnSpc>
                        <a:buFont typeface="Symbol" panose="05050102010706020507" pitchFamily="18" charset="2"/>
                        <a:buChar char=""/>
                      </a:pPr>
                      <a:r>
                        <a:rPr lang="en-IN" sz="1200">
                          <a:effectLst/>
                        </a:rPr>
                        <a:t>Human voice in LibriSpeech ASR Corpus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marL="342900" lvl="0" indent="-342900">
                        <a:lnSpc>
                          <a:spcPct val="107000"/>
                        </a:lnSpc>
                        <a:buFont typeface="Symbol" panose="05050102010706020507" pitchFamily="18" charset="2"/>
                        <a:buChar char=""/>
                      </a:pPr>
                      <a:r>
                        <a:rPr lang="en-IN" sz="1200">
                          <a:effectLst/>
                        </a:rPr>
                        <a:t>First paper to work on removing silence in the audio during frame generation</a:t>
                      </a:r>
                    </a:p>
                    <a:p>
                      <a:pPr marL="342900" lvl="0" indent="-342900">
                        <a:lnSpc>
                          <a:spcPct val="107000"/>
                        </a:lnSpc>
                        <a:buFont typeface="Symbol" panose="05050102010706020507" pitchFamily="18" charset="2"/>
                        <a:buChar char=""/>
                      </a:pPr>
                      <a:r>
                        <a:rPr lang="en-IN" sz="1200">
                          <a:effectLst/>
                        </a:rPr>
                        <a:t>Has minimum hardware requirements can be run on mobile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marL="342900" lvl="0" indent="-342900">
                        <a:lnSpc>
                          <a:spcPct val="107000"/>
                        </a:lnSpc>
                        <a:spcAft>
                          <a:spcPts val="800"/>
                        </a:spcAft>
                        <a:buFont typeface="Symbol" panose="05050102010706020507" pitchFamily="18" charset="2"/>
                        <a:buChar char=""/>
                      </a:pPr>
                      <a:r>
                        <a:rPr lang="en-IN" sz="1200">
                          <a:effectLst/>
                        </a:rPr>
                        <a:t>Input collected in an ideal environment without noise, doesn’t work well in the presence of noise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91% accuracy in the real environment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extLst>
                  <a:ext uri="{0D108BD9-81ED-4DB2-BD59-A6C34878D82A}">
                    <a16:rowId xmlns:a16="http://schemas.microsoft.com/office/drawing/2014/main" val="3471962674"/>
                  </a:ext>
                </a:extLst>
              </a:tr>
              <a:tr h="2648498">
                <a:tc>
                  <a:txBody>
                    <a:bodyPr/>
                    <a:lstStyle/>
                    <a:p>
                      <a:pPr>
                        <a:lnSpc>
                          <a:spcPct val="107000"/>
                        </a:lnSpc>
                        <a:spcAft>
                          <a:spcPts val="800"/>
                        </a:spcAft>
                      </a:pPr>
                      <a:r>
                        <a:rPr lang="en-IN" sz="1200">
                          <a:effectLst/>
                        </a:rPr>
                        <a:t>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dirty="0">
                          <a:effectLst/>
                        </a:rPr>
                        <a:t>Jan Schlüter  (2019). Bird Identification from Timestamped,</a:t>
                      </a:r>
                    </a:p>
                    <a:p>
                      <a:pPr>
                        <a:lnSpc>
                          <a:spcPct val="107000"/>
                        </a:lnSpc>
                        <a:spcAft>
                          <a:spcPts val="800"/>
                        </a:spcAft>
                      </a:pPr>
                      <a:r>
                        <a:rPr lang="en-IN" sz="1200" dirty="0">
                          <a:effectLst/>
                        </a:rPr>
                        <a:t>Geotagged Audio Recordings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marL="342900" lvl="0" indent="-342900">
                        <a:lnSpc>
                          <a:spcPct val="107000"/>
                        </a:lnSpc>
                        <a:buFont typeface="Symbol" panose="05050102010706020507" pitchFamily="18" charset="2"/>
                        <a:buChar char=""/>
                      </a:pPr>
                      <a:r>
                        <a:rPr lang="en-IN" sz="1200" dirty="0">
                          <a:effectLst/>
                        </a:rPr>
                        <a:t>Ensemble CNN and Multi-Layer Perceptron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marL="342900" lvl="0" indent="-342900">
                        <a:lnSpc>
                          <a:spcPct val="107000"/>
                        </a:lnSpc>
                        <a:buFont typeface="Symbol" panose="05050102010706020507" pitchFamily="18" charset="2"/>
                        <a:buChar char=""/>
                      </a:pPr>
                      <a:r>
                        <a:rPr lang="en-IN" sz="1200" dirty="0">
                          <a:effectLst/>
                        </a:rPr>
                        <a:t>Convolution Neural Network (CNN) for pre-processing and Multi-Layer Perceptron (MLP) for prediction</a:t>
                      </a:r>
                    </a:p>
                    <a:p>
                      <a:pPr marL="342900" lvl="0" indent="-342900">
                        <a:lnSpc>
                          <a:spcPct val="107000"/>
                        </a:lnSpc>
                        <a:buFont typeface="Symbol" panose="05050102010706020507" pitchFamily="18" charset="2"/>
                        <a:buChar char=""/>
                      </a:pPr>
                      <a:r>
                        <a:rPr lang="en-IN" sz="1200" dirty="0">
                          <a:effectLst/>
                        </a:rPr>
                        <a:t>Mel spectrogram used</a:t>
                      </a:r>
                    </a:p>
                    <a:p>
                      <a:pPr marL="342900" lvl="0" indent="-342900">
                        <a:lnSpc>
                          <a:spcPct val="107000"/>
                        </a:lnSpc>
                        <a:buFont typeface="Symbol" panose="05050102010706020507" pitchFamily="18" charset="2"/>
                        <a:buChar char=""/>
                      </a:pPr>
                      <a:r>
                        <a:rPr lang="en-IN" sz="1200" dirty="0">
                          <a:effectLst/>
                        </a:rPr>
                        <a:t>Utilizes global pooling</a:t>
                      </a:r>
                    </a:p>
                    <a:p>
                      <a:pPr marL="342900" lvl="0" indent="-342900">
                        <a:lnSpc>
                          <a:spcPct val="107000"/>
                        </a:lnSpc>
                        <a:buFont typeface="Symbol" panose="05050102010706020507" pitchFamily="18" charset="2"/>
                        <a:buChar char=""/>
                      </a:pPr>
                      <a:r>
                        <a:rPr lang="en-IN" sz="1200" dirty="0">
                          <a:effectLst/>
                        </a:rPr>
                        <a:t>Find Global predictions from local predictions considering it as a multiple-instance learning problem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marL="342900" lvl="0" indent="-342900">
                        <a:lnSpc>
                          <a:spcPct val="107000"/>
                        </a:lnSpc>
                        <a:buFont typeface="Symbol" panose="05050102010706020507" pitchFamily="18" charset="2"/>
                        <a:buChar char=""/>
                      </a:pPr>
                      <a:r>
                        <a:rPr lang="en-IN" sz="1200">
                          <a:effectLst/>
                        </a:rPr>
                        <a:t>BirdCLEF 2018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marL="342900" lvl="0" indent="-342900">
                        <a:lnSpc>
                          <a:spcPct val="107000"/>
                        </a:lnSpc>
                        <a:buFont typeface="Symbol" panose="05050102010706020507" pitchFamily="18" charset="2"/>
                        <a:buChar char=""/>
                      </a:pPr>
                      <a:r>
                        <a:rPr lang="en-IN" sz="1200">
                          <a:effectLst/>
                        </a:rPr>
                        <a:t>Can use arbitrary-length recordings</a:t>
                      </a:r>
                    </a:p>
                    <a:p>
                      <a:pPr marL="342900" lvl="0" indent="-342900">
                        <a:lnSpc>
                          <a:spcPct val="107000"/>
                        </a:lnSpc>
                        <a:buFont typeface="Symbol" panose="05050102010706020507" pitchFamily="18" charset="2"/>
                        <a:buChar char=""/>
                      </a:pPr>
                      <a:r>
                        <a:rPr lang="en-IN" sz="1200">
                          <a:effectLst/>
                        </a:rPr>
                        <a:t>Doesn’t use averaging done by choosing manually or a majority voting.</a:t>
                      </a:r>
                    </a:p>
                    <a:p>
                      <a:pPr marL="342900" lvl="0" indent="-342900">
                        <a:lnSpc>
                          <a:spcPct val="107000"/>
                        </a:lnSpc>
                        <a:buFont typeface="Symbol" panose="05050102010706020507" pitchFamily="18" charset="2"/>
                        <a:buChar char=""/>
                      </a:pPr>
                      <a:r>
                        <a:rPr lang="en-IN" sz="1200">
                          <a:effectLst/>
                        </a:rPr>
                        <a:t>Made use of audio and metadata for predictions.</a:t>
                      </a:r>
                    </a:p>
                    <a:p>
                      <a:pPr marL="342900" lvl="0" indent="-342900">
                        <a:lnSpc>
                          <a:spcPct val="107000"/>
                        </a:lnSpc>
                        <a:spcAft>
                          <a:spcPts val="800"/>
                        </a:spcAft>
                        <a:buFont typeface="Symbol" panose="05050102010706020507" pitchFamily="18" charset="2"/>
                        <a:buChar char=""/>
                      </a:pPr>
                      <a:r>
                        <a:rPr lang="en-IN" sz="1200">
                          <a:effectLst/>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Can either be used to target background or foreground species. Map value decreases if done to fit both.</a:t>
                      </a:r>
                    </a:p>
                    <a:p>
                      <a:pPr marL="342900" lvl="0" indent="-342900">
                        <a:lnSpc>
                          <a:spcPct val="107000"/>
                        </a:lnSpc>
                        <a:spcAft>
                          <a:spcPts val="800"/>
                        </a:spcAft>
                        <a:buFont typeface="Symbol" panose="05050102010706020507" pitchFamily="18" charset="2"/>
                        <a:buChar char=""/>
                      </a:pPr>
                      <a:r>
                        <a:rPr lang="en-IN" sz="1200">
                          <a:effectLst/>
                        </a:rPr>
                        <a:t>Adding/presence of noise causes loss in the result.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dirty="0">
                          <a:effectLst/>
                        </a:rPr>
                        <a:t>Maximum foreground MAP 0.768 and background MAP of 0.698.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extLst>
                  <a:ext uri="{0D108BD9-81ED-4DB2-BD59-A6C34878D82A}">
                    <a16:rowId xmlns:a16="http://schemas.microsoft.com/office/drawing/2014/main" val="4271566602"/>
                  </a:ext>
                </a:extLst>
              </a:tr>
            </a:tbl>
          </a:graphicData>
        </a:graphic>
      </p:graphicFrame>
    </p:spTree>
    <p:extLst>
      <p:ext uri="{BB962C8B-B14F-4D97-AF65-F5344CB8AC3E}">
        <p14:creationId xmlns:p14="http://schemas.microsoft.com/office/powerpoint/2010/main" val="371640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A7CE39-95C3-6788-3E43-CA9D64DBDD6F}"/>
              </a:ext>
            </a:extLst>
          </p:cNvPr>
          <p:cNvSpPr>
            <a:spLocks noGrp="1"/>
          </p:cNvSpPr>
          <p:nvPr>
            <p:ph type="ftr" sz="quarter" idx="11"/>
          </p:nvPr>
        </p:nvSpPr>
        <p:spPr/>
        <p:txBody>
          <a:bodyPr/>
          <a:lstStyle/>
          <a:p>
            <a:r>
              <a:rPr lang="en-US"/>
              <a:t>School of Computer Science and Engineering           19BAI1032</a:t>
            </a:r>
            <a:endParaRPr lang="en-IN"/>
          </a:p>
        </p:txBody>
      </p:sp>
      <p:sp>
        <p:nvSpPr>
          <p:cNvPr id="3" name="Slide Number Placeholder 2">
            <a:extLst>
              <a:ext uri="{FF2B5EF4-FFF2-40B4-BE49-F238E27FC236}">
                <a16:creationId xmlns:a16="http://schemas.microsoft.com/office/drawing/2014/main" id="{04C0537A-030C-5E20-0963-B878E19D1893}"/>
              </a:ext>
            </a:extLst>
          </p:cNvPr>
          <p:cNvSpPr>
            <a:spLocks noGrp="1"/>
          </p:cNvSpPr>
          <p:nvPr>
            <p:ph type="sldNum" sz="quarter" idx="12"/>
          </p:nvPr>
        </p:nvSpPr>
        <p:spPr/>
        <p:txBody>
          <a:bodyPr/>
          <a:lstStyle/>
          <a:p>
            <a:fld id="{92607C7E-3A72-4AFC-82D5-1E7B16850C90}" type="slidenum">
              <a:rPr lang="en-IN" smtClean="0"/>
              <a:t>9</a:t>
            </a:fld>
            <a:endParaRPr lang="en-IN"/>
          </a:p>
        </p:txBody>
      </p:sp>
      <p:graphicFrame>
        <p:nvGraphicFramePr>
          <p:cNvPr id="5" name="Table 4">
            <a:extLst>
              <a:ext uri="{FF2B5EF4-FFF2-40B4-BE49-F238E27FC236}">
                <a16:creationId xmlns:a16="http://schemas.microsoft.com/office/drawing/2014/main" id="{65BCAF40-05F3-F9C2-5D5A-CEF73549426B}"/>
              </a:ext>
            </a:extLst>
          </p:cNvPr>
          <p:cNvGraphicFramePr>
            <a:graphicFrameLocks noGrp="1"/>
          </p:cNvGraphicFramePr>
          <p:nvPr>
            <p:extLst>
              <p:ext uri="{D42A27DB-BD31-4B8C-83A1-F6EECF244321}">
                <p14:modId xmlns:p14="http://schemas.microsoft.com/office/powerpoint/2010/main" val="2165904221"/>
              </p:ext>
            </p:extLst>
          </p:nvPr>
        </p:nvGraphicFramePr>
        <p:xfrm>
          <a:off x="175967" y="647509"/>
          <a:ext cx="11840066" cy="5562981"/>
        </p:xfrm>
        <a:graphic>
          <a:graphicData uri="http://schemas.openxmlformats.org/drawingml/2006/table">
            <a:tbl>
              <a:tblPr firstRow="1" firstCol="1" bandRow="1">
                <a:tableStyleId>{5C22544A-7EE6-4342-B048-85BDC9FD1C3A}</a:tableStyleId>
              </a:tblPr>
              <a:tblGrid>
                <a:gridCol w="400772">
                  <a:extLst>
                    <a:ext uri="{9D8B030D-6E8A-4147-A177-3AD203B41FA5}">
                      <a16:colId xmlns:a16="http://schemas.microsoft.com/office/drawing/2014/main" val="1488761529"/>
                    </a:ext>
                  </a:extLst>
                </a:gridCol>
                <a:gridCol w="1598164">
                  <a:extLst>
                    <a:ext uri="{9D8B030D-6E8A-4147-A177-3AD203B41FA5}">
                      <a16:colId xmlns:a16="http://schemas.microsoft.com/office/drawing/2014/main" val="1180725573"/>
                    </a:ext>
                  </a:extLst>
                </a:gridCol>
                <a:gridCol w="976929">
                  <a:extLst>
                    <a:ext uri="{9D8B030D-6E8A-4147-A177-3AD203B41FA5}">
                      <a16:colId xmlns:a16="http://schemas.microsoft.com/office/drawing/2014/main" val="2257216232"/>
                    </a:ext>
                  </a:extLst>
                </a:gridCol>
                <a:gridCol w="2994883">
                  <a:extLst>
                    <a:ext uri="{9D8B030D-6E8A-4147-A177-3AD203B41FA5}">
                      <a16:colId xmlns:a16="http://schemas.microsoft.com/office/drawing/2014/main" val="2556942357"/>
                    </a:ext>
                  </a:extLst>
                </a:gridCol>
                <a:gridCol w="1497442">
                  <a:extLst>
                    <a:ext uri="{9D8B030D-6E8A-4147-A177-3AD203B41FA5}">
                      <a16:colId xmlns:a16="http://schemas.microsoft.com/office/drawing/2014/main" val="2612512529"/>
                    </a:ext>
                  </a:extLst>
                </a:gridCol>
                <a:gridCol w="1276275">
                  <a:extLst>
                    <a:ext uri="{9D8B030D-6E8A-4147-A177-3AD203B41FA5}">
                      <a16:colId xmlns:a16="http://schemas.microsoft.com/office/drawing/2014/main" val="3056065906"/>
                    </a:ext>
                  </a:extLst>
                </a:gridCol>
                <a:gridCol w="1503780">
                  <a:extLst>
                    <a:ext uri="{9D8B030D-6E8A-4147-A177-3AD203B41FA5}">
                      <a16:colId xmlns:a16="http://schemas.microsoft.com/office/drawing/2014/main" val="2719793217"/>
                    </a:ext>
                  </a:extLst>
                </a:gridCol>
                <a:gridCol w="1591821">
                  <a:extLst>
                    <a:ext uri="{9D8B030D-6E8A-4147-A177-3AD203B41FA5}">
                      <a16:colId xmlns:a16="http://schemas.microsoft.com/office/drawing/2014/main" val="2824984434"/>
                    </a:ext>
                  </a:extLst>
                </a:gridCol>
              </a:tblGrid>
              <a:tr h="59333">
                <a:tc>
                  <a:txBody>
                    <a:bodyPr/>
                    <a:lstStyle/>
                    <a:p>
                      <a:pPr>
                        <a:lnSpc>
                          <a:spcPct val="107000"/>
                        </a:lnSpc>
                        <a:spcAft>
                          <a:spcPts val="800"/>
                        </a:spcAft>
                      </a:pPr>
                      <a:r>
                        <a:rPr lang="en-IN" sz="1200">
                          <a:effectLst/>
                        </a:rPr>
                        <a:t>S. No.</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dirty="0">
                          <a:effectLst/>
                        </a:rPr>
                        <a:t>Proposed Method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Dataset used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Disadvantages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Results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extLst>
                  <a:ext uri="{0D108BD9-81ED-4DB2-BD59-A6C34878D82A}">
                    <a16:rowId xmlns:a16="http://schemas.microsoft.com/office/drawing/2014/main" val="2264599625"/>
                  </a:ext>
                </a:extLst>
              </a:tr>
              <a:tr h="507812">
                <a:tc>
                  <a:txBody>
                    <a:bodyPr/>
                    <a:lstStyle/>
                    <a:p>
                      <a:pPr>
                        <a:lnSpc>
                          <a:spcPct val="107000"/>
                        </a:lnSpc>
                        <a:spcAft>
                          <a:spcPts val="800"/>
                        </a:spcAft>
                      </a:pPr>
                      <a:r>
                        <a:rPr lang="en-IN" sz="1200" dirty="0">
                          <a:effectLst/>
                        </a:rPr>
                        <a:t>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dirty="0">
                          <a:effectLst/>
                        </a:rPr>
                        <a:t>Elias Sprengel, Martin </a:t>
                      </a:r>
                      <a:r>
                        <a:rPr lang="en-IN" sz="1200" dirty="0" err="1">
                          <a:effectLst/>
                        </a:rPr>
                        <a:t>Jaggi</a:t>
                      </a:r>
                      <a:r>
                        <a:rPr lang="en-IN" sz="1200" dirty="0">
                          <a:effectLst/>
                        </a:rPr>
                        <a:t>, </a:t>
                      </a:r>
                      <a:r>
                        <a:rPr lang="en-IN" sz="1200" dirty="0" err="1">
                          <a:effectLst/>
                        </a:rPr>
                        <a:t>Yannic</a:t>
                      </a:r>
                      <a:r>
                        <a:rPr lang="en-IN" sz="1200" dirty="0">
                          <a:effectLst/>
                        </a:rPr>
                        <a:t> </a:t>
                      </a:r>
                      <a:r>
                        <a:rPr lang="en-IN" sz="1200" dirty="0" err="1">
                          <a:effectLst/>
                        </a:rPr>
                        <a:t>Kilcher</a:t>
                      </a:r>
                      <a:r>
                        <a:rPr lang="en-IN" sz="1200" dirty="0">
                          <a:effectLst/>
                        </a:rPr>
                        <a:t> &amp; Thomas Hofmann (2018). Audio Based Bird Species Identification using Deep Learning Techniques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CNN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dirty="0">
                          <a:effectLst/>
                        </a:rPr>
                        <a:t>Data Augmentation:</a:t>
                      </a:r>
                    </a:p>
                    <a:p>
                      <a:pPr marL="342900" lvl="0" indent="-342900">
                        <a:lnSpc>
                          <a:spcPct val="107000"/>
                        </a:lnSpc>
                        <a:buFont typeface="Symbol" panose="05050102010706020507" pitchFamily="18" charset="2"/>
                        <a:buChar char=""/>
                      </a:pPr>
                      <a:r>
                        <a:rPr lang="en-IN" sz="1200" dirty="0">
                          <a:effectLst/>
                        </a:rPr>
                        <a:t>Time Shift</a:t>
                      </a:r>
                    </a:p>
                    <a:p>
                      <a:pPr marL="342900" lvl="0" indent="-342900">
                        <a:lnSpc>
                          <a:spcPct val="107000"/>
                        </a:lnSpc>
                        <a:buFont typeface="Symbol" panose="05050102010706020507" pitchFamily="18" charset="2"/>
                        <a:buChar char=""/>
                      </a:pPr>
                      <a:r>
                        <a:rPr lang="en-IN" sz="1200" dirty="0">
                          <a:effectLst/>
                        </a:rPr>
                        <a:t>Pitch shift</a:t>
                      </a:r>
                    </a:p>
                    <a:p>
                      <a:pPr marL="342900" lvl="0" indent="-342900">
                        <a:lnSpc>
                          <a:spcPct val="107000"/>
                        </a:lnSpc>
                        <a:buFont typeface="Symbol" panose="05050102010706020507" pitchFamily="18" charset="2"/>
                        <a:buChar char=""/>
                      </a:pPr>
                      <a:r>
                        <a:rPr lang="en-IN" sz="1200" dirty="0">
                          <a:effectLst/>
                        </a:rPr>
                        <a:t>Combining same class files</a:t>
                      </a:r>
                    </a:p>
                    <a:p>
                      <a:pPr marL="342900" lvl="0" indent="-342900">
                        <a:lnSpc>
                          <a:spcPct val="107000"/>
                        </a:lnSpc>
                        <a:spcAft>
                          <a:spcPts val="800"/>
                        </a:spcAft>
                        <a:buFont typeface="Symbol" panose="05050102010706020507" pitchFamily="18" charset="2"/>
                        <a:buChar char=""/>
                      </a:pPr>
                      <a:r>
                        <a:rPr lang="en-IN" sz="1200" dirty="0">
                          <a:effectLst/>
                        </a:rPr>
                        <a:t>Noise</a:t>
                      </a:r>
                    </a:p>
                    <a:p>
                      <a:pPr>
                        <a:lnSpc>
                          <a:spcPct val="107000"/>
                        </a:lnSpc>
                        <a:spcAft>
                          <a:spcPts val="800"/>
                        </a:spcAft>
                      </a:pPr>
                      <a:r>
                        <a:rPr lang="en-IN" sz="1200" dirty="0">
                          <a:effectLst/>
                        </a:rPr>
                        <a:t>Model:</a:t>
                      </a:r>
                    </a:p>
                    <a:p>
                      <a:pPr marL="342900" lvl="0" indent="-342900">
                        <a:lnSpc>
                          <a:spcPct val="107000"/>
                        </a:lnSpc>
                        <a:buFont typeface="Symbol" panose="05050102010706020507" pitchFamily="18" charset="2"/>
                        <a:buChar char=""/>
                      </a:pPr>
                      <a:r>
                        <a:rPr lang="en-IN" sz="1200" dirty="0">
                          <a:effectLst/>
                        </a:rPr>
                        <a:t>6 layers – 5 convolutional, 1 dense.</a:t>
                      </a:r>
                    </a:p>
                    <a:p>
                      <a:pPr marL="342900" lvl="0" indent="-342900">
                        <a:lnSpc>
                          <a:spcPct val="107000"/>
                        </a:lnSpc>
                        <a:buFont typeface="Symbol" panose="05050102010706020507" pitchFamily="18" charset="2"/>
                        <a:buChar char=""/>
                      </a:pPr>
                      <a:r>
                        <a:rPr lang="en-IN" sz="1200" dirty="0">
                          <a:effectLst/>
                        </a:rPr>
                        <a:t>All convolution layers have rectified activation function.</a:t>
                      </a:r>
                    </a:p>
                    <a:p>
                      <a:pPr marL="342900" lvl="0" indent="-342900">
                        <a:lnSpc>
                          <a:spcPct val="107000"/>
                        </a:lnSpc>
                        <a:spcAft>
                          <a:spcPts val="800"/>
                        </a:spcAft>
                        <a:buFont typeface="Symbol" panose="05050102010706020507" pitchFamily="18" charset="2"/>
                        <a:buChar char=""/>
                      </a:pPr>
                      <a:r>
                        <a:rPr lang="en-IN" sz="1200" dirty="0">
                          <a:effectLst/>
                        </a:rPr>
                        <a:t>Convolution layer is followed by max pooling.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BirdCLEF2016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a:effectLst/>
                        </a:rPr>
                        <a:t>Foreground species were identified perfectly.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marL="342900" lvl="0" indent="-342900">
                        <a:lnSpc>
                          <a:spcPct val="107000"/>
                        </a:lnSpc>
                        <a:buFont typeface="Symbol" panose="05050102010706020507" pitchFamily="18" charset="2"/>
                        <a:buChar char=""/>
                      </a:pPr>
                      <a:r>
                        <a:rPr lang="en-IN" sz="1200">
                          <a:effectLst/>
                        </a:rPr>
                        <a:t>Background species not detected well</a:t>
                      </a:r>
                    </a:p>
                    <a:p>
                      <a:pPr marL="342900" lvl="0" indent="-342900">
                        <a:lnSpc>
                          <a:spcPct val="107000"/>
                        </a:lnSpc>
                        <a:spcAft>
                          <a:spcPts val="800"/>
                        </a:spcAft>
                        <a:buFont typeface="Symbol" panose="05050102010706020507" pitchFamily="18" charset="2"/>
                        <a:buChar char=""/>
                      </a:pPr>
                      <a:r>
                        <a:rPr lang="en-IN" sz="1200">
                          <a:effectLst/>
                        </a:rPr>
                        <a:t>Training with data augmentation creates a loss for the detection of background species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tc>
                  <a:txBody>
                    <a:bodyPr/>
                    <a:lstStyle/>
                    <a:p>
                      <a:pPr>
                        <a:lnSpc>
                          <a:spcPct val="107000"/>
                        </a:lnSpc>
                        <a:spcAft>
                          <a:spcPts val="800"/>
                        </a:spcAft>
                      </a:pPr>
                      <a:r>
                        <a:rPr lang="en-IN" sz="1200" dirty="0">
                          <a:effectLst/>
                        </a:rPr>
                        <a:t>The highest recorded accuracy score in 2018 was 0.58 and the Mean Average Precision (MAP) of 0.69.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0655" marR="20655" marT="0" marB="0" anchor="ctr"/>
                </a:tc>
                <a:extLst>
                  <a:ext uri="{0D108BD9-81ED-4DB2-BD59-A6C34878D82A}">
                    <a16:rowId xmlns:a16="http://schemas.microsoft.com/office/drawing/2014/main" val="3027518340"/>
                  </a:ext>
                </a:extLst>
              </a:tr>
              <a:tr h="507812">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11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Calibri" panose="020F0502020204030204" pitchFamily="34" charset="0"/>
                        </a:rPr>
                        <a:t>XIE Jiang-jian, DING Chang-qing, LI Wen-bin &amp; CAI Cheng-hao (2018). Audio-only Bird Species Automated Identification Method with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a:effectLst/>
                          <a:latin typeface="Calibri" panose="020F0502020204030204" pitchFamily="34" charset="0"/>
                          <a:ea typeface="Calibri" panose="020F0502020204030204" pitchFamily="34" charset="0"/>
                          <a:cs typeface="Calibri" panose="020F0502020204030204" pitchFamily="34" charset="0"/>
                        </a:rPr>
                        <a:t>Limited Training Data Based on Multi-Channel Deep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a:effectLst/>
                          <a:latin typeface="Calibri" panose="020F0502020204030204" pitchFamily="34" charset="0"/>
                          <a:ea typeface="Calibri" panose="020F0502020204030204" pitchFamily="34" charset="0"/>
                          <a:cs typeface="Calibri" panose="020F0502020204030204" pitchFamily="34" charset="0"/>
                        </a:rPr>
                        <a:t>Convolutional Neural Networks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VGG-16 pretrained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IN" sz="1200">
                          <a:effectLst/>
                          <a:latin typeface="Calibri" panose="020F0502020204030204" pitchFamily="34" charset="0"/>
                          <a:ea typeface="Calibri" panose="020F0502020204030204" pitchFamily="34" charset="0"/>
                          <a:cs typeface="Calibri" panose="020F0502020204030204" pitchFamily="34" charset="0"/>
                        </a:rPr>
                        <a:t>Data accumulated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a:effectLst/>
                          <a:latin typeface="Calibri" panose="020F0502020204030204" pitchFamily="34" charset="0"/>
                          <a:ea typeface="Calibri" panose="020F0502020204030204" pitchFamily="34" charset="0"/>
                          <a:cs typeface="Calibri" panose="020F0502020204030204" pitchFamily="34" charset="0"/>
                        </a:rPr>
                        <a:t>Preprocessing of the signal using Hamming window.</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a:effectLst/>
                          <a:latin typeface="Calibri" panose="020F0502020204030204" pitchFamily="34" charset="0"/>
                          <a:ea typeface="Calibri" panose="020F0502020204030204" pitchFamily="34" charset="0"/>
                          <a:cs typeface="Calibri" panose="020F0502020204030204" pitchFamily="34" charset="0"/>
                        </a:rPr>
                        <a:t>Spectogram calculation using Mel-frequency Cepstral Transform (MFCT), Short Time Fourier Transform (STFT), and Chirplet Transform (CT).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a:effectLst/>
                          <a:latin typeface="Calibri" panose="020F0502020204030204" pitchFamily="34" charset="0"/>
                          <a:ea typeface="Calibri" panose="020F0502020204030204" pitchFamily="34" charset="0"/>
                          <a:cs typeface="Calibri" panose="020F0502020204030204" pitchFamily="34" charset="0"/>
                        </a:rPr>
                        <a:t>DCNN model (VGG16) pretrained on ImageNet is used to extract features and sent to 2 convolution layers followed by softmax to identify 18birds.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a:effectLst/>
                          <a:latin typeface="Calibri" panose="020F0502020204030204" pitchFamily="34" charset="0"/>
                          <a:ea typeface="Calibri" panose="020F0502020204030204" pitchFamily="34" charset="0"/>
                          <a:cs typeface="Calibri" panose="020F0502020204030204" pitchFamily="34" charset="0"/>
                        </a:rPr>
                        <a:t>Accuracy was improved by using 3 models parallelly fusing outputs of features from the VGG16 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Calibri" panose="020F0502020204030204" pitchFamily="34" charset="0"/>
                        </a:rPr>
                        <a:t>Own dataset made from wild birds recorded in Beijing Song-Shan National Nature Reserve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nSpc>
                          <a:spcPct val="107000"/>
                        </a:lnSpc>
                        <a:buFont typeface="Symbol" panose="05050102010706020507" pitchFamily="18" charset="2"/>
                        <a:buChar char=""/>
                      </a:pPr>
                      <a:r>
                        <a:rPr lang="en-IN" sz="1200">
                          <a:effectLst/>
                          <a:latin typeface="Calibri" panose="020F0502020204030204" pitchFamily="34" charset="0"/>
                          <a:ea typeface="Calibri" panose="020F0502020204030204" pitchFamily="34" charset="0"/>
                          <a:cs typeface="Calibri" panose="020F0502020204030204" pitchFamily="34" charset="0"/>
                        </a:rPr>
                        <a:t>Lesser trained parameters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a:effectLst/>
                          <a:latin typeface="Calibri" panose="020F0502020204030204" pitchFamily="34" charset="0"/>
                          <a:ea typeface="Calibri" panose="020F0502020204030204" pitchFamily="34" charset="0"/>
                          <a:cs typeface="Calibri" panose="020F0502020204030204" pitchFamily="34" charset="0"/>
                        </a:rPr>
                        <a:t>Can be used with small samples as makes use of transfer learning.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a:effectLst/>
                          <a:latin typeface="Calibri" panose="020F0502020204030204" pitchFamily="34" charset="0"/>
                          <a:ea typeface="Calibri" panose="020F0502020204030204" pitchFamily="34" charset="0"/>
                          <a:cs typeface="Calibri" panose="020F0502020204030204" pitchFamily="34" charset="0"/>
                        </a:rPr>
                        <a:t>Ch spectrogram works better than Mel.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200">
                          <a:effectLst/>
                          <a:latin typeface="Calibri" panose="020F0502020204030204" pitchFamily="34" charset="0"/>
                          <a:ea typeface="Calibri" panose="020F0502020204030204" pitchFamily="34" charset="0"/>
                          <a:cs typeface="Calibri" panose="020F0502020204030204" pitchFamily="34" charset="0"/>
                        </a:rPr>
                        <a:t>Denoising was not performed thus can’t identify background birds.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Highest Mean Average Precision (MAP) of 0.9998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66488090"/>
                  </a:ext>
                </a:extLst>
              </a:tr>
            </a:tbl>
          </a:graphicData>
        </a:graphic>
      </p:graphicFrame>
    </p:spTree>
    <p:extLst>
      <p:ext uri="{BB962C8B-B14F-4D97-AF65-F5344CB8AC3E}">
        <p14:creationId xmlns:p14="http://schemas.microsoft.com/office/powerpoint/2010/main" val="1938499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3162</Words>
  <Application>Microsoft Office PowerPoint</Application>
  <PresentationFormat>Widescreen</PresentationFormat>
  <Paragraphs>419</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Symbol</vt:lpstr>
      <vt:lpstr>Office Theme</vt:lpstr>
      <vt:lpstr>CAPSTONE PROJECT  REVIEW I Bird Identification from Nature Sounds</vt:lpstr>
      <vt:lpstr>Introduction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Gap</vt:lpstr>
      <vt:lpstr>Problem Statement</vt:lpstr>
      <vt:lpstr>Research Motivation</vt:lpstr>
      <vt:lpstr>Research Challenges</vt:lpstr>
      <vt:lpstr>Research Objectives</vt:lpstr>
      <vt:lpstr>Work to be Completed</vt:lpstr>
      <vt:lpstr>Guide Approval Snapshot</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Tejasri Nagavati Bogu</cp:lastModifiedBy>
  <cp:revision>15</cp:revision>
  <dcterms:created xsi:type="dcterms:W3CDTF">2022-11-10T08:22:53Z</dcterms:created>
  <dcterms:modified xsi:type="dcterms:W3CDTF">2022-11-23T10:33:53Z</dcterms:modified>
</cp:coreProperties>
</file>