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58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ri Enagurthi" userId="88b967abec4ab251" providerId="LiveId" clId="{00317BC3-2C12-4B7A-9B6B-0D3FB5B62C87}"/>
    <pc:docChg chg="modSld">
      <pc:chgData name="Tejasri Enagurthi" userId="88b967abec4ab251" providerId="LiveId" clId="{00317BC3-2C12-4B7A-9B6B-0D3FB5B62C87}" dt="2022-05-30T18:13:34.064" v="5" actId="20577"/>
      <pc:docMkLst>
        <pc:docMk/>
      </pc:docMkLst>
      <pc:sldChg chg="modSp mod">
        <pc:chgData name="Tejasri Enagurthi" userId="88b967abec4ab251" providerId="LiveId" clId="{00317BC3-2C12-4B7A-9B6B-0D3FB5B62C87}" dt="2022-05-30T18:13:34.064" v="5" actId="20577"/>
        <pc:sldMkLst>
          <pc:docMk/>
          <pc:sldMk cId="4168589228" sldId="265"/>
        </pc:sldMkLst>
        <pc:spChg chg="mod">
          <ac:chgData name="Tejasri Enagurthi" userId="88b967abec4ab251" providerId="LiveId" clId="{00317BC3-2C12-4B7A-9B6B-0D3FB5B62C87}" dt="2022-05-30T18:13:34.064" v="5" actId="20577"/>
          <ac:spMkLst>
            <pc:docMk/>
            <pc:sldMk cId="4168589228" sldId="265"/>
            <ac:spMk id="3" creationId="{66C60DAF-0C79-B8CA-D029-4F0DE0C5DB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CEFE11F-2D98-EC4D-B7BF-6CCC53B9AAFA}"/>
              </a:ext>
            </a:extLst>
          </p:cNvPr>
          <p:cNvSpPr/>
          <p:nvPr/>
        </p:nvSpPr>
        <p:spPr>
          <a:xfrm>
            <a:off x="2969499" y="765673"/>
            <a:ext cx="5525039" cy="2123658"/>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A mini project </a:t>
            </a:r>
          </a:p>
          <a:p>
            <a:pPr algn="ctr"/>
            <a:r>
              <a:rPr lang="en-US" sz="4400" dirty="0">
                <a:ln w="0"/>
                <a:effectLst>
                  <a:outerShdw blurRad="38100" dist="19050" dir="2700000" algn="tl" rotWithShape="0">
                    <a:schemeClr val="dk1">
                      <a:alpha val="40000"/>
                    </a:schemeClr>
                  </a:outerShdw>
                </a:effectLst>
              </a:rPr>
              <a:t>o</a:t>
            </a:r>
            <a:r>
              <a:rPr lang="en-US" sz="4400" b="0" cap="none" spc="0" dirty="0">
                <a:ln w="0"/>
                <a:solidFill>
                  <a:schemeClr val="tx1"/>
                </a:solidFill>
                <a:effectLst>
                  <a:outerShdw blurRad="38100" dist="19050" dir="2700000" algn="tl" rotWithShape="0">
                    <a:schemeClr val="dk1">
                      <a:alpha val="40000"/>
                    </a:schemeClr>
                  </a:outerShdw>
                </a:effectLst>
              </a:rPr>
              <a:t>n</a:t>
            </a:r>
          </a:p>
          <a:p>
            <a:pPr algn="ctr"/>
            <a:r>
              <a:rPr lang="en-US" sz="4400" dirty="0">
                <a:ln w="0"/>
                <a:effectLst>
                  <a:outerShdw blurRad="38100" dist="19050" dir="2700000" algn="tl" rotWithShape="0">
                    <a:schemeClr val="dk1">
                      <a:alpha val="40000"/>
                    </a:schemeClr>
                  </a:outerShdw>
                </a:effectLst>
              </a:rPr>
              <a:t>VIRTUAL ASSISTANT</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040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BC55237-CCC2-2290-F24C-BA9D4AB6F4DB}"/>
              </a:ext>
            </a:extLst>
          </p:cNvPr>
          <p:cNvSpPr/>
          <p:nvPr/>
        </p:nvSpPr>
        <p:spPr>
          <a:xfrm>
            <a:off x="562495" y="397871"/>
            <a:ext cx="2709396" cy="646331"/>
          </a:xfrm>
          <a:prstGeom prst="rect">
            <a:avLst/>
          </a:prstGeom>
          <a:noFill/>
        </p:spPr>
        <p:txBody>
          <a:bodyPr wrap="none" lIns="91440" tIns="45720" rIns="91440" bIns="45720">
            <a:spAutoFit/>
          </a:bodyPr>
          <a:lstStyle/>
          <a:p>
            <a:pPr algn="ctr"/>
            <a:r>
              <a:rPr lang="en-US" sz="3600" b="0" cap="none" spc="0" dirty="0">
                <a:ln w="0"/>
                <a:solidFill>
                  <a:schemeClr val="tx1"/>
                </a:solidFill>
              </a:rPr>
              <a:t>Conclusion:</a:t>
            </a:r>
          </a:p>
        </p:txBody>
      </p:sp>
      <p:sp>
        <p:nvSpPr>
          <p:cNvPr id="3" name="Rectangle 2">
            <a:extLst>
              <a:ext uri="{FF2B5EF4-FFF2-40B4-BE49-F238E27FC236}">
                <a16:creationId xmlns:a16="http://schemas.microsoft.com/office/drawing/2014/main" xmlns="" id="{66C60DAF-0C79-B8CA-D029-4F0DE0C5DBB5}"/>
              </a:ext>
            </a:extLst>
          </p:cNvPr>
          <p:cNvSpPr/>
          <p:nvPr/>
        </p:nvSpPr>
        <p:spPr>
          <a:xfrm>
            <a:off x="656948" y="1361898"/>
            <a:ext cx="10239948" cy="2862322"/>
          </a:xfrm>
          <a:prstGeom prst="rect">
            <a:avLst/>
          </a:prstGeom>
          <a:noFill/>
        </p:spPr>
        <p:txBody>
          <a:bodyPr wrap="square" lIns="91440" tIns="45720" rIns="91440" bIns="45720">
            <a:spAutoFit/>
          </a:bodyPr>
          <a:lstStyle/>
          <a:p>
            <a:pPr algn="just"/>
            <a:r>
              <a:rPr lang="en-US" b="0" i="0" dirty="0">
                <a:solidFill>
                  <a:srgbClr val="FFFFFF"/>
                </a:solidFill>
                <a:effectLst/>
                <a:latin typeface="Times New Roman" panose="02020603050405020304" pitchFamily="18" charset="0"/>
                <a:cs typeface="Times New Roman" panose="02020603050405020304" pitchFamily="18" charset="0"/>
              </a:rPr>
              <a:t>Virtual Personal Assistants are very effective way to organize your schedule. </a:t>
            </a:r>
          </a:p>
          <a:p>
            <a:pPr algn="just"/>
            <a:endParaRPr lang="en-US" b="0" i="0" dirty="0">
              <a:solidFill>
                <a:srgbClr val="FFFFFF"/>
              </a:solidFill>
              <a:effectLst/>
              <a:latin typeface="Times New Roman" panose="02020603050405020304" pitchFamily="18" charset="0"/>
              <a:cs typeface="Times New Roman" panose="02020603050405020304" pitchFamily="18" charset="0"/>
            </a:endParaRPr>
          </a:p>
          <a:p>
            <a:pPr algn="just"/>
            <a:r>
              <a:rPr lang="en-US" b="0" i="0" dirty="0">
                <a:solidFill>
                  <a:srgbClr val="FFFFFF"/>
                </a:solidFill>
                <a:effectLst/>
                <a:latin typeface="Times New Roman" panose="02020603050405020304" pitchFamily="18" charset="0"/>
                <a:cs typeface="Times New Roman" panose="02020603050405020304" pitchFamily="18" charset="0"/>
              </a:rPr>
              <a:t>Now there are many Smart Personal Digital Assistant applications available in market for various device platforms.</a:t>
            </a:r>
          </a:p>
          <a:p>
            <a:pPr algn="just"/>
            <a:r>
              <a:rPr lang="en-US" b="0" i="0" dirty="0">
                <a:solidFill>
                  <a:srgbClr val="FFFFFF"/>
                </a:solidFill>
                <a:effectLst/>
                <a:latin typeface="Times New Roman" panose="02020603050405020304" pitchFamily="18" charset="0"/>
                <a:cs typeface="Times New Roman" panose="02020603050405020304" pitchFamily="18" charset="0"/>
              </a:rPr>
              <a:t> </a:t>
            </a:r>
          </a:p>
          <a:p>
            <a:pPr algn="just"/>
            <a:r>
              <a:rPr lang="en-US" b="0" i="0" dirty="0">
                <a:solidFill>
                  <a:srgbClr val="FFFFFF"/>
                </a:solidFill>
                <a:effectLst/>
                <a:latin typeface="Times New Roman" panose="02020603050405020304" pitchFamily="18" charset="0"/>
                <a:cs typeface="Times New Roman" panose="02020603050405020304" pitchFamily="18" charset="0"/>
              </a:rPr>
              <a:t>These new Software Applications are performing really well than PDA devices as they provided with all resources of your smartphone.</a:t>
            </a:r>
          </a:p>
          <a:p>
            <a:pPr algn="just"/>
            <a:endParaRPr lang="en-US" dirty="0">
              <a:solidFill>
                <a:srgbClr val="FFFFFF"/>
              </a:solidFill>
              <a:latin typeface="Times New Roman" panose="02020603050405020304" pitchFamily="18" charset="0"/>
              <a:cs typeface="Times New Roman" panose="02020603050405020304" pitchFamily="18" charset="0"/>
            </a:endParaRPr>
          </a:p>
          <a:p>
            <a:pPr algn="just"/>
            <a:r>
              <a:rPr lang="en-US" b="0" i="0" dirty="0">
                <a:solidFill>
                  <a:srgbClr val="FFFFFF"/>
                </a:solidFill>
                <a:effectLst/>
                <a:latin typeface="Times New Roman" panose="02020603050405020304" pitchFamily="18" charset="0"/>
                <a:cs typeface="Times New Roman" panose="02020603050405020304" pitchFamily="18" charset="0"/>
              </a:rPr>
              <a:t> VPAs are also reliable than Human Personal Assistant because, VPAs are more portable and you can use them anytime. They also have lot of information than any assistant as they are connected with internet.</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58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2193" y="2967335"/>
            <a:ext cx="3467616" cy="923330"/>
          </a:xfrm>
          <a:prstGeom prst="rect">
            <a:avLst/>
          </a:prstGeom>
        </p:spPr>
        <p:style>
          <a:lnRef idx="1">
            <a:schemeClr val="accent2"/>
          </a:lnRef>
          <a:fillRef idx="1003">
            <a:schemeClr val="dk2"/>
          </a:fillRef>
          <a:effectRef idx="2">
            <a:schemeClr val="accent2"/>
          </a:effectRef>
          <a:fontRef idx="minor">
            <a:schemeClr val="lt1"/>
          </a:fontRef>
        </p:style>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26945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0B4829-74BF-406A-49EF-FA4C2139DC6C}"/>
              </a:ext>
            </a:extLst>
          </p:cNvPr>
          <p:cNvSpPr/>
          <p:nvPr/>
        </p:nvSpPr>
        <p:spPr>
          <a:xfrm flipH="1">
            <a:off x="-1091954" y="470517"/>
            <a:ext cx="6036815"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Contents:</a:t>
            </a:r>
          </a:p>
        </p:txBody>
      </p:sp>
      <p:sp>
        <p:nvSpPr>
          <p:cNvPr id="4" name="Rectangle 3">
            <a:extLst>
              <a:ext uri="{FF2B5EF4-FFF2-40B4-BE49-F238E27FC236}">
                <a16:creationId xmlns:a16="http://schemas.microsoft.com/office/drawing/2014/main" xmlns="" id="{7A6B37BD-AB02-7504-9928-93AC05F01B70}"/>
              </a:ext>
            </a:extLst>
          </p:cNvPr>
          <p:cNvSpPr/>
          <p:nvPr/>
        </p:nvSpPr>
        <p:spPr>
          <a:xfrm>
            <a:off x="878889" y="1340528"/>
            <a:ext cx="6036815" cy="3046988"/>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en-US" sz="2400" dirty="0">
                <a:ln w="0"/>
                <a:solidFill>
                  <a:schemeClr val="accent1"/>
                </a:solidFill>
              </a:rPr>
              <a:t>Abstract</a:t>
            </a:r>
          </a:p>
          <a:p>
            <a:pPr marL="342900" indent="-342900">
              <a:buFont typeface="Wingdings" panose="05000000000000000000" pitchFamily="2" charset="2"/>
              <a:buChar char="v"/>
            </a:pPr>
            <a:r>
              <a:rPr lang="en-US" sz="2400" dirty="0">
                <a:ln w="0"/>
                <a:solidFill>
                  <a:schemeClr val="accent1"/>
                </a:solidFill>
              </a:rPr>
              <a:t>Introduction</a:t>
            </a:r>
          </a:p>
          <a:p>
            <a:pPr marL="457200" indent="-457200">
              <a:buFont typeface="Wingdings" panose="05000000000000000000" pitchFamily="2" charset="2"/>
              <a:buChar char="v"/>
            </a:pPr>
            <a:r>
              <a:rPr lang="en-US" sz="2400" dirty="0">
                <a:ln w="0"/>
                <a:solidFill>
                  <a:schemeClr val="accent1"/>
                </a:solidFill>
              </a:rPr>
              <a:t>Concepts Used</a:t>
            </a:r>
          </a:p>
          <a:p>
            <a:pPr marL="457200" indent="-457200">
              <a:buFont typeface="Wingdings" panose="05000000000000000000" pitchFamily="2" charset="2"/>
              <a:buChar char="v"/>
            </a:pPr>
            <a:r>
              <a:rPr lang="en-US" sz="2400" dirty="0">
                <a:ln w="0"/>
                <a:solidFill>
                  <a:schemeClr val="accent1"/>
                </a:solidFill>
              </a:rPr>
              <a:t>Features</a:t>
            </a:r>
          </a:p>
          <a:p>
            <a:pPr marL="457200" indent="-457200">
              <a:buFont typeface="Wingdings" panose="05000000000000000000" pitchFamily="2" charset="2"/>
              <a:buChar char="v"/>
            </a:pPr>
            <a:r>
              <a:rPr lang="en-US" sz="2400" dirty="0">
                <a:ln w="0"/>
                <a:solidFill>
                  <a:schemeClr val="accent1"/>
                </a:solidFill>
              </a:rPr>
              <a:t>Working</a:t>
            </a:r>
          </a:p>
          <a:p>
            <a:pPr marL="342900" indent="-342900">
              <a:buFont typeface="Wingdings" panose="05000000000000000000" pitchFamily="2" charset="2"/>
              <a:buChar char="v"/>
            </a:pPr>
            <a:r>
              <a:rPr lang="en-US" sz="2400" dirty="0">
                <a:ln w="0"/>
                <a:solidFill>
                  <a:schemeClr val="accent1"/>
                </a:solidFill>
              </a:rPr>
              <a:t>Advantages</a:t>
            </a:r>
          </a:p>
          <a:p>
            <a:pPr marL="342900" indent="-342900">
              <a:buFont typeface="Wingdings" panose="05000000000000000000" pitchFamily="2" charset="2"/>
              <a:buChar char="v"/>
            </a:pPr>
            <a:r>
              <a:rPr lang="en-US" sz="2400" dirty="0">
                <a:ln w="0"/>
                <a:solidFill>
                  <a:schemeClr val="accent1"/>
                </a:solidFill>
              </a:rPr>
              <a:t>Conclusion</a:t>
            </a:r>
          </a:p>
          <a:p>
            <a:pPr marL="457200" indent="-457200">
              <a:buFont typeface="Wingdings" panose="05000000000000000000" pitchFamily="2" charset="2"/>
              <a:buChar char="v"/>
            </a:pPr>
            <a:endParaRPr lang="en-US" sz="2400" dirty="0">
              <a:ln w="0"/>
              <a:solidFill>
                <a:schemeClr val="accent1"/>
              </a:solidFill>
            </a:endParaRPr>
          </a:p>
        </p:txBody>
      </p:sp>
    </p:spTree>
    <p:extLst>
      <p:ext uri="{BB962C8B-B14F-4D97-AF65-F5344CB8AC3E}">
        <p14:creationId xmlns:p14="http://schemas.microsoft.com/office/powerpoint/2010/main" val="15539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3F228DF-2AA9-462E-006D-B52FF28A8488}"/>
              </a:ext>
            </a:extLst>
          </p:cNvPr>
          <p:cNvSpPr/>
          <p:nvPr/>
        </p:nvSpPr>
        <p:spPr>
          <a:xfrm>
            <a:off x="344124" y="756796"/>
            <a:ext cx="235975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ABSTRACT:</a:t>
            </a:r>
          </a:p>
        </p:txBody>
      </p:sp>
      <p:sp>
        <p:nvSpPr>
          <p:cNvPr id="3" name="Rectangle 2">
            <a:extLst>
              <a:ext uri="{FF2B5EF4-FFF2-40B4-BE49-F238E27FC236}">
                <a16:creationId xmlns:a16="http://schemas.microsoft.com/office/drawing/2014/main" xmlns="" id="{CCFB7265-9B11-DA63-0175-118D44BE4A08}"/>
              </a:ext>
            </a:extLst>
          </p:cNvPr>
          <p:cNvSpPr/>
          <p:nvPr/>
        </p:nvSpPr>
        <p:spPr>
          <a:xfrm>
            <a:off x="460966" y="1621996"/>
            <a:ext cx="10414180" cy="2585323"/>
          </a:xfrm>
          <a:prstGeom prst="rect">
            <a:avLst/>
          </a:prstGeom>
          <a:noFill/>
        </p:spPr>
        <p:txBody>
          <a:bodyPr wrap="square" lIns="91440" tIns="45720" rIns="91440" bIns="45720">
            <a:spAutoFit/>
          </a:bodyPr>
          <a:lstStyle/>
          <a:p>
            <a:pPr algn="just"/>
            <a:r>
              <a:rPr lang="en-US" b="0" i="0" dirty="0">
                <a:effectLst/>
                <a:latin typeface="Times New Roman" panose="02020603050405020304" pitchFamily="18" charset="0"/>
                <a:cs typeface="Times New Roman" panose="02020603050405020304" pitchFamily="18" charset="0"/>
              </a:rPr>
              <a:t>In this modern era, day to day life became smarter and interlinked with technology. We already know some voice assistance like google, Siri. etc. Now in our voice assistance system, it can act as a basic medical prescriber, daily schedule reminder, note writer, calculator and a search tool. This project works on voice input and give output through voice and displays the text on the screen. The main agenda of the voice assistance makes people smart and give instant and computed results. The voice assistance takes the voice input through our microphone (Bluetooth and wired microphone) and it converts our voice into computer understandable language gives the required solutions and answers which are asked by the user. This assistance connects with the world wide web to provide results that the user has questioned. Natural Language Processing algorithm helps computer machines to engage in communication using natural human language in many forms.</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04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1439A2-0681-6D42-C671-29603999F525}"/>
              </a:ext>
            </a:extLst>
          </p:cNvPr>
          <p:cNvSpPr/>
          <p:nvPr/>
        </p:nvSpPr>
        <p:spPr>
          <a:xfrm>
            <a:off x="681901" y="428322"/>
            <a:ext cx="3672800" cy="646331"/>
          </a:xfrm>
          <a:prstGeom prst="rect">
            <a:avLst/>
          </a:prstGeom>
          <a:noFill/>
        </p:spPr>
        <p:txBody>
          <a:bodyPr wrap="none" lIns="91440" tIns="45720" rIns="91440" bIns="45720">
            <a:spAutoFit/>
          </a:bodyPr>
          <a:lstStyle/>
          <a:p>
            <a:pPr algn="ctr"/>
            <a:r>
              <a:rPr lang="en-US" sz="3600" b="0" cap="none" spc="0" dirty="0">
                <a:ln w="0"/>
                <a:solidFill>
                  <a:schemeClr val="bg2">
                    <a:lumMod val="40000"/>
                    <a:lumOff val="6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3" name="Rectangle 2">
            <a:extLst>
              <a:ext uri="{FF2B5EF4-FFF2-40B4-BE49-F238E27FC236}">
                <a16:creationId xmlns:a16="http://schemas.microsoft.com/office/drawing/2014/main" xmlns="" id="{96776224-D8F6-472F-10A4-2FF81791B75D}"/>
              </a:ext>
            </a:extLst>
          </p:cNvPr>
          <p:cNvSpPr/>
          <p:nvPr/>
        </p:nvSpPr>
        <p:spPr>
          <a:xfrm>
            <a:off x="681900" y="1316087"/>
            <a:ext cx="9642829" cy="3416320"/>
          </a:xfrm>
          <a:prstGeom prst="rect">
            <a:avLst/>
          </a:prstGeom>
          <a:noFill/>
        </p:spPr>
        <p:txBody>
          <a:bodyPr wrap="square" lIns="91440" tIns="45720" rIns="91440" bIns="45720">
            <a:spAutoFit/>
          </a:bodyPr>
          <a:lstStyle/>
          <a:p>
            <a:pPr algn="just"/>
            <a:r>
              <a:rPr lang="en-US" b="0" i="0" dirty="0">
                <a:effectLst/>
                <a:latin typeface="Times New Roman" panose="02020603050405020304" pitchFamily="18" charset="0"/>
                <a:cs typeface="Times New Roman" panose="02020603050405020304" pitchFamily="18" charset="0"/>
              </a:rPr>
              <a:t>Today the development of artificial intelligence (AI) systems that can organize a natural human-machine interaction (through voice, communication, gestures, facial expressions, etc.) are gaining in popularity. One of the most studied and popular was the direction of interaction, based on the understanding of the machine by the machine of the natural human language. It is no longer a human who learns to communicate with a machine, but a machine learns to communicate with a human, exploring his actions, habits, behavior and trying to become his personalized assistant.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Virtual assistants are software programs that help you ease your day to day tasks, such as showing weather reports, creating remainders, making shopping lists etc. They can take commands via text (online chatbots) or by voice. Voice-based intelligent assistants need an invoking word or wake word to activate the listener, followed by the command. We have so many virtual assistants, such as Apple’s Siri, Amazon’s Alexa and Microsoft’s Cortana.</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76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7158CB-E80C-E26D-A94F-C1B8AE0092A3}"/>
              </a:ext>
            </a:extLst>
          </p:cNvPr>
          <p:cNvSpPr/>
          <p:nvPr/>
        </p:nvSpPr>
        <p:spPr>
          <a:xfrm>
            <a:off x="634134" y="428321"/>
            <a:ext cx="316464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Concepts Used:</a:t>
            </a:r>
          </a:p>
        </p:txBody>
      </p:sp>
      <p:sp>
        <p:nvSpPr>
          <p:cNvPr id="3" name="Rectangle 2">
            <a:extLst>
              <a:ext uri="{FF2B5EF4-FFF2-40B4-BE49-F238E27FC236}">
                <a16:creationId xmlns:a16="http://schemas.microsoft.com/office/drawing/2014/main" xmlns="" id="{ED3C2567-5679-ADA7-F723-C8C48CEA57AD}"/>
              </a:ext>
            </a:extLst>
          </p:cNvPr>
          <p:cNvSpPr/>
          <p:nvPr/>
        </p:nvSpPr>
        <p:spPr>
          <a:xfrm>
            <a:off x="634134" y="1213552"/>
            <a:ext cx="10977926" cy="4370427"/>
          </a:xfrm>
          <a:prstGeom prst="rect">
            <a:avLst/>
          </a:prstGeom>
          <a:noFill/>
        </p:spPr>
        <p:txBody>
          <a:bodyPr wrap="square" lIns="91440" tIns="45720" rIns="91440" bIns="45720">
            <a:spAutoFit/>
          </a:bodyPr>
          <a:lstStyle/>
          <a:p>
            <a:r>
              <a:rPr lang="en-US" b="0" i="0" dirty="0">
                <a:solidFill>
                  <a:srgbClr val="FFFFFF"/>
                </a:solidFill>
                <a:effectLst/>
                <a:latin typeface="Times New Roman" panose="02020603050405020304" pitchFamily="18" charset="0"/>
                <a:cs typeface="Times New Roman" panose="02020603050405020304" pitchFamily="18" charset="0"/>
              </a:rPr>
              <a:t>The working of Virtual Assistant uses following principles:</a:t>
            </a:r>
          </a:p>
          <a:p>
            <a:endParaRPr lang="en-US" b="0" i="0" dirty="0">
              <a:solidFill>
                <a:srgbClr val="FFFFFF"/>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0" i="0" dirty="0">
                <a:solidFill>
                  <a:srgbClr val="FFFFFF"/>
                </a:solidFill>
                <a:effectLst/>
                <a:latin typeface="Times New Roman" panose="02020603050405020304" pitchFamily="18" charset="0"/>
                <a:cs typeface="Times New Roman" panose="02020603050405020304" pitchFamily="18" charset="0"/>
              </a:rPr>
              <a:t>Natural Language Processing:</a:t>
            </a:r>
          </a:p>
          <a:p>
            <a:r>
              <a:rPr lang="en-US" dirty="0">
                <a:solidFill>
                  <a:srgbClr val="FFFFFF"/>
                </a:solidFill>
                <a:latin typeface="Times New Roman" panose="02020603050405020304" pitchFamily="18" charset="0"/>
                <a:cs typeface="Times New Roman" panose="02020603050405020304" pitchFamily="18" charset="0"/>
              </a:rPr>
              <a:t>                  </a:t>
            </a:r>
            <a:r>
              <a:rPr lang="en-US" b="0" i="0" dirty="0">
                <a:solidFill>
                  <a:srgbClr val="FFFFFF"/>
                </a:solidFill>
                <a:effectLst/>
                <a:latin typeface="Times New Roman" panose="02020603050405020304" pitchFamily="18" charset="0"/>
                <a:cs typeface="Times New Roman" panose="02020603050405020304" pitchFamily="18" charset="0"/>
              </a:rPr>
              <a:t>To Understand user’s speech input. </a:t>
            </a:r>
          </a:p>
          <a:p>
            <a:endParaRPr lang="en-US" b="0" i="0" dirty="0">
              <a:solidFill>
                <a:srgbClr val="FFFFFF"/>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0" i="0" dirty="0">
                <a:solidFill>
                  <a:srgbClr val="FFFFFF"/>
                </a:solidFill>
                <a:effectLst/>
                <a:latin typeface="Times New Roman" panose="02020603050405020304" pitchFamily="18" charset="0"/>
                <a:cs typeface="Times New Roman" panose="02020603050405020304" pitchFamily="18" charset="0"/>
              </a:rPr>
              <a:t> Automatic Speech Recognition. </a:t>
            </a:r>
          </a:p>
          <a:p>
            <a:r>
              <a:rPr lang="en-US" b="0" i="0" dirty="0">
                <a:solidFill>
                  <a:srgbClr val="FFFFFF"/>
                </a:solidFill>
                <a:effectLst/>
                <a:latin typeface="Times New Roman" panose="02020603050405020304" pitchFamily="18" charset="0"/>
                <a:cs typeface="Times New Roman" panose="02020603050405020304" pitchFamily="18" charset="0"/>
              </a:rPr>
              <a:t>                   To understand command according to user’s input. </a:t>
            </a:r>
          </a:p>
          <a:p>
            <a:endParaRPr lang="en-US" b="0" i="0" dirty="0">
              <a:solidFill>
                <a:srgbClr val="FFFFFF"/>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0" i="0" dirty="0">
                <a:solidFill>
                  <a:srgbClr val="FFFFFF"/>
                </a:solidFill>
                <a:effectLst/>
                <a:latin typeface="Times New Roman" panose="02020603050405020304" pitchFamily="18" charset="0"/>
                <a:cs typeface="Times New Roman" panose="02020603050405020304" pitchFamily="18" charset="0"/>
              </a:rPr>
              <a:t> Artificial Intelligence. </a:t>
            </a:r>
          </a:p>
          <a:p>
            <a:pPr algn="ctr"/>
            <a:r>
              <a:rPr lang="en-US" b="0" i="0" dirty="0">
                <a:solidFill>
                  <a:srgbClr val="FFFFFF"/>
                </a:solidFill>
                <a:effectLst/>
                <a:latin typeface="Times New Roman" panose="02020603050405020304" pitchFamily="18" charset="0"/>
                <a:cs typeface="Times New Roman" panose="02020603050405020304" pitchFamily="18" charset="0"/>
              </a:rPr>
              <a:t> To learn things from user and to store all information bout behavior and relations of user</a:t>
            </a:r>
          </a:p>
          <a:p>
            <a:pPr algn="ctr"/>
            <a:endParaRPr lang="en-US" sz="1400" cap="none" spc="0" dirty="0">
              <a:ln w="0"/>
              <a:solidFill>
                <a:srgbClr val="FFFFFF"/>
              </a:solidFill>
              <a:latin typeface="Times New Roman" panose="02020603050405020304" pitchFamily="18" charset="0"/>
              <a:cs typeface="Times New Roman" panose="02020603050405020304" pitchFamily="18" charset="0"/>
            </a:endParaRPr>
          </a:p>
          <a:p>
            <a:pPr algn="ctr"/>
            <a:endParaRPr lang="en-US" sz="1400" b="0" dirty="0">
              <a:ln w="0"/>
              <a:solidFill>
                <a:srgbClr val="FFFFF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400" cap="none" spc="0" dirty="0">
              <a:ln w="0"/>
              <a:solidFill>
                <a:srgbClr val="FFFFF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400" b="0" dirty="0">
              <a:ln w="0"/>
              <a:solidFill>
                <a:srgbClr val="FFFFF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400" cap="none" spc="0" dirty="0">
              <a:ln w="0"/>
              <a:solidFill>
                <a:srgbClr val="FFFFF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400" b="0" dirty="0">
              <a:ln w="0"/>
              <a:solidFill>
                <a:srgbClr val="FFFFF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57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A7A001A-9A9C-A90A-2B67-3941351A8DA1}"/>
              </a:ext>
            </a:extLst>
          </p:cNvPr>
          <p:cNvSpPr/>
          <p:nvPr/>
        </p:nvSpPr>
        <p:spPr>
          <a:xfrm>
            <a:off x="589943" y="508220"/>
            <a:ext cx="1956882" cy="646331"/>
          </a:xfrm>
          <a:prstGeom prst="rect">
            <a:avLst/>
          </a:prstGeom>
          <a:noFill/>
        </p:spPr>
        <p:txBody>
          <a:bodyPr wrap="none" lIns="91440" tIns="45720" rIns="91440" bIns="45720">
            <a:spAutoFit/>
          </a:bodyPr>
          <a:lstStyle/>
          <a:p>
            <a:pPr algn="ctr"/>
            <a:r>
              <a:rPr lang="en-US" sz="3600" dirty="0">
                <a:ln w="0"/>
                <a:solidFill>
                  <a:schemeClr val="accent5">
                    <a:lumMod val="60000"/>
                    <a:lumOff val="40000"/>
                  </a:schemeClr>
                </a:solidFill>
                <a:effectLst>
                  <a:outerShdw blurRad="38100" dist="19050" dir="2700000" algn="tl" rotWithShape="0">
                    <a:schemeClr val="dk1">
                      <a:alpha val="40000"/>
                    </a:schemeClr>
                  </a:outerShdw>
                </a:effectLst>
              </a:rPr>
              <a:t>Features</a:t>
            </a:r>
            <a:endParaRPr lang="en-US" sz="3600" b="0" cap="none" spc="0" dirty="0">
              <a:ln w="0"/>
              <a:solidFill>
                <a:schemeClr val="accent5">
                  <a:lumMod val="60000"/>
                  <a:lumOff val="40000"/>
                </a:schemeClr>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8EF97AD4-E50A-F43E-C032-654025CFCAD2}"/>
              </a:ext>
            </a:extLst>
          </p:cNvPr>
          <p:cNvSpPr/>
          <p:nvPr/>
        </p:nvSpPr>
        <p:spPr>
          <a:xfrm>
            <a:off x="115547" y="941487"/>
            <a:ext cx="5654112" cy="3462486"/>
          </a:xfrm>
          <a:prstGeom prst="rect">
            <a:avLst/>
          </a:prstGeom>
          <a:noFill/>
        </p:spPr>
        <p:txBody>
          <a:bodyPr wrap="none" lIns="91440" tIns="45720" rIns="91440" bIns="45720">
            <a:spAutoFit/>
          </a:bodyPr>
          <a:lstStyle/>
          <a:p>
            <a:pPr marL="628650" lvl="1" indent="-171450">
              <a:buFont typeface="Wingdings" panose="05000000000000000000" pitchFamily="2" charset="2"/>
              <a:buChar char="q"/>
            </a:pPr>
            <a:endParaRPr lang="en-US" sz="1050" b="0" i="0" dirty="0">
              <a:solidFill>
                <a:srgbClr val="FFFFFF"/>
              </a:solidFill>
              <a:effectLst/>
              <a:latin typeface="Times New Roman" panose="02020603050405020304" pitchFamily="18" charset="0"/>
              <a:cs typeface="Times New Roman" panose="02020603050405020304" pitchFamily="18" charset="0"/>
            </a:endParaRPr>
          </a:p>
          <a:p>
            <a:pPr marL="628650" lvl="1" indent="-171450">
              <a:buFont typeface="Wingdings" panose="05000000000000000000" pitchFamily="2" charset="2"/>
              <a:buChar char="q"/>
            </a:pPr>
            <a:endParaRPr lang="en-US" sz="1050" dirty="0">
              <a:solidFill>
                <a:srgbClr val="FFFFFF"/>
              </a:solidFill>
              <a:latin typeface="Times New Roman" panose="02020603050405020304" pitchFamily="18" charset="0"/>
              <a:cs typeface="Times New Roman" panose="02020603050405020304" pitchFamily="18" charset="0"/>
            </a:endParaRPr>
          </a:p>
          <a:p>
            <a:pPr marL="628650" lvl="1" indent="-1714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Speaks Naturally.</a:t>
            </a:r>
          </a:p>
          <a:p>
            <a:pPr lvl="1"/>
            <a:endParaRPr lang="en-US" b="0" i="0" dirty="0">
              <a:solidFill>
                <a:srgbClr val="FFFFFF"/>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Communicate with surroundings and other objects.</a:t>
            </a:r>
          </a:p>
          <a:p>
            <a:pPr lvl="1"/>
            <a:r>
              <a:rPr lang="en-US" b="0" i="0" dirty="0">
                <a:solidFill>
                  <a:srgbClr val="FFFFFF"/>
                </a:solidFill>
                <a:effectLst/>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 Geofencing and Event based services. </a:t>
            </a:r>
          </a:p>
          <a:p>
            <a:pPr lvl="1"/>
            <a:endParaRPr lang="en-US" b="0" i="0" dirty="0">
              <a:solidFill>
                <a:srgbClr val="FFFFFF"/>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Grows with you.</a:t>
            </a:r>
          </a:p>
          <a:p>
            <a:pPr lvl="1"/>
            <a:endParaRPr lang="en-US" b="0" i="0" dirty="0">
              <a:solidFill>
                <a:srgbClr val="FFFFFF"/>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 Get smarter every day. </a:t>
            </a:r>
          </a:p>
          <a:p>
            <a:pPr lvl="1"/>
            <a:endParaRPr lang="en-US" b="0" i="0" dirty="0">
              <a:solidFill>
                <a:srgbClr val="FFFFFF"/>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0" i="0" dirty="0">
                <a:solidFill>
                  <a:srgbClr val="FFFFFF"/>
                </a:solidFill>
                <a:effectLst/>
                <a:latin typeface="Times New Roman" panose="02020603050405020304" pitchFamily="18" charset="0"/>
                <a:cs typeface="Times New Roman" panose="02020603050405020304" pitchFamily="18" charset="0"/>
              </a:rPr>
              <a:t>Will entertain you.</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5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40D1A0-02F6-D473-515D-665078A2555D}"/>
              </a:ext>
            </a:extLst>
          </p:cNvPr>
          <p:cNvSpPr/>
          <p:nvPr/>
        </p:nvSpPr>
        <p:spPr>
          <a:xfrm>
            <a:off x="196884" y="437199"/>
            <a:ext cx="2600968"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19050" dir="2700000" algn="tl" rotWithShape="0">
                    <a:schemeClr val="dk1">
                      <a:alpha val="40000"/>
                    </a:schemeClr>
                  </a:outerShdw>
                </a:effectLst>
              </a:rPr>
              <a:t>	Working:</a:t>
            </a:r>
          </a:p>
        </p:txBody>
      </p:sp>
      <p:sp>
        <p:nvSpPr>
          <p:cNvPr id="3" name="Rectangle 2">
            <a:extLst>
              <a:ext uri="{FF2B5EF4-FFF2-40B4-BE49-F238E27FC236}">
                <a16:creationId xmlns:a16="http://schemas.microsoft.com/office/drawing/2014/main" xmlns="" id="{0DE0BD62-A5A4-48E0-4971-72F91C8C5BD2}"/>
              </a:ext>
            </a:extLst>
          </p:cNvPr>
          <p:cNvSpPr/>
          <p:nvPr/>
        </p:nvSpPr>
        <p:spPr>
          <a:xfrm>
            <a:off x="717720" y="1321415"/>
            <a:ext cx="9294960" cy="5078313"/>
          </a:xfrm>
          <a:prstGeom prst="rect">
            <a:avLst/>
          </a:prstGeom>
          <a:noFill/>
        </p:spPr>
        <p:txBody>
          <a:bodyPr wrap="square" lIns="91440" tIns="45720" rIns="91440" bIns="45720">
            <a:spAutoFit/>
          </a:bodyPr>
          <a:lstStyle/>
          <a:p>
            <a:r>
              <a:rPr lang="en-US" b="0" i="0" dirty="0">
                <a:solidFill>
                  <a:srgbClr val="FFFFFF"/>
                </a:solidFill>
                <a:effectLst/>
                <a:latin typeface="NotoSansMono-Regular_98"/>
              </a:rPr>
              <a:t>Any Virtual Assistant basically consists of three layers.</a:t>
            </a:r>
          </a:p>
          <a:p>
            <a:endParaRPr lang="en-US" b="0" i="0" dirty="0">
              <a:solidFill>
                <a:srgbClr val="FFFFFF"/>
              </a:solidFill>
              <a:effectLst/>
              <a:latin typeface="NotoSansMono-Regular_98"/>
            </a:endParaRPr>
          </a:p>
          <a:p>
            <a:r>
              <a:rPr lang="en-US" b="0" i="0" dirty="0">
                <a:solidFill>
                  <a:srgbClr val="FFFFFF"/>
                </a:solidFill>
                <a:effectLst/>
                <a:latin typeface="NotoSansMono-Regular_98"/>
              </a:rPr>
              <a:t> 1. Speech to text </a:t>
            </a:r>
          </a:p>
          <a:p>
            <a:endParaRPr lang="en-US" b="0" i="0" dirty="0">
              <a:solidFill>
                <a:srgbClr val="FFFFFF"/>
              </a:solidFill>
              <a:effectLst/>
              <a:latin typeface="NotoSansMono-Regular_98"/>
            </a:endParaRPr>
          </a:p>
          <a:p>
            <a:r>
              <a:rPr lang="en-US" b="0" i="0" dirty="0">
                <a:solidFill>
                  <a:srgbClr val="FFFFFF"/>
                </a:solidFill>
                <a:effectLst/>
                <a:latin typeface="NotoSansMono-Regular_98"/>
              </a:rPr>
              <a:t>2. Text Analyzing </a:t>
            </a:r>
          </a:p>
          <a:p>
            <a:endParaRPr lang="en-US" b="0" i="0" dirty="0">
              <a:solidFill>
                <a:srgbClr val="FFFFFF"/>
              </a:solidFill>
              <a:effectLst/>
              <a:latin typeface="NotoSansMono-Regular_98"/>
            </a:endParaRPr>
          </a:p>
          <a:p>
            <a:r>
              <a:rPr lang="en-US" b="0" i="0" dirty="0">
                <a:solidFill>
                  <a:srgbClr val="FFFFFF"/>
                </a:solidFill>
                <a:effectLst/>
                <a:latin typeface="NotoSansMono-Regular_98"/>
              </a:rPr>
              <a:t>3. Interpret commands</a:t>
            </a:r>
          </a:p>
          <a:p>
            <a:endParaRPr lang="en-US" cap="none" spc="0" dirty="0">
              <a:ln w="0"/>
              <a:solidFill>
                <a:srgbClr val="FFFFFF"/>
              </a:solidFill>
              <a:latin typeface="NotoSansMono-Regular_98"/>
            </a:endParaRPr>
          </a:p>
          <a:p>
            <a:pPr marL="342900" indent="-342900">
              <a:buAutoNum type="arabicPeriod"/>
            </a:pPr>
            <a:r>
              <a:rPr lang="en-US" b="0" i="0" dirty="0">
                <a:solidFill>
                  <a:srgbClr val="FFFFFF"/>
                </a:solidFill>
                <a:effectLst/>
                <a:latin typeface="NotoSansMono-Bold_9d"/>
              </a:rPr>
              <a:t>Speech to text: </a:t>
            </a:r>
            <a:endParaRPr lang="en-US" dirty="0">
              <a:solidFill>
                <a:srgbClr val="FFFFFF"/>
              </a:solidFill>
              <a:latin typeface="OpenSymbol_93"/>
            </a:endParaRPr>
          </a:p>
          <a:p>
            <a:pPr marL="285750" indent="-285750">
              <a:buFont typeface="Arial" panose="020B0604020202020204" pitchFamily="34" charset="0"/>
              <a:buChar char="•"/>
            </a:pPr>
            <a:r>
              <a:rPr lang="en-US" b="0" i="0" dirty="0">
                <a:solidFill>
                  <a:srgbClr val="FFFFFF"/>
                </a:solidFill>
                <a:effectLst/>
                <a:latin typeface="OpenSymbol_93"/>
              </a:rPr>
              <a:t> </a:t>
            </a:r>
            <a:r>
              <a:rPr lang="en-US" b="0" i="0" dirty="0">
                <a:solidFill>
                  <a:srgbClr val="FFFFFF"/>
                </a:solidFill>
                <a:effectLst/>
                <a:latin typeface="NotoSansMono-Regular_98"/>
              </a:rPr>
              <a:t>A Piece of software used that converts audio to text.</a:t>
            </a:r>
          </a:p>
          <a:p>
            <a:pPr marL="285750" indent="-285750">
              <a:buFont typeface="Arial" panose="020B0604020202020204" pitchFamily="34" charset="0"/>
              <a:buChar char="•"/>
            </a:pPr>
            <a:r>
              <a:rPr lang="en-US" b="0" i="0" dirty="0">
                <a:solidFill>
                  <a:srgbClr val="FFFFFF"/>
                </a:solidFill>
                <a:effectLst/>
                <a:latin typeface="NotoSansMono-Regular_98"/>
              </a:rPr>
              <a:t> It doesn’t understand just anything you might say. </a:t>
            </a:r>
          </a:p>
          <a:p>
            <a:pPr marL="285750" indent="-285750">
              <a:buFont typeface="Arial" panose="020B0604020202020204" pitchFamily="34" charset="0"/>
              <a:buChar char="•"/>
            </a:pPr>
            <a:endParaRPr lang="en-US" dirty="0">
              <a:solidFill>
                <a:srgbClr val="FFFFFF"/>
              </a:solidFill>
              <a:latin typeface="NotoSansMono-Regular_98"/>
            </a:endParaRPr>
          </a:p>
          <a:p>
            <a:pPr marL="285750" indent="-285750">
              <a:buFont typeface="Arial" panose="020B0604020202020204" pitchFamily="34" charset="0"/>
              <a:buChar char="•"/>
            </a:pPr>
            <a:endParaRPr lang="en-US" b="0" i="0" dirty="0">
              <a:solidFill>
                <a:srgbClr val="FFFFFF"/>
              </a:solidFill>
              <a:effectLst/>
              <a:latin typeface="NotoSansMono-Regular_98"/>
            </a:endParaRPr>
          </a:p>
          <a:p>
            <a:pPr marL="285750" indent="-285750">
              <a:buFont typeface="Arial" panose="020B0604020202020204" pitchFamily="34" charset="0"/>
              <a:buChar char="•"/>
            </a:pPr>
            <a:endParaRPr lang="en-US" dirty="0">
              <a:solidFill>
                <a:srgbClr val="FFFFFF"/>
              </a:solidFill>
              <a:latin typeface="NotoSansMono-Regular_98"/>
            </a:endParaRPr>
          </a:p>
          <a:p>
            <a:pPr marL="285750" indent="-285750">
              <a:buFont typeface="Arial" panose="020B0604020202020204" pitchFamily="34" charset="0"/>
              <a:buChar char="•"/>
            </a:pPr>
            <a:endParaRPr lang="en-US" b="0" i="0" dirty="0">
              <a:solidFill>
                <a:srgbClr val="FFFFFF"/>
              </a:solidFill>
              <a:effectLst/>
              <a:latin typeface="NotoSansMono-Regular_98"/>
            </a:endParaRPr>
          </a:p>
          <a:p>
            <a:pPr marL="285750" indent="-285750">
              <a:buFont typeface="Arial" panose="020B0604020202020204" pitchFamily="34" charset="0"/>
              <a:buChar char="•"/>
            </a:pPr>
            <a:endParaRPr lang="en-US" dirty="0">
              <a:solidFill>
                <a:srgbClr val="FFFFFF"/>
              </a:solidFill>
              <a:latin typeface="NotoSansMono-Regular_98"/>
            </a:endParaRPr>
          </a:p>
          <a:p>
            <a:pPr marL="285750" indent="-285750">
              <a:buFont typeface="Arial" panose="020B0604020202020204" pitchFamily="34" charset="0"/>
              <a:buChar char="•"/>
            </a:pPr>
            <a:endParaRPr lang="en-US" b="0" i="0" dirty="0">
              <a:solidFill>
                <a:srgbClr val="FFFFFF"/>
              </a:solidFill>
              <a:effectLst/>
              <a:latin typeface="NotoSansMono-Regular_98"/>
            </a:endParaRPr>
          </a:p>
          <a:p>
            <a:endParaRPr lang="en-US" b="0" dirty="0">
              <a:ln w="0"/>
              <a:solidFill>
                <a:srgbClr val="FFFFFF"/>
              </a:solidFill>
              <a:effectLst>
                <a:outerShdw blurRad="38100" dist="19050" dir="2700000" algn="tl" rotWithShape="0">
                  <a:schemeClr val="dk1">
                    <a:alpha val="40000"/>
                  </a:schemeClr>
                </a:outerShdw>
              </a:effectLst>
              <a:latin typeface="NotoSansMono-Regular_98"/>
            </a:endParaRPr>
          </a:p>
        </p:txBody>
      </p:sp>
    </p:spTree>
    <p:extLst>
      <p:ext uri="{BB962C8B-B14F-4D97-AF65-F5344CB8AC3E}">
        <p14:creationId xmlns:p14="http://schemas.microsoft.com/office/powerpoint/2010/main" val="25610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388945F-A8C5-38D5-99C1-29CBDF390E78}"/>
              </a:ext>
            </a:extLst>
          </p:cNvPr>
          <p:cNvSpPr/>
          <p:nvPr/>
        </p:nvSpPr>
        <p:spPr>
          <a:xfrm>
            <a:off x="629908" y="982643"/>
            <a:ext cx="10309361" cy="3416320"/>
          </a:xfrm>
          <a:prstGeom prst="rect">
            <a:avLst/>
          </a:prstGeom>
          <a:noFill/>
        </p:spPr>
        <p:txBody>
          <a:bodyPr wrap="none" lIns="91440" tIns="45720" rIns="91440" bIns="45720">
            <a:spAutoFit/>
          </a:bodyPr>
          <a:lstStyle/>
          <a:p>
            <a:r>
              <a:rPr lang="en-US" dirty="0">
                <a:solidFill>
                  <a:srgbClr val="FFFFFF"/>
                </a:solidFill>
                <a:latin typeface="NotoSansMono-Bold_9d"/>
              </a:rPr>
              <a:t>2. </a:t>
            </a:r>
            <a:r>
              <a:rPr lang="en-US" b="0" i="0" dirty="0">
                <a:solidFill>
                  <a:srgbClr val="FFFFFF"/>
                </a:solidFill>
                <a:effectLst/>
                <a:latin typeface="Times New Roman" panose="02020603050405020304" pitchFamily="18" charset="0"/>
                <a:cs typeface="Times New Roman" panose="02020603050405020304" pitchFamily="18" charset="0"/>
              </a:rPr>
              <a:t>Text </a:t>
            </a:r>
            <a:r>
              <a:rPr lang="en-US" b="0" i="0" dirty="0" err="1">
                <a:solidFill>
                  <a:srgbClr val="FFFFFF"/>
                </a:solidFill>
                <a:effectLst/>
                <a:latin typeface="Times New Roman" panose="02020603050405020304" pitchFamily="18" charset="0"/>
                <a:cs typeface="Times New Roman" panose="02020603050405020304" pitchFamily="18" charset="0"/>
              </a:rPr>
              <a:t>Analysing</a:t>
            </a:r>
            <a:r>
              <a:rPr lang="en-US" b="0" i="0" dirty="0">
                <a:solidFill>
                  <a:srgbClr val="FFFFFF"/>
                </a:solidFill>
                <a:effectLst/>
                <a:latin typeface="Times New Roman" panose="02020603050405020304" pitchFamily="18" charset="0"/>
                <a:cs typeface="Times New Roman" panose="02020603050405020304" pitchFamily="18" charset="0"/>
              </a:rPr>
              <a:t>: </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 Converted text is just letters for computer. </a:t>
            </a: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A piece of software converts text to something that is understandable for computer. </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Computer understands the command, so Virtual Assistant like </a:t>
            </a:r>
            <a:r>
              <a:rPr lang="en-US" b="0" i="0" dirty="0" err="1">
                <a:solidFill>
                  <a:srgbClr val="FFFFFF"/>
                </a:solidFill>
                <a:effectLst/>
                <a:latin typeface="Times New Roman" panose="02020603050405020304" pitchFamily="18" charset="0"/>
                <a:cs typeface="Times New Roman" panose="02020603050405020304" pitchFamily="18" charset="0"/>
              </a:rPr>
              <a:t>siri</a:t>
            </a:r>
            <a:r>
              <a:rPr lang="en-US" b="0" i="0" dirty="0">
                <a:solidFill>
                  <a:srgbClr val="FFFFFF"/>
                </a:solidFill>
                <a:effectLst/>
                <a:latin typeface="Times New Roman" panose="02020603050405020304" pitchFamily="18" charset="0"/>
                <a:cs typeface="Times New Roman" panose="02020603050405020304" pitchFamily="18" charset="0"/>
              </a:rPr>
              <a:t> convert this text to computer command.</a:t>
            </a:r>
          </a:p>
          <a:p>
            <a:pPr marL="285750" indent="-285750">
              <a:buFont typeface="Arial" panose="020B0604020202020204" pitchFamily="34" charset="0"/>
              <a:buChar char="•"/>
            </a:pPr>
            <a:r>
              <a:rPr lang="en-US" sz="1800" b="0" i="0" dirty="0">
                <a:solidFill>
                  <a:srgbClr val="FFFFFF"/>
                </a:solidFill>
                <a:effectLst/>
                <a:latin typeface="Times New Roman" panose="02020603050405020304" pitchFamily="18" charset="0"/>
                <a:cs typeface="Times New Roman" panose="02020603050405020304" pitchFamily="18" charset="0"/>
              </a:rPr>
              <a:t>VPAs maps the words to functions and parameters to create a command that computer can understand. </a:t>
            </a:r>
          </a:p>
          <a:p>
            <a:r>
              <a:rPr lang="en-US" dirty="0">
                <a:solidFill>
                  <a:srgbClr val="FFFFFF"/>
                </a:solidFill>
                <a:latin typeface="Times New Roman" panose="02020603050405020304" pitchFamily="18" charset="0"/>
                <a:cs typeface="Times New Roman" panose="02020603050405020304" pitchFamily="18" charset="0"/>
              </a:rPr>
              <a:t>     </a:t>
            </a:r>
            <a:r>
              <a:rPr lang="en-US" sz="1800" b="0" i="0" dirty="0">
                <a:solidFill>
                  <a:srgbClr val="FFFFFF"/>
                </a:solidFill>
                <a:effectLst/>
                <a:latin typeface="Times New Roman" panose="02020603050405020304" pitchFamily="18" charset="0"/>
                <a:cs typeface="Times New Roman" panose="02020603050405020304" pitchFamily="18" charset="0"/>
              </a:rPr>
              <a:t>Example of Reminder.</a:t>
            </a:r>
          </a:p>
          <a:p>
            <a:endParaRPr lang="en-US" dirty="0">
              <a:solidFill>
                <a:srgbClr val="FFFFFF"/>
              </a:solidFill>
              <a:latin typeface="Times New Roman" panose="02020603050405020304" pitchFamily="18" charset="0"/>
              <a:cs typeface="Times New Roman" panose="02020603050405020304" pitchFamily="18" charset="0"/>
            </a:endParaRPr>
          </a:p>
          <a:p>
            <a:r>
              <a:rPr lang="en-US" b="0" i="0" dirty="0">
                <a:solidFill>
                  <a:srgbClr val="FFFFFF"/>
                </a:solidFill>
                <a:effectLst/>
                <a:latin typeface="Times New Roman" panose="02020603050405020304" pitchFamily="18" charset="0"/>
                <a:cs typeface="Times New Roman" panose="02020603050405020304" pitchFamily="18" charset="0"/>
              </a:rPr>
              <a:t>3. Interpret commands: </a:t>
            </a: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In this layer, that mapped computer command, go to server through internet.  </a:t>
            </a: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Simultaneously, your speech evaluated locally. </a:t>
            </a:r>
          </a:p>
          <a:p>
            <a:pPr marL="285750" indent="-285750">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A local recognizer communicate with server to judge whether command will be best handle locally or not.</a:t>
            </a:r>
          </a:p>
          <a:p>
            <a:r>
              <a:rPr lang="en-US" b="0" i="0" dirty="0">
                <a:solidFill>
                  <a:srgbClr val="FFFFFF"/>
                </a:solidFill>
                <a:effectLst/>
                <a:latin typeface="Times New Roman" panose="02020603050405020304" pitchFamily="18" charset="0"/>
                <a:cs typeface="Times New Roman" panose="02020603050405020304" pitchFamily="18" charset="0"/>
              </a:rPr>
              <a:t>     Example: Play Music, Restaurant reservation, Movie Rating</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3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D35D148-BB1C-B972-5957-83A1EFF49C57}"/>
              </a:ext>
            </a:extLst>
          </p:cNvPr>
          <p:cNvSpPr/>
          <p:nvPr/>
        </p:nvSpPr>
        <p:spPr>
          <a:xfrm>
            <a:off x="540865" y="446077"/>
            <a:ext cx="2818528"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Advantages:</a:t>
            </a:r>
          </a:p>
        </p:txBody>
      </p:sp>
      <p:sp>
        <p:nvSpPr>
          <p:cNvPr id="3" name="Rectangle 2">
            <a:extLst>
              <a:ext uri="{FF2B5EF4-FFF2-40B4-BE49-F238E27FC236}">
                <a16:creationId xmlns:a16="http://schemas.microsoft.com/office/drawing/2014/main" xmlns="" id="{7A6B4F5E-5DE4-F4F2-62D6-3B809372E70B}"/>
              </a:ext>
            </a:extLst>
          </p:cNvPr>
          <p:cNvSpPr/>
          <p:nvPr/>
        </p:nvSpPr>
        <p:spPr>
          <a:xfrm>
            <a:off x="540865" y="1334909"/>
            <a:ext cx="8770350" cy="2585323"/>
          </a:xfrm>
          <a:prstGeom prst="rect">
            <a:avLst/>
          </a:prstGeom>
          <a:noFill/>
        </p:spPr>
        <p:txBody>
          <a:bodyPr wrap="none" lIns="91440" tIns="45720" rIns="91440" bIns="45720">
            <a:spAutoFit/>
          </a:bodyPr>
          <a:lstStyle/>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These applications make small and smart hand-held devices to combine multiple features.</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They allow you to export and import data. </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Store various information. </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 Make to do lists.</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 Recognizes voice commands.</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Controls various applications of device. </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 Provides services regarding your location. </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Helps to plan your whole day.</a:t>
            </a:r>
          </a:p>
          <a:p>
            <a:pPr marL="285750" indent="-285750">
              <a:buFont typeface="Wingdings" panose="05000000000000000000" pitchFamily="2" charset="2"/>
              <a:buChar char="Ø"/>
            </a:pPr>
            <a:r>
              <a:rPr lang="en-US" b="0" i="0" dirty="0">
                <a:solidFill>
                  <a:srgbClr val="FFFFFF"/>
                </a:solidFill>
                <a:effectLst/>
                <a:latin typeface="Times New Roman" panose="02020603050405020304" pitchFamily="18" charset="0"/>
                <a:cs typeface="Times New Roman" panose="02020603050405020304" pitchFamily="18" charset="0"/>
              </a:rPr>
              <a:t>Reminds you important things on accurate situations or location.</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159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93</TotalTime>
  <Words>705</Words>
  <Application>Microsoft Office PowerPoint</Application>
  <PresentationFormat>Custom</PresentationFormat>
  <Paragraphs>95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Tejasri Enagurthi</dc:creator>
  <cp:lastModifiedBy>User</cp:lastModifiedBy>
  <cp:revision>2</cp:revision>
  <dcterms:created xsi:type="dcterms:W3CDTF">2022-05-30T16:40:56Z</dcterms:created>
  <dcterms:modified xsi:type="dcterms:W3CDTF">2023-05-28T13:50:37Z</dcterms:modified>
</cp:coreProperties>
</file>