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 id="2147483739" r:id="rId2"/>
  </p:sldMasterIdLst>
  <p:sldIdLst>
    <p:sldId id="256" r:id="rId3"/>
    <p:sldId id="257" r:id="rId4"/>
    <p:sldId id="258" r:id="rId5"/>
    <p:sldId id="259" r:id="rId6"/>
    <p:sldId id="260" r:id="rId7"/>
    <p:sldId id="261" r:id="rId8"/>
    <p:sldId id="264" r:id="rId9"/>
    <p:sldId id="265" r:id="rId10"/>
    <p:sldId id="266" r:id="rId11"/>
    <p:sldId id="267" r:id="rId12"/>
    <p:sldId id="268" r:id="rId13"/>
    <p:sldId id="271" r:id="rId14"/>
    <p:sldId id="272" r:id="rId15"/>
    <p:sldId id="276" r:id="rId16"/>
    <p:sldId id="270" r:id="rId17"/>
    <p:sldId id="262" r:id="rId18"/>
    <p:sldId id="263" r:id="rId19"/>
    <p:sldId id="269" r:id="rId20"/>
    <p:sldId id="275" r:id="rId21"/>
    <p:sldId id="277" r:id="rId22"/>
    <p:sldId id="278" r:id="rId23"/>
    <p:sldId id="273" r:id="rId24"/>
    <p:sldId id="274" r:id="rId25"/>
    <p:sldId id="279" r:id="rId26"/>
    <p:sldId id="280" r:id="rId27"/>
    <p:sldId id="281"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1/15/2021</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24017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1/15/2021</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5315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1/15/2021</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44274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1/15/2021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40911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1/15/2021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11769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1/15/2021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83206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1/15/2021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6779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1/15/2021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54195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1/15/2021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24199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1/15/2021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550652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1/15/2021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82680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1/15/2021</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443124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1/15/2021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505741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1/15/2021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880832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1/15/2021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462405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1/15/2021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64028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1/15/2021</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38911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1/15/2021</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05511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1/15/2021</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65148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1/15/2021</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54667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1/15/2021</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83865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1/15/2021</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0111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1/15/2021</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5416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1/15/2021</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3856706982"/>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17" r:id="rId5"/>
    <p:sldLayoutId id="2147483818" r:id="rId6"/>
    <p:sldLayoutId id="2147483823" r:id="rId7"/>
    <p:sldLayoutId id="2147483819" r:id="rId8"/>
    <p:sldLayoutId id="2147483820" r:id="rId9"/>
    <p:sldLayoutId id="2147483821" r:id="rId10"/>
    <p:sldLayoutId id="214748382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1/15/2021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3877316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2" r:id="rId6"/>
    <p:sldLayoutId id="2147483727" r:id="rId7"/>
    <p:sldLayoutId id="2147483728" r:id="rId8"/>
    <p:sldLayoutId id="2147483729" r:id="rId9"/>
    <p:sldLayoutId id="2147483730" r:id="rId10"/>
    <p:sldLayoutId id="2147483731" r:id="rId11"/>
    <p:sldLayoutId id="2147483733"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f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167B8759-5A07-48D2-BEA8-617D982F8013}"/>
              </a:ext>
            </a:extLst>
          </p:cNvPr>
          <p:cNvPicPr>
            <a:picLocks noChangeAspect="1"/>
          </p:cNvPicPr>
          <p:nvPr/>
        </p:nvPicPr>
        <p:blipFill rotWithShape="1">
          <a:blip r:embed="rId2"/>
          <a:srcRect l="26375" r="2127" b="2"/>
          <a:stretch/>
        </p:blipFill>
        <p:spPr>
          <a:xfrm>
            <a:off x="6536411" y="254456"/>
            <a:ext cx="4203526" cy="4203526"/>
          </a:xfrm>
          <a:custGeom>
            <a:avLst/>
            <a:gdLst/>
            <a:ahLst/>
            <a:cxnLst/>
            <a:rect l="l" t="t" r="r" b="b"/>
            <a:pathLst>
              <a:path w="2813056" h="2813056">
                <a:moveTo>
                  <a:pt x="1406528" y="0"/>
                </a:moveTo>
                <a:cubicBezTo>
                  <a:pt x="2183332" y="0"/>
                  <a:pt x="2813056" y="629724"/>
                  <a:pt x="2813056" y="1406528"/>
                </a:cubicBezTo>
                <a:cubicBezTo>
                  <a:pt x="2813056" y="2183332"/>
                  <a:pt x="2183332" y="2813056"/>
                  <a:pt x="1406528" y="2813056"/>
                </a:cubicBezTo>
                <a:cubicBezTo>
                  <a:pt x="629724" y="2813056"/>
                  <a:pt x="0" y="2183332"/>
                  <a:pt x="0" y="1406528"/>
                </a:cubicBezTo>
                <a:cubicBezTo>
                  <a:pt x="0" y="629724"/>
                  <a:pt x="629724" y="0"/>
                  <a:pt x="1406528" y="0"/>
                </a:cubicBezTo>
                <a:close/>
              </a:path>
            </a:pathLst>
          </a:custGeom>
        </p:spPr>
      </p:pic>
      <p:sp>
        <p:nvSpPr>
          <p:cNvPr id="18" name="Oval 17">
            <a:extLst>
              <a:ext uri="{FF2B5EF4-FFF2-40B4-BE49-F238E27FC236}">
                <a16:creationId xmlns:a16="http://schemas.microsoft.com/office/drawing/2014/main" id="{D9DFE8A5-DCEC-4A43-B613-D62AC8C57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7014" y="1128803"/>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B369A2E-99B1-4A2B-9343-957A6C165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0778" y="1131641"/>
            <a:ext cx="5290997"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Oval 21">
            <a:extLst>
              <a:ext uri="{FF2B5EF4-FFF2-40B4-BE49-F238E27FC236}">
                <a16:creationId xmlns:a16="http://schemas.microsoft.com/office/drawing/2014/main" id="{26B7664A-BE61-4A65-B937-A31E08B8B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254" y="1065353"/>
            <a:ext cx="5290997" cy="52909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0B230E-3B51-4B14-B32A-A129FBB987DD}"/>
              </a:ext>
            </a:extLst>
          </p:cNvPr>
          <p:cNvSpPr>
            <a:spLocks noGrp="1"/>
          </p:cNvSpPr>
          <p:nvPr>
            <p:ph type="ctrTitle"/>
          </p:nvPr>
        </p:nvSpPr>
        <p:spPr>
          <a:xfrm>
            <a:off x="2545518" y="1869235"/>
            <a:ext cx="3550482" cy="811605"/>
          </a:xfrm>
        </p:spPr>
        <p:txBody>
          <a:bodyPr>
            <a:normAutofit/>
          </a:bodyPr>
          <a:lstStyle/>
          <a:p>
            <a:r>
              <a:rPr lang="en-US" sz="2400" dirty="0"/>
              <a:t>Live VM Migration</a:t>
            </a:r>
          </a:p>
        </p:txBody>
      </p:sp>
      <p:sp>
        <p:nvSpPr>
          <p:cNvPr id="3" name="Subtitle 2">
            <a:extLst>
              <a:ext uri="{FF2B5EF4-FFF2-40B4-BE49-F238E27FC236}">
                <a16:creationId xmlns:a16="http://schemas.microsoft.com/office/drawing/2014/main" id="{C8819770-0640-4748-B75A-CF2B065C8237}"/>
              </a:ext>
            </a:extLst>
          </p:cNvPr>
          <p:cNvSpPr>
            <a:spLocks noGrp="1"/>
          </p:cNvSpPr>
          <p:nvPr>
            <p:ph type="subTitle" idx="1"/>
          </p:nvPr>
        </p:nvSpPr>
        <p:spPr>
          <a:xfrm>
            <a:off x="2705399" y="2898135"/>
            <a:ext cx="3349256" cy="1040597"/>
          </a:xfrm>
        </p:spPr>
        <p:txBody>
          <a:bodyPr>
            <a:normAutofit fontScale="62500" lnSpcReduction="20000"/>
          </a:bodyPr>
          <a:lstStyle/>
          <a:p>
            <a:pPr algn="l"/>
            <a:r>
              <a:rPr lang="en-US" dirty="0"/>
              <a:t>Guide: Anitha H.M</a:t>
            </a:r>
          </a:p>
          <a:p>
            <a:pPr algn="l"/>
            <a:r>
              <a:rPr lang="en-US" dirty="0"/>
              <a:t>Assistant Professor,</a:t>
            </a:r>
          </a:p>
          <a:p>
            <a:pPr algn="l"/>
            <a:r>
              <a:rPr lang="en-US" dirty="0"/>
              <a:t>Dept of ISE, BMSCE</a:t>
            </a:r>
          </a:p>
          <a:p>
            <a:endParaRPr lang="en-US" dirty="0"/>
          </a:p>
        </p:txBody>
      </p:sp>
      <p:sp>
        <p:nvSpPr>
          <p:cNvPr id="24"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Graphic 212">
            <a:extLst>
              <a:ext uri="{FF2B5EF4-FFF2-40B4-BE49-F238E27FC236}">
                <a16:creationId xmlns:a16="http://schemas.microsoft.com/office/drawing/2014/main" id="{B3D7D008-0B6D-4161-BEDA-6AF6A03BC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E0339FE9-6931-4B68-8E22-6539BB608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65353"/>
            <a:ext cx="1861854" cy="717514"/>
            <a:chOff x="0" y="1065353"/>
            <a:chExt cx="1861854" cy="717514"/>
          </a:xfrm>
          <a:solidFill>
            <a:srgbClr val="FFFFFF"/>
          </a:solidFill>
        </p:grpSpPr>
        <p:sp>
          <p:nvSpPr>
            <p:cNvPr id="29" name="Freeform: Shape 28">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0" name="Freeform: Shape 29">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32" name="Group 31">
            <a:extLst>
              <a:ext uri="{FF2B5EF4-FFF2-40B4-BE49-F238E27FC236}">
                <a16:creationId xmlns:a16="http://schemas.microsoft.com/office/drawing/2014/main" id="{D0218489-E03B-4E4F-9ADA-EC579122A1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65353"/>
            <a:ext cx="1861854" cy="717514"/>
            <a:chOff x="0" y="1065353"/>
            <a:chExt cx="1861854" cy="717514"/>
          </a:xfrm>
          <a:solidFill>
            <a:schemeClr val="tx1"/>
          </a:solidFill>
        </p:grpSpPr>
        <p:sp>
          <p:nvSpPr>
            <p:cNvPr id="33" name="Freeform: Shape 32">
              <a:extLst>
                <a:ext uri="{FF2B5EF4-FFF2-40B4-BE49-F238E27FC236}">
                  <a16:creationId xmlns:a16="http://schemas.microsoft.com/office/drawing/2014/main" id="{D36F491E-9A40-46C5-BD55-356F15025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4" name="Freeform: Shape 33">
              <a:extLst>
                <a:ext uri="{FF2B5EF4-FFF2-40B4-BE49-F238E27FC236}">
                  <a16:creationId xmlns:a16="http://schemas.microsoft.com/office/drawing/2014/main" id="{0EC201AA-621E-4837-A31C-D061443F7C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36"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88320" y="4140693"/>
            <a:ext cx="1054466" cy="469689"/>
            <a:chOff x="9841624" y="4115729"/>
            <a:chExt cx="602169" cy="268223"/>
          </a:xfrm>
          <a:solidFill>
            <a:schemeClr val="tx1"/>
          </a:solidFill>
        </p:grpSpPr>
        <p:sp>
          <p:nvSpPr>
            <p:cNvPr id="37" name="Freeform: Shape 36">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3" name="Oval 42">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a:extLst>
              <a:ext uri="{FF2B5EF4-FFF2-40B4-BE49-F238E27FC236}">
                <a16:creationId xmlns:a16="http://schemas.microsoft.com/office/drawing/2014/main" id="{6AA707BA-98B0-47C5-B34A-63D60A010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40B3DA4-46B7-4D0D-8F74-390F4E3D6549}"/>
              </a:ext>
            </a:extLst>
          </p:cNvPr>
          <p:cNvSpPr txBox="1"/>
          <p:nvPr/>
        </p:nvSpPr>
        <p:spPr>
          <a:xfrm>
            <a:off x="2845563" y="4473457"/>
            <a:ext cx="2950392" cy="1661993"/>
          </a:xfrm>
          <a:prstGeom prst="rect">
            <a:avLst/>
          </a:prstGeom>
          <a:noFill/>
        </p:spPr>
        <p:txBody>
          <a:bodyPr wrap="square" rtlCol="0">
            <a:spAutoFit/>
          </a:bodyPr>
          <a:lstStyle/>
          <a:p>
            <a:pPr marL="0" marR="0" lvl="0" indent="0" algn="ctr" rtl="0">
              <a:lnSpc>
                <a:spcPct val="100000"/>
              </a:lnSpc>
              <a:spcBef>
                <a:spcPts val="0"/>
              </a:spcBef>
              <a:spcAft>
                <a:spcPts val="0"/>
              </a:spcAft>
              <a:buClr>
                <a:srgbClr val="000000"/>
              </a:buClr>
              <a:buSzPts val="1700"/>
              <a:buFont typeface="Arial"/>
              <a:buNone/>
            </a:pPr>
            <a:r>
              <a:rPr lang="en-US" sz="1700" b="0" i="0" u="none" strike="noStrike" cap="none" dirty="0">
                <a:ea typeface="Arial"/>
                <a:cs typeface="Arial"/>
                <a:sym typeface="Arial"/>
              </a:rPr>
              <a:t>Authored By:</a:t>
            </a:r>
          </a:p>
          <a:p>
            <a:pPr marL="0" marR="0" lvl="0" indent="0" algn="ctr" rtl="0">
              <a:lnSpc>
                <a:spcPct val="100000"/>
              </a:lnSpc>
              <a:spcBef>
                <a:spcPts val="0"/>
              </a:spcBef>
              <a:spcAft>
                <a:spcPts val="0"/>
              </a:spcAft>
              <a:buClr>
                <a:srgbClr val="000000"/>
              </a:buClr>
              <a:buSzPts val="1700"/>
              <a:buFont typeface="Arial"/>
              <a:buNone/>
            </a:pPr>
            <a:r>
              <a:rPr lang="en-US" sz="1700" b="0" i="0" u="none" strike="noStrike" cap="none" dirty="0">
                <a:ea typeface="Arial"/>
                <a:cs typeface="Arial"/>
                <a:sym typeface="Arial"/>
              </a:rPr>
              <a:t>Mohammed Yaseen I.M</a:t>
            </a:r>
          </a:p>
          <a:p>
            <a:pPr marL="0" marR="0" lvl="0" indent="0" algn="ctr" rtl="0">
              <a:lnSpc>
                <a:spcPct val="100000"/>
              </a:lnSpc>
              <a:spcBef>
                <a:spcPts val="0"/>
              </a:spcBef>
              <a:spcAft>
                <a:spcPts val="0"/>
              </a:spcAft>
              <a:buClr>
                <a:srgbClr val="000000"/>
              </a:buClr>
              <a:buSzPts val="1700"/>
              <a:buFont typeface="Arial"/>
              <a:buNone/>
            </a:pPr>
            <a:r>
              <a:rPr lang="en-US" sz="1700" b="0" i="0" u="none" strike="noStrike" cap="none" dirty="0">
                <a:ea typeface="Arial"/>
                <a:cs typeface="Arial"/>
                <a:sym typeface="Arial"/>
              </a:rPr>
              <a:t>      Syed Mahmood N.A</a:t>
            </a:r>
          </a:p>
          <a:p>
            <a:pPr marL="0" marR="0" lvl="0" indent="0" algn="ctr" rtl="0">
              <a:lnSpc>
                <a:spcPct val="100000"/>
              </a:lnSpc>
              <a:spcBef>
                <a:spcPts val="0"/>
              </a:spcBef>
              <a:spcAft>
                <a:spcPts val="0"/>
              </a:spcAft>
              <a:buClr>
                <a:srgbClr val="000000"/>
              </a:buClr>
              <a:buSzPts val="1700"/>
              <a:buFont typeface="Arial"/>
              <a:buNone/>
            </a:pPr>
            <a:r>
              <a:rPr lang="en-US" sz="1700" b="0" i="0" u="none" strike="noStrike" cap="none" dirty="0">
                <a:ea typeface="Arial"/>
                <a:cs typeface="Arial"/>
                <a:sym typeface="Arial"/>
              </a:rPr>
              <a:t>      Tanmay Srinath</a:t>
            </a:r>
          </a:p>
          <a:p>
            <a:pPr marL="0" marR="0" lvl="0" indent="0" algn="ctr" rtl="0">
              <a:lnSpc>
                <a:spcPct val="100000"/>
              </a:lnSpc>
              <a:spcBef>
                <a:spcPts val="0"/>
              </a:spcBef>
              <a:spcAft>
                <a:spcPts val="0"/>
              </a:spcAft>
              <a:buClr>
                <a:srgbClr val="000000"/>
              </a:buClr>
              <a:buSzPts val="1700"/>
              <a:buFont typeface="Arial"/>
              <a:buNone/>
            </a:pPr>
            <a:r>
              <a:rPr lang="en-US" sz="1700" b="0" i="0" u="none" strike="noStrike" cap="none" dirty="0">
                <a:ea typeface="Arial"/>
                <a:cs typeface="Arial"/>
                <a:sym typeface="Arial"/>
              </a:rPr>
              <a:t>      Tejasvi Shrivastava</a:t>
            </a:r>
          </a:p>
          <a:p>
            <a:pPr marL="0" marR="0" lvl="0" indent="0" algn="ctr" rtl="0">
              <a:lnSpc>
                <a:spcPct val="100000"/>
              </a:lnSpc>
              <a:spcBef>
                <a:spcPts val="0"/>
              </a:spcBef>
              <a:spcAft>
                <a:spcPts val="0"/>
              </a:spcAft>
              <a:buClr>
                <a:srgbClr val="000000"/>
              </a:buClr>
              <a:buSzPts val="1700"/>
              <a:buFont typeface="Arial"/>
              <a:buNone/>
            </a:pPr>
            <a:r>
              <a:rPr lang="en-US" sz="1700" b="0" i="0" u="none" strike="noStrike" cap="none" dirty="0">
                <a:ea typeface="Arial"/>
                <a:cs typeface="Arial"/>
                <a:sym typeface="Arial"/>
              </a:rPr>
              <a:t>       Vinay Pandit </a:t>
            </a:r>
          </a:p>
        </p:txBody>
      </p:sp>
    </p:spTree>
    <p:extLst>
      <p:ext uri="{BB962C8B-B14F-4D97-AF65-F5344CB8AC3E}">
        <p14:creationId xmlns:p14="http://schemas.microsoft.com/office/powerpoint/2010/main" val="974551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E4FBC-189B-4671-AD39-2D959DD23A62}"/>
              </a:ext>
            </a:extLst>
          </p:cNvPr>
          <p:cNvSpPr>
            <a:spLocks noGrp="1"/>
          </p:cNvSpPr>
          <p:nvPr>
            <p:ph type="title"/>
          </p:nvPr>
        </p:nvSpPr>
        <p:spPr/>
        <p:txBody>
          <a:bodyPr/>
          <a:lstStyle/>
          <a:p>
            <a:r>
              <a:rPr lang="en-US" dirty="0"/>
              <a:t>How it is done….</a:t>
            </a:r>
          </a:p>
        </p:txBody>
      </p:sp>
      <p:sp>
        <p:nvSpPr>
          <p:cNvPr id="3" name="Content Placeholder 2">
            <a:extLst>
              <a:ext uri="{FF2B5EF4-FFF2-40B4-BE49-F238E27FC236}">
                <a16:creationId xmlns:a16="http://schemas.microsoft.com/office/drawing/2014/main" id="{5FA9DBB8-B035-4AC8-B011-8D9CF636142A}"/>
              </a:ext>
            </a:extLst>
          </p:cNvPr>
          <p:cNvSpPr>
            <a:spLocks noGrp="1"/>
          </p:cNvSpPr>
          <p:nvPr>
            <p:ph idx="1"/>
          </p:nvPr>
        </p:nvSpPr>
        <p:spPr>
          <a:xfrm>
            <a:off x="838200" y="1825625"/>
            <a:ext cx="5828930" cy="4273334"/>
          </a:xfrm>
        </p:spPr>
        <p:txBody>
          <a:bodyPr>
            <a:normAutofit fontScale="77500" lnSpcReduction="20000"/>
          </a:bodyPr>
          <a:lstStyle/>
          <a:p>
            <a:r>
              <a:rPr lang="en-US" dirty="0"/>
              <a:t>Energy Efficient Migration Techniques :Huge amount of data need heavy resource requirement. This consumes a lot of power - about 70% of maximum power consumption even at their low utilization level. </a:t>
            </a:r>
          </a:p>
          <a:p>
            <a:r>
              <a:rPr lang="en-US" dirty="0"/>
              <a:t>Load Balancing Migration Techniques : A migration technique that distributes the load among different physical server to help in minimizing resource consumption, enhance scalability and avoiding over-provisioning of resources. </a:t>
            </a:r>
          </a:p>
          <a:p>
            <a:r>
              <a:rPr lang="en-US" dirty="0"/>
              <a:t>Fault Tolerant Migration Techniques: This technique migrates the VM from one physical machine to another even if any part of system fails. </a:t>
            </a:r>
          </a:p>
          <a:p>
            <a:endParaRPr lang="en-US" dirty="0"/>
          </a:p>
        </p:txBody>
      </p:sp>
      <p:pic>
        <p:nvPicPr>
          <p:cNvPr id="11268" name="Picture 4" descr="Big Banks Pull Back From Farming: Reuters | PYMNTS.com">
            <a:extLst>
              <a:ext uri="{FF2B5EF4-FFF2-40B4-BE49-F238E27FC236}">
                <a16:creationId xmlns:a16="http://schemas.microsoft.com/office/drawing/2014/main" id="{F120FCB4-A6E1-471B-9408-88ABFF59C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2762" y="1825625"/>
            <a:ext cx="4658927" cy="2618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503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C4235-D5BF-4181-AF72-793F8E5BBFEB}"/>
              </a:ext>
            </a:extLst>
          </p:cNvPr>
          <p:cNvSpPr>
            <a:spLocks noGrp="1"/>
          </p:cNvSpPr>
          <p:nvPr>
            <p:ph type="title"/>
          </p:nvPr>
        </p:nvSpPr>
        <p:spPr/>
        <p:txBody>
          <a:bodyPr/>
          <a:lstStyle/>
          <a:p>
            <a:r>
              <a:rPr lang="en-US" dirty="0"/>
              <a:t>The Towering Two…</a:t>
            </a:r>
          </a:p>
        </p:txBody>
      </p:sp>
      <p:sp>
        <p:nvSpPr>
          <p:cNvPr id="3" name="Content Placeholder 2">
            <a:extLst>
              <a:ext uri="{FF2B5EF4-FFF2-40B4-BE49-F238E27FC236}">
                <a16:creationId xmlns:a16="http://schemas.microsoft.com/office/drawing/2014/main" id="{E44349F5-D3B4-41F6-BCE0-5310B6A18FDE}"/>
              </a:ext>
            </a:extLst>
          </p:cNvPr>
          <p:cNvSpPr>
            <a:spLocks noGrp="1"/>
          </p:cNvSpPr>
          <p:nvPr>
            <p:ph idx="1"/>
          </p:nvPr>
        </p:nvSpPr>
        <p:spPr>
          <a:xfrm>
            <a:off x="838200" y="1825624"/>
            <a:ext cx="5855563" cy="4885893"/>
          </a:xfrm>
        </p:spPr>
        <p:txBody>
          <a:bodyPr/>
          <a:lstStyle/>
          <a:p>
            <a:r>
              <a:rPr lang="en-US" dirty="0"/>
              <a:t>The two performance metrics that the users care about most are Downtime and Migration Time.</a:t>
            </a:r>
          </a:p>
          <a:p>
            <a:r>
              <a:rPr lang="en-US" dirty="0"/>
              <a:t>This is because these metrics deal with service degradation and affect the duration for which the service is available.</a:t>
            </a:r>
          </a:p>
          <a:p>
            <a:r>
              <a:rPr lang="en-US" dirty="0"/>
              <a:t>The Methods that will be discussed all aim to reduce downtime and migration time in order to improve quality of performance.</a:t>
            </a:r>
          </a:p>
        </p:txBody>
      </p:sp>
      <p:pic>
        <p:nvPicPr>
          <p:cNvPr id="12290" name="Picture 2" descr="V for Victory - Living History Group - Photos | Facebook">
            <a:extLst>
              <a:ext uri="{FF2B5EF4-FFF2-40B4-BE49-F238E27FC236}">
                <a16:creationId xmlns:a16="http://schemas.microsoft.com/office/drawing/2014/main" id="{7AEE65E1-5CD4-4293-9DFC-925DE93A7D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8457" y="2108863"/>
            <a:ext cx="3214040" cy="321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840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8D244-50B3-4809-876E-EEF84AF00A61}"/>
              </a:ext>
            </a:extLst>
          </p:cNvPr>
          <p:cNvSpPr>
            <a:spLocks noGrp="1"/>
          </p:cNvSpPr>
          <p:nvPr>
            <p:ph type="title"/>
          </p:nvPr>
        </p:nvSpPr>
        <p:spPr/>
        <p:txBody>
          <a:bodyPr/>
          <a:lstStyle/>
          <a:p>
            <a:r>
              <a:rPr lang="en-US" dirty="0"/>
              <a:t>Current State of Theory…</a:t>
            </a:r>
          </a:p>
        </p:txBody>
      </p:sp>
      <p:sp>
        <p:nvSpPr>
          <p:cNvPr id="3" name="Content Placeholder 2">
            <a:extLst>
              <a:ext uri="{FF2B5EF4-FFF2-40B4-BE49-F238E27FC236}">
                <a16:creationId xmlns:a16="http://schemas.microsoft.com/office/drawing/2014/main" id="{506E0767-617C-4B37-A776-D1225373F916}"/>
              </a:ext>
            </a:extLst>
          </p:cNvPr>
          <p:cNvSpPr>
            <a:spLocks noGrp="1"/>
          </p:cNvSpPr>
          <p:nvPr>
            <p:ph idx="1"/>
          </p:nvPr>
        </p:nvSpPr>
        <p:spPr>
          <a:xfrm>
            <a:off x="838200" y="1825624"/>
            <a:ext cx="5979850" cy="5032375"/>
          </a:xfrm>
        </p:spPr>
        <p:txBody>
          <a:bodyPr/>
          <a:lstStyle/>
          <a:p>
            <a:pPr marL="0" indent="0">
              <a:buNone/>
            </a:pPr>
            <a:r>
              <a:rPr lang="en-US" dirty="0"/>
              <a:t>Currently, there are two types of virtual machine migration approaches existing in the literature:</a:t>
            </a:r>
          </a:p>
          <a:p>
            <a:r>
              <a:rPr lang="en-US" dirty="0"/>
              <a:t> one is to combine the upper threshold and lower threshold of the host machine to manage the use of resources </a:t>
            </a:r>
          </a:p>
          <a:p>
            <a:r>
              <a:rPr lang="en-US" dirty="0"/>
              <a:t> the other is to use the workload threshold of the host machine to predict the trend of its subsequent workloads . </a:t>
            </a:r>
          </a:p>
          <a:p>
            <a:pPr marL="0" indent="0">
              <a:buNone/>
            </a:pPr>
            <a:endParaRPr lang="en-US" dirty="0"/>
          </a:p>
        </p:txBody>
      </p:sp>
      <p:pic>
        <p:nvPicPr>
          <p:cNvPr id="13314" name="Picture 2" descr="How to Live in the Present Moment: 35 Exercises and Tools (+ Quotes)">
            <a:extLst>
              <a:ext uri="{FF2B5EF4-FFF2-40B4-BE49-F238E27FC236}">
                <a16:creationId xmlns:a16="http://schemas.microsoft.com/office/drawing/2014/main" id="{4B6F9F43-4BB4-4C5B-92EE-B3F2345941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8050" y="1774725"/>
            <a:ext cx="4965929" cy="330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159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63A8-0E19-46AE-8FE6-B8A5CD2C3635}"/>
              </a:ext>
            </a:extLst>
          </p:cNvPr>
          <p:cNvSpPr>
            <a:spLocks noGrp="1"/>
          </p:cNvSpPr>
          <p:nvPr>
            <p:ph type="title"/>
          </p:nvPr>
        </p:nvSpPr>
        <p:spPr/>
        <p:txBody>
          <a:bodyPr/>
          <a:lstStyle/>
          <a:p>
            <a:r>
              <a:rPr lang="en-US" dirty="0"/>
              <a:t>Current State of Theory (Continued)</a:t>
            </a:r>
          </a:p>
        </p:txBody>
      </p:sp>
      <p:sp>
        <p:nvSpPr>
          <p:cNvPr id="3" name="Content Placeholder 2">
            <a:extLst>
              <a:ext uri="{FF2B5EF4-FFF2-40B4-BE49-F238E27FC236}">
                <a16:creationId xmlns:a16="http://schemas.microsoft.com/office/drawing/2014/main" id="{AAAD15B4-80E3-4AA2-A106-C0D82D1BC01B}"/>
              </a:ext>
            </a:extLst>
          </p:cNvPr>
          <p:cNvSpPr>
            <a:spLocks noGrp="1"/>
          </p:cNvSpPr>
          <p:nvPr>
            <p:ph idx="1"/>
          </p:nvPr>
        </p:nvSpPr>
        <p:spPr>
          <a:xfrm>
            <a:off x="838200" y="1825625"/>
            <a:ext cx="5411680" cy="4548542"/>
          </a:xfrm>
        </p:spPr>
        <p:txBody>
          <a:bodyPr>
            <a:normAutofit fontScale="85000" lnSpcReduction="20000"/>
          </a:bodyPr>
          <a:lstStyle/>
          <a:p>
            <a:r>
              <a:rPr lang="en-US" dirty="0"/>
              <a:t>While the former approach is able to resolve the issue of resource waste inflicted by the static workload balancing strategy, it cannot resolve the issue of aggregation conflict which exits in traditional workload balancing strategies.</a:t>
            </a:r>
          </a:p>
          <a:p>
            <a:r>
              <a:rPr lang="en-US" dirty="0"/>
              <a:t> On the other hand, the latter approach is able to resolve the issue of “false alarm” virtual machine migrations caused by some transient peak workload values but fails to put into consideration the uncertainty the stochastic nature of the workload values, as well as the combination of both, on host machines.</a:t>
            </a:r>
          </a:p>
          <a:p>
            <a:endParaRPr lang="en-US" dirty="0"/>
          </a:p>
        </p:txBody>
      </p:sp>
      <p:pic>
        <p:nvPicPr>
          <p:cNvPr id="4" name="Picture 2" descr="How to Live in the Present Moment: 35 Exercises and Tools (+ Quotes)">
            <a:extLst>
              <a:ext uri="{FF2B5EF4-FFF2-40B4-BE49-F238E27FC236}">
                <a16:creationId xmlns:a16="http://schemas.microsoft.com/office/drawing/2014/main" id="{17E052D2-5B02-4952-B94B-992DAF094F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6927" y="2032177"/>
            <a:ext cx="4965929" cy="330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144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53439-8A18-4197-8530-47E02AC2C6C5}"/>
              </a:ext>
            </a:extLst>
          </p:cNvPr>
          <p:cNvSpPr>
            <a:spLocks noGrp="1"/>
          </p:cNvSpPr>
          <p:nvPr>
            <p:ph type="title"/>
          </p:nvPr>
        </p:nvSpPr>
        <p:spPr/>
        <p:txBody>
          <a:bodyPr/>
          <a:lstStyle/>
          <a:p>
            <a:r>
              <a:rPr lang="en-US" dirty="0"/>
              <a:t>What they did…</a:t>
            </a:r>
          </a:p>
        </p:txBody>
      </p:sp>
      <p:sp>
        <p:nvSpPr>
          <p:cNvPr id="3" name="Content Placeholder 2">
            <a:extLst>
              <a:ext uri="{FF2B5EF4-FFF2-40B4-BE49-F238E27FC236}">
                <a16:creationId xmlns:a16="http://schemas.microsoft.com/office/drawing/2014/main" id="{88154DE1-EA11-4D2D-990F-ABD031B10E0D}"/>
              </a:ext>
            </a:extLst>
          </p:cNvPr>
          <p:cNvSpPr>
            <a:spLocks noGrp="1"/>
          </p:cNvSpPr>
          <p:nvPr>
            <p:ph idx="1"/>
          </p:nvPr>
        </p:nvSpPr>
        <p:spPr>
          <a:xfrm>
            <a:off x="838200" y="1825626"/>
            <a:ext cx="6991905" cy="3223472"/>
          </a:xfrm>
        </p:spPr>
        <p:txBody>
          <a:bodyPr>
            <a:normAutofit fontScale="85000" lnSpcReduction="10000"/>
          </a:bodyPr>
          <a:lstStyle/>
          <a:p>
            <a:pPr marL="0" indent="0">
              <a:buNone/>
            </a:pPr>
            <a:r>
              <a:rPr lang="en-US" dirty="0"/>
              <a:t>The Work Load Prediction Strategy Works as follows:</a:t>
            </a:r>
          </a:p>
          <a:p>
            <a:r>
              <a:rPr lang="en-US" dirty="0"/>
              <a:t>It first sets up the upper and lower workload thresholds for host machines.</a:t>
            </a:r>
          </a:p>
          <a:p>
            <a:r>
              <a:rPr lang="en-US" dirty="0"/>
              <a:t>Then it forecasts the future workload tendency of the host machine using cloud theory. </a:t>
            </a:r>
          </a:p>
          <a:p>
            <a:r>
              <a:rPr lang="en-US" dirty="0"/>
              <a:t>Finally stipulates a migration selection criterion and uses this criterion to select the source host machine, destination host machine, and the virtual machine to perform the desired migration</a:t>
            </a:r>
          </a:p>
        </p:txBody>
      </p:sp>
      <p:pic>
        <p:nvPicPr>
          <p:cNvPr id="4" name="Google Shape;138;p27">
            <a:extLst>
              <a:ext uri="{FF2B5EF4-FFF2-40B4-BE49-F238E27FC236}">
                <a16:creationId xmlns:a16="http://schemas.microsoft.com/office/drawing/2014/main" id="{EA2B6EBA-3CC3-43F7-BA11-C9F3E4116C69}"/>
              </a:ext>
            </a:extLst>
          </p:cNvPr>
          <p:cNvPicPr preferRelativeResize="0"/>
          <p:nvPr/>
        </p:nvPicPr>
        <p:blipFill>
          <a:blip r:embed="rId2">
            <a:alphaModFix/>
          </a:blip>
          <a:stretch>
            <a:fillRect/>
          </a:stretch>
        </p:blipFill>
        <p:spPr>
          <a:xfrm>
            <a:off x="9672218" y="786871"/>
            <a:ext cx="2175450" cy="4262226"/>
          </a:xfrm>
          <a:prstGeom prst="rect">
            <a:avLst/>
          </a:prstGeom>
          <a:noFill/>
          <a:ln>
            <a:noFill/>
          </a:ln>
        </p:spPr>
      </p:pic>
      <p:pic>
        <p:nvPicPr>
          <p:cNvPr id="5" name="Google Shape;139;p27">
            <a:extLst>
              <a:ext uri="{FF2B5EF4-FFF2-40B4-BE49-F238E27FC236}">
                <a16:creationId xmlns:a16="http://schemas.microsoft.com/office/drawing/2014/main" id="{64105A5A-E4D7-42B7-8840-FB9E5FBA8119}"/>
              </a:ext>
            </a:extLst>
          </p:cNvPr>
          <p:cNvPicPr preferRelativeResize="0"/>
          <p:nvPr/>
        </p:nvPicPr>
        <p:blipFill>
          <a:blip r:embed="rId3">
            <a:alphaModFix/>
          </a:blip>
          <a:stretch>
            <a:fillRect/>
          </a:stretch>
        </p:blipFill>
        <p:spPr>
          <a:xfrm>
            <a:off x="2788183" y="5049097"/>
            <a:ext cx="2180625" cy="1645525"/>
          </a:xfrm>
          <a:prstGeom prst="rect">
            <a:avLst/>
          </a:prstGeom>
          <a:noFill/>
          <a:ln>
            <a:noFill/>
          </a:ln>
        </p:spPr>
      </p:pic>
    </p:spTree>
    <p:extLst>
      <p:ext uri="{BB962C8B-B14F-4D97-AF65-F5344CB8AC3E}">
        <p14:creationId xmlns:p14="http://schemas.microsoft.com/office/powerpoint/2010/main" val="1607915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BF1B9-CF40-406C-AF6C-E8F24456D038}"/>
              </a:ext>
            </a:extLst>
          </p:cNvPr>
          <p:cNvSpPr>
            <a:spLocks noGrp="1"/>
          </p:cNvSpPr>
          <p:nvPr>
            <p:ph type="title"/>
          </p:nvPr>
        </p:nvSpPr>
        <p:spPr/>
        <p:txBody>
          <a:bodyPr/>
          <a:lstStyle/>
          <a:p>
            <a:r>
              <a:rPr lang="en-US" dirty="0"/>
              <a:t>And The Winner Is….</a:t>
            </a:r>
          </a:p>
        </p:txBody>
      </p:sp>
      <p:sp>
        <p:nvSpPr>
          <p:cNvPr id="4" name="Rectangle 3">
            <a:extLst>
              <a:ext uri="{FF2B5EF4-FFF2-40B4-BE49-F238E27FC236}">
                <a16:creationId xmlns:a16="http://schemas.microsoft.com/office/drawing/2014/main" id="{AECD05F2-841F-43F5-9417-00C4AF46C240}"/>
              </a:ext>
            </a:extLst>
          </p:cNvPr>
          <p:cNvSpPr/>
          <p:nvPr/>
        </p:nvSpPr>
        <p:spPr>
          <a:xfrm>
            <a:off x="3151925" y="1690688"/>
            <a:ext cx="5888150"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LIVE MIGRATION!!!</a:t>
            </a:r>
          </a:p>
        </p:txBody>
      </p:sp>
      <p:pic>
        <p:nvPicPr>
          <p:cNvPr id="1026" name="Picture 2" descr="Live VM migration procedure | Download Scientific Diagram">
            <a:extLst>
              <a:ext uri="{FF2B5EF4-FFF2-40B4-BE49-F238E27FC236}">
                <a16:creationId xmlns:a16="http://schemas.microsoft.com/office/drawing/2014/main" id="{8AE33D54-CBF5-4935-8615-CF6EEF16A9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5662" y="2850611"/>
            <a:ext cx="5400675"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330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63F4-E589-41F1-8F35-CCE3E8E0C93C}"/>
              </a:ext>
            </a:extLst>
          </p:cNvPr>
          <p:cNvSpPr>
            <a:spLocks noGrp="1"/>
          </p:cNvSpPr>
          <p:nvPr>
            <p:ph type="title"/>
          </p:nvPr>
        </p:nvSpPr>
        <p:spPr/>
        <p:txBody>
          <a:bodyPr/>
          <a:lstStyle/>
          <a:p>
            <a:r>
              <a:rPr lang="en-US" dirty="0"/>
              <a:t>Live Migration – The Beginning…</a:t>
            </a:r>
          </a:p>
        </p:txBody>
      </p:sp>
      <p:sp>
        <p:nvSpPr>
          <p:cNvPr id="3" name="Content Placeholder 2">
            <a:extLst>
              <a:ext uri="{FF2B5EF4-FFF2-40B4-BE49-F238E27FC236}">
                <a16:creationId xmlns:a16="http://schemas.microsoft.com/office/drawing/2014/main" id="{46335B19-E5E5-4081-ABF4-0A885521BAD7}"/>
              </a:ext>
            </a:extLst>
          </p:cNvPr>
          <p:cNvSpPr>
            <a:spLocks noGrp="1"/>
          </p:cNvSpPr>
          <p:nvPr>
            <p:ph idx="1"/>
          </p:nvPr>
        </p:nvSpPr>
        <p:spPr>
          <a:xfrm>
            <a:off x="838200" y="1825625"/>
            <a:ext cx="6379346" cy="4557420"/>
          </a:xfrm>
        </p:spPr>
        <p:txBody>
          <a:bodyPr>
            <a:normAutofit fontScale="92500" lnSpcReduction="20000"/>
          </a:bodyPr>
          <a:lstStyle/>
          <a:p>
            <a:r>
              <a:rPr lang="en-US" dirty="0"/>
              <a:t>Live migration involves transferring a running virtual machine across distinct physical hosts. There are many techniques which attempt to minimize the down time and to provide better performance in low bandwidth environment.</a:t>
            </a:r>
          </a:p>
          <a:p>
            <a:r>
              <a:rPr lang="en-US" dirty="0"/>
              <a:t>Live migration is an extremely powerful tool for cluster and cloud administrator. to improve manageability, OS instances may be rearranged across machines to relieve the load on overloaded hosts.</a:t>
            </a:r>
          </a:p>
          <a:p>
            <a:r>
              <a:rPr lang="en-US" dirty="0"/>
              <a:t>In order to perform the live migration of a VM, its runtime state must be transferred from the source to the destination with VM still running.</a:t>
            </a:r>
          </a:p>
          <a:p>
            <a:endParaRPr lang="en-US" dirty="0"/>
          </a:p>
        </p:txBody>
      </p:sp>
      <p:pic>
        <p:nvPicPr>
          <p:cNvPr id="14338" name="Picture 2" descr="Configuring Live Migration in Hyper-V Clusters">
            <a:extLst>
              <a:ext uri="{FF2B5EF4-FFF2-40B4-BE49-F238E27FC236}">
                <a16:creationId xmlns:a16="http://schemas.microsoft.com/office/drawing/2014/main" id="{5A933C84-FA1F-4D28-8EDC-7909336954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115"/>
          <a:stretch/>
        </p:blipFill>
        <p:spPr bwMode="auto">
          <a:xfrm>
            <a:off x="7217546" y="1935332"/>
            <a:ext cx="4835370" cy="1979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293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371B0-B1AA-40A4-9B47-E7E4B1BC985B}"/>
              </a:ext>
            </a:extLst>
          </p:cNvPr>
          <p:cNvSpPr>
            <a:spLocks noGrp="1"/>
          </p:cNvSpPr>
          <p:nvPr>
            <p:ph type="title"/>
          </p:nvPr>
        </p:nvSpPr>
        <p:spPr/>
        <p:txBody>
          <a:bodyPr/>
          <a:lstStyle/>
          <a:p>
            <a:r>
              <a:rPr lang="en-US" dirty="0"/>
              <a:t>The Crux…</a:t>
            </a:r>
          </a:p>
        </p:txBody>
      </p:sp>
      <p:sp>
        <p:nvSpPr>
          <p:cNvPr id="3" name="Content Placeholder 2">
            <a:extLst>
              <a:ext uri="{FF2B5EF4-FFF2-40B4-BE49-F238E27FC236}">
                <a16:creationId xmlns:a16="http://schemas.microsoft.com/office/drawing/2014/main" id="{0038E84D-BEB2-47BE-A949-DAE7063FDA61}"/>
              </a:ext>
            </a:extLst>
          </p:cNvPr>
          <p:cNvSpPr>
            <a:spLocks noGrp="1"/>
          </p:cNvSpPr>
          <p:nvPr>
            <p:ph idx="1"/>
          </p:nvPr>
        </p:nvSpPr>
        <p:spPr>
          <a:xfrm>
            <a:off x="838200" y="1825625"/>
            <a:ext cx="6654553" cy="4667250"/>
          </a:xfrm>
        </p:spPr>
        <p:txBody>
          <a:bodyPr/>
          <a:lstStyle/>
          <a:p>
            <a:r>
              <a:rPr lang="en-US" dirty="0"/>
              <a:t>During live migration, the complete contents of the VMs RAM is transferred from the source to the destination host.</a:t>
            </a:r>
          </a:p>
          <a:p>
            <a:r>
              <a:rPr lang="en-US" dirty="0"/>
              <a:t>To enhance the scalability of physical servers in cloud environment Load balancing migration technique is used. </a:t>
            </a:r>
          </a:p>
          <a:p>
            <a:r>
              <a:rPr lang="en-US" dirty="0"/>
              <a:t>This technique also provides implementation of fail-over and  minimizes the resource consumption.</a:t>
            </a:r>
          </a:p>
          <a:p>
            <a:endParaRPr lang="en-US" dirty="0"/>
          </a:p>
          <a:p>
            <a:endParaRPr lang="en-US" dirty="0"/>
          </a:p>
        </p:txBody>
      </p:sp>
      <p:pic>
        <p:nvPicPr>
          <p:cNvPr id="16386" name="Picture 2" descr="Crust–mantle model | geology | Britannica">
            <a:extLst>
              <a:ext uri="{FF2B5EF4-FFF2-40B4-BE49-F238E27FC236}">
                <a16:creationId xmlns:a16="http://schemas.microsoft.com/office/drawing/2014/main" id="{584B4975-935D-42C0-B5F8-439CB5911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2823" y="1994302"/>
            <a:ext cx="4358458" cy="2462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394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2029-3785-4A3F-ABAD-DFB8D753C921}"/>
              </a:ext>
            </a:extLst>
          </p:cNvPr>
          <p:cNvSpPr>
            <a:spLocks noGrp="1"/>
          </p:cNvSpPr>
          <p:nvPr>
            <p:ph type="title"/>
          </p:nvPr>
        </p:nvSpPr>
        <p:spPr/>
        <p:txBody>
          <a:bodyPr/>
          <a:lstStyle/>
          <a:p>
            <a:r>
              <a:rPr lang="en-US" dirty="0"/>
              <a:t>Dynamics, Dynamics, Dynamics….</a:t>
            </a:r>
          </a:p>
        </p:txBody>
      </p:sp>
      <p:sp>
        <p:nvSpPr>
          <p:cNvPr id="3" name="Content Placeholder 2">
            <a:extLst>
              <a:ext uri="{FF2B5EF4-FFF2-40B4-BE49-F238E27FC236}">
                <a16:creationId xmlns:a16="http://schemas.microsoft.com/office/drawing/2014/main" id="{1C45D154-2418-4352-8EF4-EB78B444A4A6}"/>
              </a:ext>
            </a:extLst>
          </p:cNvPr>
          <p:cNvSpPr>
            <a:spLocks noGrp="1"/>
          </p:cNvSpPr>
          <p:nvPr>
            <p:ph idx="1"/>
          </p:nvPr>
        </p:nvSpPr>
        <p:spPr>
          <a:xfrm>
            <a:off x="838200" y="1825625"/>
            <a:ext cx="5802297" cy="4667250"/>
          </a:xfrm>
        </p:spPr>
        <p:txBody>
          <a:bodyPr>
            <a:normAutofit lnSpcReduction="10000"/>
          </a:bodyPr>
          <a:lstStyle/>
          <a:p>
            <a:pPr>
              <a:spcBef>
                <a:spcPts val="1200"/>
              </a:spcBef>
            </a:pPr>
            <a:r>
              <a:rPr lang="en-US" sz="2800" dirty="0"/>
              <a:t>The advantage of software virtualization is that VMs can be migrated from one physical host to another.</a:t>
            </a:r>
          </a:p>
          <a:p>
            <a:pPr>
              <a:spcBef>
                <a:spcPts val="1200"/>
              </a:spcBef>
            </a:pPr>
            <a:r>
              <a:rPr lang="en-US" sz="2800" dirty="0"/>
              <a:t>Live migration is the concept of migrating a VM while it is running and responding to requests. </a:t>
            </a:r>
          </a:p>
          <a:p>
            <a:pPr>
              <a:spcBef>
                <a:spcPts val="1200"/>
              </a:spcBef>
            </a:pPr>
            <a:r>
              <a:rPr lang="en-US" sz="2800" dirty="0"/>
              <a:t>Since VMs can be relocated while running, live migration allows for better hardware utilization.</a:t>
            </a:r>
          </a:p>
          <a:p>
            <a:pPr>
              <a:spcBef>
                <a:spcPts val="1200"/>
              </a:spcBef>
            </a:pPr>
            <a:r>
              <a:rPr lang="en-US" sz="2800" dirty="0"/>
              <a:t>Live migration is also a useful tool for administrative purposes.</a:t>
            </a:r>
          </a:p>
          <a:p>
            <a:pPr marL="0" indent="0">
              <a:spcBef>
                <a:spcPts val="1200"/>
              </a:spcBef>
              <a:buNone/>
            </a:pPr>
            <a:endParaRPr lang="en-US" sz="2800" dirty="0"/>
          </a:p>
        </p:txBody>
      </p:sp>
      <p:pic>
        <p:nvPicPr>
          <p:cNvPr id="17410" name="Picture 2" descr="Dynamic Signal launches Mobile Publisher feature | PR Week">
            <a:extLst>
              <a:ext uri="{FF2B5EF4-FFF2-40B4-BE49-F238E27FC236}">
                <a16:creationId xmlns:a16="http://schemas.microsoft.com/office/drawing/2014/main" id="{F6BD260A-303E-4918-99E0-325EB0A98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4020" y="2229867"/>
            <a:ext cx="4525254" cy="3016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797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D72E3-A99B-403D-A57F-84E5FB970E56}"/>
              </a:ext>
            </a:extLst>
          </p:cNvPr>
          <p:cNvSpPr>
            <a:spLocks noGrp="1"/>
          </p:cNvSpPr>
          <p:nvPr>
            <p:ph type="title"/>
          </p:nvPr>
        </p:nvSpPr>
        <p:spPr/>
        <p:txBody>
          <a:bodyPr/>
          <a:lstStyle/>
          <a:p>
            <a:r>
              <a:rPr lang="en-US" dirty="0"/>
              <a:t>What Type Are You?</a:t>
            </a:r>
          </a:p>
        </p:txBody>
      </p:sp>
      <p:sp>
        <p:nvSpPr>
          <p:cNvPr id="3" name="Content Placeholder 2">
            <a:extLst>
              <a:ext uri="{FF2B5EF4-FFF2-40B4-BE49-F238E27FC236}">
                <a16:creationId xmlns:a16="http://schemas.microsoft.com/office/drawing/2014/main" id="{4D7973B3-1190-4347-B8AB-70A097CA339C}"/>
              </a:ext>
            </a:extLst>
          </p:cNvPr>
          <p:cNvSpPr>
            <a:spLocks noGrp="1"/>
          </p:cNvSpPr>
          <p:nvPr>
            <p:ph idx="1"/>
          </p:nvPr>
        </p:nvSpPr>
        <p:spPr>
          <a:xfrm>
            <a:off x="838200" y="1825625"/>
            <a:ext cx="6201792" cy="4667250"/>
          </a:xfrm>
        </p:spPr>
        <p:txBody>
          <a:bodyPr/>
          <a:lstStyle/>
          <a:p>
            <a:r>
              <a:rPr lang="en-US" dirty="0"/>
              <a:t>Live Migration fundamentally consists of two types – pre-copy and post-copy live migration.</a:t>
            </a:r>
          </a:p>
          <a:p>
            <a:r>
              <a:rPr lang="en-US" sz="2800" dirty="0"/>
              <a:t>In Pre-copy migration the state is transferred in the background in a series of iterations while the source VM is running and responding to requests.</a:t>
            </a:r>
          </a:p>
          <a:p>
            <a:r>
              <a:rPr lang="en-US" sz="2800" dirty="0"/>
              <a:t>Post-</a:t>
            </a:r>
            <a:r>
              <a:rPr lang="en-US" sz="2800" dirty="0" err="1"/>
              <a:t>copyVM</a:t>
            </a:r>
            <a:r>
              <a:rPr lang="en-US" sz="2800" dirty="0"/>
              <a:t> migration is initiated by suspending the VM at the source. </a:t>
            </a:r>
          </a:p>
          <a:p>
            <a:endParaRPr lang="en-US" sz="2800" dirty="0"/>
          </a:p>
          <a:p>
            <a:endParaRPr lang="en-US" dirty="0"/>
          </a:p>
        </p:txBody>
      </p:sp>
      <p:pic>
        <p:nvPicPr>
          <p:cNvPr id="18434" name="Picture 2" descr="Working with Different Personality Types | Vert's Results">
            <a:extLst>
              <a:ext uri="{FF2B5EF4-FFF2-40B4-BE49-F238E27FC236}">
                <a16:creationId xmlns:a16="http://schemas.microsoft.com/office/drawing/2014/main" id="{86B1668A-F3AE-4CBA-AE5F-BCE53ACACE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4314" y="1935973"/>
            <a:ext cx="4783908" cy="2986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226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DADC3-B4A9-4B1E-B831-2A749234960D}"/>
              </a:ext>
            </a:extLst>
          </p:cNvPr>
          <p:cNvSpPr>
            <a:spLocks noGrp="1"/>
          </p:cNvSpPr>
          <p:nvPr>
            <p:ph type="title"/>
          </p:nvPr>
        </p:nvSpPr>
        <p:spPr/>
        <p:txBody>
          <a:bodyPr/>
          <a:lstStyle/>
          <a:p>
            <a:r>
              <a:rPr lang="en-US" dirty="0"/>
              <a:t>Oh My Cloud!</a:t>
            </a:r>
          </a:p>
        </p:txBody>
      </p:sp>
      <p:sp>
        <p:nvSpPr>
          <p:cNvPr id="3" name="Content Placeholder 2">
            <a:extLst>
              <a:ext uri="{FF2B5EF4-FFF2-40B4-BE49-F238E27FC236}">
                <a16:creationId xmlns:a16="http://schemas.microsoft.com/office/drawing/2014/main" id="{7372AF3C-31F0-4251-ACFE-F33F13C758C6}"/>
              </a:ext>
            </a:extLst>
          </p:cNvPr>
          <p:cNvSpPr>
            <a:spLocks noGrp="1"/>
          </p:cNvSpPr>
          <p:nvPr>
            <p:ph idx="1"/>
          </p:nvPr>
        </p:nvSpPr>
        <p:spPr>
          <a:xfrm>
            <a:off x="838200" y="1825624"/>
            <a:ext cx="6912006" cy="4667251"/>
          </a:xfrm>
        </p:spPr>
        <p:txBody>
          <a:bodyPr>
            <a:normAutofit fontScale="85000" lnSpcReduction="20000"/>
          </a:bodyPr>
          <a:lstStyle/>
          <a:p>
            <a:r>
              <a:rPr lang="en-US" dirty="0"/>
              <a:t>Cloud computing is proving itself an emerging technology in IT world which provides a novel business model for organizations to utilize software, applications and hardware resources without any upfront investment.</a:t>
            </a:r>
          </a:p>
          <a:p>
            <a:r>
              <a:rPr lang="en-US" dirty="0"/>
              <a:t>The cloud computing services and infrastructure are mostly owned by a third party called cloud service providers.</a:t>
            </a:r>
          </a:p>
          <a:p>
            <a:r>
              <a:rPr lang="en-US" dirty="0"/>
              <a:t>As compared to existing IT models, the cloud computing offers many advantages like scalability, flexibility, efficiency and non-core activities.</a:t>
            </a:r>
          </a:p>
          <a:p>
            <a:r>
              <a:rPr lang="en-US" dirty="0"/>
              <a:t>With the broad development in mobile applications and advancements in cloud computing, a new expansion is being expected in the form of mobile cloud computing (MCC).</a:t>
            </a:r>
          </a:p>
          <a:p>
            <a:endParaRPr lang="en-US" dirty="0"/>
          </a:p>
        </p:txBody>
      </p:sp>
      <p:pic>
        <p:nvPicPr>
          <p:cNvPr id="3074" name="Picture 2">
            <a:extLst>
              <a:ext uri="{FF2B5EF4-FFF2-40B4-BE49-F238E27FC236}">
                <a16:creationId xmlns:a16="http://schemas.microsoft.com/office/drawing/2014/main" id="{AE888637-B658-4B9A-B9D3-7A4356A29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7893" y="2246682"/>
            <a:ext cx="3548597" cy="2364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57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F6014-A294-491A-B5DD-0A439495C2F2}"/>
              </a:ext>
            </a:extLst>
          </p:cNvPr>
          <p:cNvSpPr>
            <a:spLocks noGrp="1"/>
          </p:cNvSpPr>
          <p:nvPr>
            <p:ph type="title"/>
          </p:nvPr>
        </p:nvSpPr>
        <p:spPr/>
        <p:txBody>
          <a:bodyPr/>
          <a:lstStyle/>
          <a:p>
            <a:r>
              <a:rPr lang="en-US" dirty="0"/>
              <a:t>The Before…</a:t>
            </a:r>
          </a:p>
        </p:txBody>
      </p:sp>
      <p:sp>
        <p:nvSpPr>
          <p:cNvPr id="3" name="Content Placeholder 2">
            <a:extLst>
              <a:ext uri="{FF2B5EF4-FFF2-40B4-BE49-F238E27FC236}">
                <a16:creationId xmlns:a16="http://schemas.microsoft.com/office/drawing/2014/main" id="{37016FD1-DD46-4485-B880-D014994F32D7}"/>
              </a:ext>
            </a:extLst>
          </p:cNvPr>
          <p:cNvSpPr>
            <a:spLocks noGrp="1"/>
          </p:cNvSpPr>
          <p:nvPr>
            <p:ph idx="1"/>
          </p:nvPr>
        </p:nvSpPr>
        <p:spPr>
          <a:xfrm>
            <a:off x="838200" y="1825625"/>
            <a:ext cx="6180874" cy="4667250"/>
          </a:xfrm>
        </p:spPr>
        <p:txBody>
          <a:bodyPr>
            <a:normAutofit fontScale="92500" lnSpcReduction="10000"/>
          </a:bodyPr>
          <a:lstStyle/>
          <a:p>
            <a:pPr marL="0" indent="0">
              <a:buNone/>
            </a:pPr>
            <a:r>
              <a:rPr lang="en-US" dirty="0"/>
              <a:t>The Pre Copy Approach:</a:t>
            </a:r>
          </a:p>
          <a:p>
            <a:r>
              <a:rPr lang="en-US" dirty="0"/>
              <a:t> In the first round it transfers all the memory pages to destination machine.</a:t>
            </a:r>
          </a:p>
          <a:p>
            <a:r>
              <a:rPr lang="en-US" dirty="0"/>
              <a:t>Then iteratively copies pages modified in last round.</a:t>
            </a:r>
          </a:p>
          <a:p>
            <a:r>
              <a:rPr lang="en-US" dirty="0"/>
              <a:t>If some memory pages change (become 'dirty') during this process, they will continue to be re-copied until the rate of re-copied pages is not less than page dirtying rate. </a:t>
            </a:r>
          </a:p>
          <a:p>
            <a:r>
              <a:rPr lang="en-US" dirty="0"/>
              <a:t>Pre copy has 2 phases-Warm-Up and Stop-and-Copy Phase.</a:t>
            </a:r>
          </a:p>
          <a:p>
            <a:endParaRPr lang="en-US" dirty="0"/>
          </a:p>
        </p:txBody>
      </p:sp>
      <p:pic>
        <p:nvPicPr>
          <p:cNvPr id="4" name="Google Shape;109;p22">
            <a:extLst>
              <a:ext uri="{FF2B5EF4-FFF2-40B4-BE49-F238E27FC236}">
                <a16:creationId xmlns:a16="http://schemas.microsoft.com/office/drawing/2014/main" id="{9479B987-6AB6-49DD-B39D-EC3008459928}"/>
              </a:ext>
            </a:extLst>
          </p:cNvPr>
          <p:cNvPicPr preferRelativeResize="0"/>
          <p:nvPr/>
        </p:nvPicPr>
        <p:blipFill>
          <a:blip r:embed="rId2">
            <a:alphaModFix/>
          </a:blip>
          <a:stretch>
            <a:fillRect/>
          </a:stretch>
        </p:blipFill>
        <p:spPr>
          <a:xfrm>
            <a:off x="7214383" y="2351996"/>
            <a:ext cx="4459753" cy="2476162"/>
          </a:xfrm>
          <a:prstGeom prst="rect">
            <a:avLst/>
          </a:prstGeom>
          <a:noFill/>
          <a:ln>
            <a:noFill/>
          </a:ln>
        </p:spPr>
      </p:pic>
    </p:spTree>
    <p:extLst>
      <p:ext uri="{BB962C8B-B14F-4D97-AF65-F5344CB8AC3E}">
        <p14:creationId xmlns:p14="http://schemas.microsoft.com/office/powerpoint/2010/main" val="3117535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6E018-014C-48CA-A798-3FB14DC38EDC}"/>
              </a:ext>
            </a:extLst>
          </p:cNvPr>
          <p:cNvSpPr>
            <a:spLocks noGrp="1"/>
          </p:cNvSpPr>
          <p:nvPr>
            <p:ph type="title"/>
          </p:nvPr>
        </p:nvSpPr>
        <p:spPr/>
        <p:txBody>
          <a:bodyPr/>
          <a:lstStyle/>
          <a:p>
            <a:r>
              <a:rPr lang="en-US" dirty="0"/>
              <a:t>The After…</a:t>
            </a:r>
          </a:p>
        </p:txBody>
      </p:sp>
      <p:sp>
        <p:nvSpPr>
          <p:cNvPr id="3" name="Content Placeholder 2">
            <a:extLst>
              <a:ext uri="{FF2B5EF4-FFF2-40B4-BE49-F238E27FC236}">
                <a16:creationId xmlns:a16="http://schemas.microsoft.com/office/drawing/2014/main" id="{2CF1F5F2-9294-4D32-A39B-8096DD2B4750}"/>
              </a:ext>
            </a:extLst>
          </p:cNvPr>
          <p:cNvSpPr>
            <a:spLocks noGrp="1"/>
          </p:cNvSpPr>
          <p:nvPr>
            <p:ph idx="1"/>
          </p:nvPr>
        </p:nvSpPr>
        <p:spPr>
          <a:xfrm>
            <a:off x="838200" y="1825625"/>
            <a:ext cx="6175159" cy="4667250"/>
          </a:xfrm>
        </p:spPr>
        <p:txBody>
          <a:bodyPr>
            <a:normAutofit fontScale="85000" lnSpcReduction="10000"/>
          </a:bodyPr>
          <a:lstStyle/>
          <a:p>
            <a:r>
              <a:rPr lang="en-US" dirty="0"/>
              <a:t>The Post Copy Approach:</a:t>
            </a:r>
          </a:p>
          <a:p>
            <a:r>
              <a:rPr lang="en-US" dirty="0"/>
              <a:t>Transfer of memory content after the transfer of process state.</a:t>
            </a:r>
          </a:p>
          <a:p>
            <a:r>
              <a:rPr lang="en-US" dirty="0"/>
              <a:t>We employ a combination of four techniques to fetch memory pages from the source: demand paging, active push, pre paging, and dynamic self-ballooning (DSB).</a:t>
            </a:r>
          </a:p>
          <a:p>
            <a:r>
              <a:rPr lang="en-US" dirty="0"/>
              <a:t>Since each page fault of the running VM is redirected towards the source, this technique can degrade performance of applications running inside the VM. However, pure demand-paging accompanied with techniques such as pre-paging can reduce this impact by a great extent.</a:t>
            </a:r>
          </a:p>
        </p:txBody>
      </p:sp>
      <p:pic>
        <p:nvPicPr>
          <p:cNvPr id="4" name="Google Shape;103;p21">
            <a:extLst>
              <a:ext uri="{FF2B5EF4-FFF2-40B4-BE49-F238E27FC236}">
                <a16:creationId xmlns:a16="http://schemas.microsoft.com/office/drawing/2014/main" id="{9FF3FA5A-BCB1-444A-B6BF-64E47C9974D7}"/>
              </a:ext>
            </a:extLst>
          </p:cNvPr>
          <p:cNvPicPr preferRelativeResize="0"/>
          <p:nvPr/>
        </p:nvPicPr>
        <p:blipFill>
          <a:blip r:embed="rId2">
            <a:alphaModFix/>
          </a:blip>
          <a:stretch>
            <a:fillRect/>
          </a:stretch>
        </p:blipFill>
        <p:spPr>
          <a:xfrm>
            <a:off x="7404342" y="2069129"/>
            <a:ext cx="4722555" cy="2719742"/>
          </a:xfrm>
          <a:prstGeom prst="rect">
            <a:avLst/>
          </a:prstGeom>
          <a:noFill/>
          <a:ln>
            <a:noFill/>
          </a:ln>
        </p:spPr>
      </p:pic>
    </p:spTree>
    <p:extLst>
      <p:ext uri="{BB962C8B-B14F-4D97-AF65-F5344CB8AC3E}">
        <p14:creationId xmlns:p14="http://schemas.microsoft.com/office/powerpoint/2010/main" val="3883633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E27C4-5D87-4569-92B8-4FBFD6F1B2A9}"/>
              </a:ext>
            </a:extLst>
          </p:cNvPr>
          <p:cNvSpPr>
            <a:spLocks noGrp="1"/>
          </p:cNvSpPr>
          <p:nvPr>
            <p:ph type="title"/>
          </p:nvPr>
        </p:nvSpPr>
        <p:spPr/>
        <p:txBody>
          <a:bodyPr/>
          <a:lstStyle/>
          <a:p>
            <a:r>
              <a:rPr lang="en-US" dirty="0"/>
              <a:t>The Law of Efficient Use of Energy…</a:t>
            </a:r>
          </a:p>
        </p:txBody>
      </p:sp>
      <p:sp>
        <p:nvSpPr>
          <p:cNvPr id="3" name="Content Placeholder 2">
            <a:extLst>
              <a:ext uri="{FF2B5EF4-FFF2-40B4-BE49-F238E27FC236}">
                <a16:creationId xmlns:a16="http://schemas.microsoft.com/office/drawing/2014/main" id="{60D13802-3A1A-465B-A790-F6B5E01DDEFD}"/>
              </a:ext>
            </a:extLst>
          </p:cNvPr>
          <p:cNvSpPr>
            <a:spLocks noGrp="1"/>
          </p:cNvSpPr>
          <p:nvPr>
            <p:ph idx="1"/>
          </p:nvPr>
        </p:nvSpPr>
        <p:spPr>
          <a:xfrm>
            <a:off x="838200" y="1825624"/>
            <a:ext cx="6068627" cy="4576661"/>
          </a:xfrm>
        </p:spPr>
        <p:txBody>
          <a:bodyPr/>
          <a:lstStyle/>
          <a:p>
            <a:r>
              <a:rPr lang="en-US" dirty="0"/>
              <a:t>Energy efficiency has grown into a latest exploration area of virtualized cloud computing paradigm. </a:t>
            </a:r>
          </a:p>
          <a:p>
            <a:r>
              <a:rPr lang="en-US" dirty="0"/>
              <a:t>The increase in the number and the size of the cloud data centers has propagated the need for energy efficiency.</a:t>
            </a:r>
          </a:p>
          <a:p>
            <a:r>
              <a:rPr lang="en-US" dirty="0"/>
              <a:t> An extensively practiced technology in cloud computing is live virtual machine migration and is thus focused in this work to save energy.</a:t>
            </a:r>
          </a:p>
        </p:txBody>
      </p:sp>
      <p:pic>
        <p:nvPicPr>
          <p:cNvPr id="4" name="Google Shape;146;p28">
            <a:extLst>
              <a:ext uri="{FF2B5EF4-FFF2-40B4-BE49-F238E27FC236}">
                <a16:creationId xmlns:a16="http://schemas.microsoft.com/office/drawing/2014/main" id="{C18F7564-FE9B-4DE6-9231-BE394EFDE251}"/>
              </a:ext>
            </a:extLst>
          </p:cNvPr>
          <p:cNvPicPr preferRelativeResize="0"/>
          <p:nvPr/>
        </p:nvPicPr>
        <p:blipFill>
          <a:blip r:embed="rId2">
            <a:alphaModFix/>
          </a:blip>
          <a:stretch>
            <a:fillRect/>
          </a:stretch>
        </p:blipFill>
        <p:spPr>
          <a:xfrm>
            <a:off x="7287434" y="2141591"/>
            <a:ext cx="4759563" cy="2536941"/>
          </a:xfrm>
          <a:prstGeom prst="rect">
            <a:avLst/>
          </a:prstGeom>
          <a:noFill/>
          <a:ln>
            <a:noFill/>
          </a:ln>
        </p:spPr>
      </p:pic>
    </p:spTree>
    <p:extLst>
      <p:ext uri="{BB962C8B-B14F-4D97-AF65-F5344CB8AC3E}">
        <p14:creationId xmlns:p14="http://schemas.microsoft.com/office/powerpoint/2010/main" val="3151769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FDB9-F0B3-400B-8FF6-D6E391587DFD}"/>
              </a:ext>
            </a:extLst>
          </p:cNvPr>
          <p:cNvSpPr>
            <a:spLocks noGrp="1"/>
          </p:cNvSpPr>
          <p:nvPr>
            <p:ph type="title"/>
          </p:nvPr>
        </p:nvSpPr>
        <p:spPr/>
        <p:txBody>
          <a:bodyPr/>
          <a:lstStyle/>
          <a:p>
            <a:r>
              <a:rPr lang="en-US" dirty="0"/>
              <a:t>The Firefly Example</a:t>
            </a:r>
          </a:p>
        </p:txBody>
      </p:sp>
      <p:sp>
        <p:nvSpPr>
          <p:cNvPr id="3" name="Content Placeholder 2">
            <a:extLst>
              <a:ext uri="{FF2B5EF4-FFF2-40B4-BE49-F238E27FC236}">
                <a16:creationId xmlns:a16="http://schemas.microsoft.com/office/drawing/2014/main" id="{5D7F8B00-797A-490B-A42C-355B94BB0869}"/>
              </a:ext>
            </a:extLst>
          </p:cNvPr>
          <p:cNvSpPr>
            <a:spLocks noGrp="1"/>
          </p:cNvSpPr>
          <p:nvPr>
            <p:ph idx="1"/>
          </p:nvPr>
        </p:nvSpPr>
        <p:spPr>
          <a:xfrm>
            <a:off x="838200" y="1825625"/>
            <a:ext cx="5713520" cy="4667250"/>
          </a:xfrm>
        </p:spPr>
        <p:txBody>
          <a:bodyPr>
            <a:normAutofit fontScale="77500" lnSpcReduction="20000"/>
          </a:bodyPr>
          <a:lstStyle/>
          <a:p>
            <a:pPr marL="0" indent="0">
              <a:buNone/>
            </a:pPr>
            <a:r>
              <a:rPr lang="en-US" dirty="0"/>
              <a:t>The contribution of  the Firefly Model based Live Migration is as follows:</a:t>
            </a:r>
          </a:p>
          <a:p>
            <a:r>
              <a:rPr lang="en-US" dirty="0"/>
              <a:t> An energy-aware meta-heuristic technique that performs live migration of the VMs from one active node to the other active node.</a:t>
            </a:r>
          </a:p>
          <a:p>
            <a:r>
              <a:rPr lang="en-US" dirty="0"/>
              <a:t>Making use of a bio-inspired Firefly optimization technique to achieve energy efficiency in cloud data centers.</a:t>
            </a:r>
          </a:p>
          <a:p>
            <a:r>
              <a:rPr lang="en-US" dirty="0"/>
              <a:t>Maximizing energy-efficiency through the optimum migration of VMs.</a:t>
            </a:r>
          </a:p>
          <a:p>
            <a:r>
              <a:rPr lang="en-US" dirty="0"/>
              <a:t>Sustained Scalability.</a:t>
            </a:r>
          </a:p>
          <a:p>
            <a:pPr marL="0" indent="0">
              <a:buNone/>
            </a:pPr>
            <a:r>
              <a:rPr lang="en-US" dirty="0"/>
              <a:t>Result : An enhancement in the average energy consumption of about 44.39 % has been attained by reducing an average of 72.34 % of migrations and saving 34.36 % of host.</a:t>
            </a:r>
          </a:p>
          <a:p>
            <a:endParaRPr lang="en-US" dirty="0"/>
          </a:p>
        </p:txBody>
      </p:sp>
      <p:pic>
        <p:nvPicPr>
          <p:cNvPr id="19458" name="Picture 2" descr="Why Do Fireflies Glow?">
            <a:extLst>
              <a:ext uri="{FF2B5EF4-FFF2-40B4-BE49-F238E27FC236}">
                <a16:creationId xmlns:a16="http://schemas.microsoft.com/office/drawing/2014/main" id="{39946153-5B95-4CDA-AB98-78D6D7B913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1720" y="1825625"/>
            <a:ext cx="5123737" cy="2879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855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06B8-3B48-4FF9-B621-0044EFF29B05}"/>
              </a:ext>
            </a:extLst>
          </p:cNvPr>
          <p:cNvSpPr>
            <a:spLocks noGrp="1"/>
          </p:cNvSpPr>
          <p:nvPr>
            <p:ph type="title"/>
          </p:nvPr>
        </p:nvSpPr>
        <p:spPr/>
        <p:txBody>
          <a:bodyPr/>
          <a:lstStyle/>
          <a:p>
            <a:r>
              <a:rPr lang="en-US" dirty="0"/>
              <a:t>Adaptation and Evolution…</a:t>
            </a:r>
          </a:p>
        </p:txBody>
      </p:sp>
      <p:sp>
        <p:nvSpPr>
          <p:cNvPr id="3" name="Content Placeholder 2">
            <a:extLst>
              <a:ext uri="{FF2B5EF4-FFF2-40B4-BE49-F238E27FC236}">
                <a16:creationId xmlns:a16="http://schemas.microsoft.com/office/drawing/2014/main" id="{264DDEB5-639C-40FC-A58F-8D9CB0F2BD79}"/>
              </a:ext>
            </a:extLst>
          </p:cNvPr>
          <p:cNvSpPr>
            <a:spLocks noGrp="1"/>
          </p:cNvSpPr>
          <p:nvPr>
            <p:ph idx="1"/>
          </p:nvPr>
        </p:nvSpPr>
        <p:spPr>
          <a:xfrm>
            <a:off x="838199" y="1825625"/>
            <a:ext cx="4870143" cy="4859260"/>
          </a:xfrm>
        </p:spPr>
        <p:txBody>
          <a:bodyPr>
            <a:normAutofit fontScale="62500" lnSpcReduction="20000"/>
          </a:bodyPr>
          <a:lstStyle/>
          <a:p>
            <a:pPr marL="0" indent="0">
              <a:buNone/>
            </a:pPr>
            <a:r>
              <a:rPr lang="en-US" dirty="0"/>
              <a:t>There is an enhanced LM technique called Adaptive Live Migration to improve load balancing in Virtual Machine Environment .</a:t>
            </a:r>
          </a:p>
          <a:p>
            <a:pPr marL="0" indent="0">
              <a:buNone/>
            </a:pPr>
            <a:r>
              <a:rPr lang="en-US" dirty="0"/>
              <a:t>It has an efficient load balancing framework which reduces a decision generating latency and applies a workload-adaptive approach for minimal downtime.</a:t>
            </a:r>
          </a:p>
          <a:p>
            <a:pPr marL="0" indent="0">
              <a:buNone/>
            </a:pPr>
            <a:r>
              <a:rPr lang="en-US" dirty="0"/>
              <a:t>Following are the steps involved in load balancing strategy:</a:t>
            </a:r>
          </a:p>
          <a:p>
            <a:r>
              <a:rPr lang="en-US" dirty="0"/>
              <a:t> First it calculates the load corresponding to CPU and memory </a:t>
            </a:r>
          </a:p>
          <a:p>
            <a:r>
              <a:rPr lang="en-US" dirty="0"/>
              <a:t>After examine the load value, it calculate the total and average utilization of the entire machine.VM live migration will trigger if the value is greater than threshold T.</a:t>
            </a:r>
          </a:p>
          <a:p>
            <a:r>
              <a:rPr lang="en-US" dirty="0"/>
              <a:t> If migration happened then check node examine history record for similar CPU utilization. If record exist then schedule VM migration by selecting same source and destination</a:t>
            </a:r>
          </a:p>
          <a:p>
            <a:pPr marL="0" indent="0">
              <a:buNone/>
            </a:pPr>
            <a:endParaRPr lang="en-US" dirty="0"/>
          </a:p>
          <a:p>
            <a:endParaRPr lang="en-US" dirty="0"/>
          </a:p>
          <a:p>
            <a:endParaRPr lang="en-US" dirty="0"/>
          </a:p>
        </p:txBody>
      </p:sp>
      <p:pic>
        <p:nvPicPr>
          <p:cNvPr id="20482" name="Picture 2" descr="Evolution doesn't proceed in a straight line – so why draw it that way?">
            <a:extLst>
              <a:ext uri="{FF2B5EF4-FFF2-40B4-BE49-F238E27FC236}">
                <a16:creationId xmlns:a16="http://schemas.microsoft.com/office/drawing/2014/main" id="{CBAA6411-193D-4CE6-A788-AC272B8389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8315" y="2439047"/>
            <a:ext cx="5801874" cy="1979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590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2562-D746-4F5F-864E-8FBED1A504C1}"/>
              </a:ext>
            </a:extLst>
          </p:cNvPr>
          <p:cNvSpPr>
            <a:spLocks noGrp="1"/>
          </p:cNvSpPr>
          <p:nvPr>
            <p:ph type="title"/>
          </p:nvPr>
        </p:nvSpPr>
        <p:spPr/>
        <p:txBody>
          <a:bodyPr/>
          <a:lstStyle/>
          <a:p>
            <a:r>
              <a:rPr lang="en-US" dirty="0"/>
              <a:t>How much does it cost?</a:t>
            </a:r>
          </a:p>
        </p:txBody>
      </p:sp>
      <p:sp>
        <p:nvSpPr>
          <p:cNvPr id="3" name="Content Placeholder 2">
            <a:extLst>
              <a:ext uri="{FF2B5EF4-FFF2-40B4-BE49-F238E27FC236}">
                <a16:creationId xmlns:a16="http://schemas.microsoft.com/office/drawing/2014/main" id="{27D8F377-5B0A-4473-87B4-063C74446F3C}"/>
              </a:ext>
            </a:extLst>
          </p:cNvPr>
          <p:cNvSpPr>
            <a:spLocks noGrp="1"/>
          </p:cNvSpPr>
          <p:nvPr>
            <p:ph idx="1"/>
          </p:nvPr>
        </p:nvSpPr>
        <p:spPr>
          <a:xfrm>
            <a:off x="838200" y="1825624"/>
            <a:ext cx="6805474" cy="4584053"/>
          </a:xfrm>
        </p:spPr>
        <p:txBody>
          <a:bodyPr>
            <a:normAutofit fontScale="77500" lnSpcReduction="20000"/>
          </a:bodyPr>
          <a:lstStyle/>
          <a:p>
            <a:r>
              <a:rPr lang="en-US" dirty="0"/>
              <a:t>Overall,  experimental results show that overhead due to live migration is acceptable but cannot be disregarded, especially in SLA-oriented environments.</a:t>
            </a:r>
          </a:p>
          <a:p>
            <a:r>
              <a:rPr lang="en-US" dirty="0"/>
              <a:t>Results show that, in an instance of a nearly oversubscribed system (serving 600 concurrent users), live migration causes a significant downtime (up to 3 seconds), a larger value than expected.</a:t>
            </a:r>
          </a:p>
          <a:p>
            <a:r>
              <a:rPr lang="en-US" dirty="0"/>
              <a:t>On the other hand, it has been found the most stringent SLA (99th percentile) can still be met when migrations are performed when the system load is slightly decreased to less concurrent users (500 in our case study).</a:t>
            </a:r>
          </a:p>
          <a:p>
            <a:r>
              <a:rPr lang="en-US" dirty="0"/>
              <a:t>In conclusion, there is a high potential for live migration applicability in data centers serving modern Internet services.</a:t>
            </a:r>
          </a:p>
          <a:p>
            <a:endParaRPr lang="en-US" dirty="0"/>
          </a:p>
        </p:txBody>
      </p:sp>
      <p:pic>
        <p:nvPicPr>
          <p:cNvPr id="21506" name="Picture 2" descr="Why you must not consider tax refund as free money">
            <a:extLst>
              <a:ext uri="{FF2B5EF4-FFF2-40B4-BE49-F238E27FC236}">
                <a16:creationId xmlns:a16="http://schemas.microsoft.com/office/drawing/2014/main" id="{B23EC23D-0811-47C2-B073-720A0A7AC6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4493" y="2086253"/>
            <a:ext cx="4150804" cy="2334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468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A50D9-590F-404F-9203-1819518FCC44}"/>
              </a:ext>
            </a:extLst>
          </p:cNvPr>
          <p:cNvSpPr>
            <a:spLocks noGrp="1"/>
          </p:cNvSpPr>
          <p:nvPr>
            <p:ph type="title"/>
          </p:nvPr>
        </p:nvSpPr>
        <p:spPr/>
        <p:txBody>
          <a:bodyPr/>
          <a:lstStyle/>
          <a:p>
            <a:r>
              <a:rPr lang="en-US" dirty="0"/>
              <a:t>How it all stacks up…</a:t>
            </a:r>
          </a:p>
        </p:txBody>
      </p:sp>
      <p:pic>
        <p:nvPicPr>
          <p:cNvPr id="7" name="Content Placeholder 6">
            <a:extLst>
              <a:ext uri="{FF2B5EF4-FFF2-40B4-BE49-F238E27FC236}">
                <a16:creationId xmlns:a16="http://schemas.microsoft.com/office/drawing/2014/main" id="{8C55525E-79CD-4B78-909F-A1029B24B84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5369" r="786" b="37904"/>
          <a:stretch/>
        </p:blipFill>
        <p:spPr>
          <a:xfrm>
            <a:off x="1819433" y="1500704"/>
            <a:ext cx="8553134" cy="4992171"/>
          </a:xfrm>
        </p:spPr>
      </p:pic>
    </p:spTree>
    <p:extLst>
      <p:ext uri="{BB962C8B-B14F-4D97-AF65-F5344CB8AC3E}">
        <p14:creationId xmlns:p14="http://schemas.microsoft.com/office/powerpoint/2010/main" val="1351277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36510-B6F5-40A3-8B32-0B31A67D488B}"/>
              </a:ext>
            </a:extLst>
          </p:cNvPr>
          <p:cNvSpPr>
            <a:spLocks noGrp="1"/>
          </p:cNvSpPr>
          <p:nvPr>
            <p:ph type="title"/>
          </p:nvPr>
        </p:nvSpPr>
        <p:spPr/>
        <p:txBody>
          <a:bodyPr/>
          <a:lstStyle/>
          <a:p>
            <a:r>
              <a:rPr lang="en-US" dirty="0"/>
              <a:t>The Culmination…</a:t>
            </a:r>
          </a:p>
        </p:txBody>
      </p:sp>
      <p:sp>
        <p:nvSpPr>
          <p:cNvPr id="3" name="Content Placeholder 2">
            <a:extLst>
              <a:ext uri="{FF2B5EF4-FFF2-40B4-BE49-F238E27FC236}">
                <a16:creationId xmlns:a16="http://schemas.microsoft.com/office/drawing/2014/main" id="{88B3DBD3-3924-470C-AB2B-A71897A0A40D}"/>
              </a:ext>
            </a:extLst>
          </p:cNvPr>
          <p:cNvSpPr>
            <a:spLocks noGrp="1"/>
          </p:cNvSpPr>
          <p:nvPr>
            <p:ph idx="1"/>
          </p:nvPr>
        </p:nvSpPr>
        <p:spPr>
          <a:xfrm>
            <a:off x="838200" y="1825625"/>
            <a:ext cx="6397101" cy="4299967"/>
          </a:xfrm>
        </p:spPr>
        <p:txBody>
          <a:bodyPr>
            <a:normAutofit fontScale="70000" lnSpcReduction="20000"/>
          </a:bodyPr>
          <a:lstStyle/>
          <a:p>
            <a:r>
              <a:rPr lang="en" sz="2800" dirty="0"/>
              <a:t>VM migration can serve as a powerful tool for adjusting workload placement in a dynamic manner to achieve a variety of resource management objectives, including load balancing, server consolidation, improving data and communication locality, reducing energy consumption, as well as supporting mobile applications.</a:t>
            </a:r>
            <a:endParaRPr lang="en-US" sz="2800" dirty="0"/>
          </a:p>
          <a:p>
            <a:r>
              <a:rPr lang="en-US" dirty="0"/>
              <a:t>Live Migration is the best method of migration, that reduces downtime and increases quality of service.</a:t>
            </a:r>
          </a:p>
          <a:p>
            <a:r>
              <a:rPr lang="en-US" dirty="0"/>
              <a:t>Pre Copy Migration and Post Copy Migration each have their use cases. </a:t>
            </a:r>
          </a:p>
          <a:p>
            <a:r>
              <a:rPr lang="en-US" dirty="0"/>
              <a:t>Post Copy has greater efficiency but state is distributed between source and destination. So it can be used when both source and destination are reliable and efficiency is the highest priority.</a:t>
            </a:r>
          </a:p>
          <a:p>
            <a:r>
              <a:rPr lang="en-US" dirty="0"/>
              <a:t>Pre Copy retransmits pages but has an up-to-date state at the destination, so it can recover the state of the VM in case of failure. </a:t>
            </a:r>
          </a:p>
          <a:p>
            <a:endParaRPr lang="en-US" dirty="0"/>
          </a:p>
        </p:txBody>
      </p:sp>
      <p:pic>
        <p:nvPicPr>
          <p:cNvPr id="22530" name="Picture 2" descr="Free download Finish Line iPad Wallpaper [500x500] for your Desktop, Mobile  &amp; Tablet | Explore 72+ Finnish Wallpaper | Finnish Wallpaper,">
            <a:extLst>
              <a:ext uri="{FF2B5EF4-FFF2-40B4-BE49-F238E27FC236}">
                <a16:creationId xmlns:a16="http://schemas.microsoft.com/office/drawing/2014/main" id="{BE8DF182-EFA5-4DD1-B8A6-9ED94EC0D4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7255" y="1944394"/>
            <a:ext cx="3609327" cy="3609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675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Thank You greeting card thanks watercolour flower design | Etsy">
            <a:extLst>
              <a:ext uri="{FF2B5EF4-FFF2-40B4-BE49-F238E27FC236}">
                <a16:creationId xmlns:a16="http://schemas.microsoft.com/office/drawing/2014/main" id="{C071EAD9-1EF2-4FEF-8CD6-7F4D1AE46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942" y="470553"/>
            <a:ext cx="7396116" cy="5916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355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13C1F-036A-4E14-BD2A-F3B5BC76B59F}"/>
              </a:ext>
            </a:extLst>
          </p:cNvPr>
          <p:cNvSpPr>
            <a:spLocks noGrp="1"/>
          </p:cNvSpPr>
          <p:nvPr>
            <p:ph type="title"/>
          </p:nvPr>
        </p:nvSpPr>
        <p:spPr/>
        <p:txBody>
          <a:bodyPr>
            <a:normAutofit/>
          </a:bodyPr>
          <a:lstStyle/>
          <a:p>
            <a:pPr algn="ctr"/>
            <a:r>
              <a:rPr lang="en-US" dirty="0"/>
              <a:t>Understanding the Everest in Front of US.</a:t>
            </a:r>
          </a:p>
        </p:txBody>
      </p:sp>
      <p:sp>
        <p:nvSpPr>
          <p:cNvPr id="3" name="Content Placeholder 2">
            <a:extLst>
              <a:ext uri="{FF2B5EF4-FFF2-40B4-BE49-F238E27FC236}">
                <a16:creationId xmlns:a16="http://schemas.microsoft.com/office/drawing/2014/main" id="{6C257DCA-6AF6-41BD-9944-DB0C3B1B621B}"/>
              </a:ext>
            </a:extLst>
          </p:cNvPr>
          <p:cNvSpPr>
            <a:spLocks noGrp="1"/>
          </p:cNvSpPr>
          <p:nvPr>
            <p:ph idx="1"/>
          </p:nvPr>
        </p:nvSpPr>
        <p:spPr>
          <a:xfrm>
            <a:off x="838200" y="1825624"/>
            <a:ext cx="5509334" cy="4486275"/>
          </a:xfrm>
        </p:spPr>
        <p:txBody>
          <a:bodyPr>
            <a:normAutofit/>
          </a:bodyPr>
          <a:lstStyle/>
          <a:p>
            <a:r>
              <a:rPr lang="en-US" dirty="0"/>
              <a:t>Problem Statement: Thoroughly analyse VM migration and its various implementations, and provide an objective overview with benefits and drawbacks. </a:t>
            </a:r>
          </a:p>
          <a:p>
            <a:r>
              <a:rPr lang="en-US" dirty="0"/>
              <a:t>This presentation provides an overview of VM migration benefits and techniques and discusses its related research challenges in data center environments.</a:t>
            </a:r>
          </a:p>
          <a:p>
            <a:endParaRPr lang="en-US" dirty="0"/>
          </a:p>
        </p:txBody>
      </p:sp>
      <p:pic>
        <p:nvPicPr>
          <p:cNvPr id="4098" name="Picture 2" descr="Reshot free photo Man standing in the alps in Switzerland in front of the  Matterhorn by johannesbau">
            <a:extLst>
              <a:ext uri="{FF2B5EF4-FFF2-40B4-BE49-F238E27FC236}">
                <a16:creationId xmlns:a16="http://schemas.microsoft.com/office/drawing/2014/main" id="{CE86089B-057B-4712-B26C-3E529F5672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8664" y="1925075"/>
            <a:ext cx="4941903" cy="3274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216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83A81-2F78-4A4E-91CB-6786C1FB146D}"/>
              </a:ext>
            </a:extLst>
          </p:cNvPr>
          <p:cNvSpPr>
            <a:spLocks noGrp="1"/>
          </p:cNvSpPr>
          <p:nvPr>
            <p:ph type="title"/>
          </p:nvPr>
        </p:nvSpPr>
        <p:spPr/>
        <p:txBody>
          <a:bodyPr>
            <a:normAutofit/>
          </a:bodyPr>
          <a:lstStyle/>
          <a:p>
            <a:r>
              <a:rPr lang="en-US" sz="4000" dirty="0"/>
              <a:t>The GOAL…</a:t>
            </a:r>
          </a:p>
        </p:txBody>
      </p:sp>
      <p:sp>
        <p:nvSpPr>
          <p:cNvPr id="3" name="Content Placeholder 2">
            <a:extLst>
              <a:ext uri="{FF2B5EF4-FFF2-40B4-BE49-F238E27FC236}">
                <a16:creationId xmlns:a16="http://schemas.microsoft.com/office/drawing/2014/main" id="{1934B43A-C589-4AFE-B6BE-0EEC78D1BEC1}"/>
              </a:ext>
            </a:extLst>
          </p:cNvPr>
          <p:cNvSpPr>
            <a:spLocks noGrp="1"/>
          </p:cNvSpPr>
          <p:nvPr>
            <p:ph idx="1"/>
          </p:nvPr>
        </p:nvSpPr>
        <p:spPr>
          <a:xfrm>
            <a:off x="838200" y="1825625"/>
            <a:ext cx="5127594" cy="4379866"/>
          </a:xfrm>
        </p:spPr>
        <p:txBody>
          <a:bodyPr>
            <a:normAutofit fontScale="92500"/>
          </a:bodyPr>
          <a:lstStyle/>
          <a:p>
            <a:r>
              <a:rPr lang="en-US" dirty="0"/>
              <a:t>The objective of this project is to analyse comprehensively the process called VM migration, and highlight its benefits, drawbacks and various implementations.</a:t>
            </a:r>
          </a:p>
          <a:p>
            <a:endParaRPr lang="en-US" dirty="0"/>
          </a:p>
          <a:p>
            <a:r>
              <a:rPr lang="en-US" dirty="0"/>
              <a:t>Using the knowledge from our research papers, we aim to provide the most optimal solution with respect to migration to the Virtual Machines.</a:t>
            </a:r>
          </a:p>
          <a:p>
            <a:pPr marL="0" indent="0">
              <a:buNone/>
            </a:pPr>
            <a:endParaRPr lang="en-US" dirty="0"/>
          </a:p>
        </p:txBody>
      </p:sp>
      <p:pic>
        <p:nvPicPr>
          <p:cNvPr id="5122" name="Picture 2" descr="Resilience | Let's Talk EAP Newsletter">
            <a:extLst>
              <a:ext uri="{FF2B5EF4-FFF2-40B4-BE49-F238E27FC236}">
                <a16:creationId xmlns:a16="http://schemas.microsoft.com/office/drawing/2014/main" id="{36291912-B88B-4A05-920C-15482F6DEC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419" y="2345034"/>
            <a:ext cx="4189381" cy="2167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919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24901-97BA-497B-8B5A-124BF789C94A}"/>
              </a:ext>
            </a:extLst>
          </p:cNvPr>
          <p:cNvSpPr>
            <a:spLocks noGrp="1"/>
          </p:cNvSpPr>
          <p:nvPr>
            <p:ph type="title"/>
          </p:nvPr>
        </p:nvSpPr>
        <p:spPr/>
        <p:txBody>
          <a:bodyPr/>
          <a:lstStyle/>
          <a:p>
            <a:r>
              <a:rPr lang="en-US" dirty="0"/>
              <a:t>Standing on the Shoulder of Giants…</a:t>
            </a:r>
          </a:p>
        </p:txBody>
      </p:sp>
      <p:sp>
        <p:nvSpPr>
          <p:cNvPr id="3" name="Content Placeholder 2">
            <a:extLst>
              <a:ext uri="{FF2B5EF4-FFF2-40B4-BE49-F238E27FC236}">
                <a16:creationId xmlns:a16="http://schemas.microsoft.com/office/drawing/2014/main" id="{E63D7122-05A3-4E62-9DEF-7D999E0FFEAC}"/>
              </a:ext>
            </a:extLst>
          </p:cNvPr>
          <p:cNvSpPr>
            <a:spLocks noGrp="1"/>
          </p:cNvSpPr>
          <p:nvPr>
            <p:ph idx="1"/>
          </p:nvPr>
        </p:nvSpPr>
        <p:spPr>
          <a:xfrm>
            <a:off x="838200" y="1825625"/>
            <a:ext cx="5420557" cy="4667250"/>
          </a:xfrm>
        </p:spPr>
        <p:txBody>
          <a:bodyPr>
            <a:normAutofit fontScale="77500" lnSpcReduction="20000"/>
          </a:bodyPr>
          <a:lstStyle/>
          <a:p>
            <a:r>
              <a:rPr lang="en-US" dirty="0"/>
              <a:t>Live Virtual Machine Migration Techniques: Survey and Research Challenges- </a:t>
            </a:r>
            <a:r>
              <a:rPr lang="en-US" dirty="0" err="1"/>
              <a:t>Divya</a:t>
            </a:r>
            <a:r>
              <a:rPr lang="en-US" dirty="0"/>
              <a:t> Kapil, Emmanuel S. Pilli and Ramesh C. Joshi  </a:t>
            </a:r>
          </a:p>
          <a:p>
            <a:r>
              <a:rPr lang="en-US" dirty="0"/>
              <a:t>Cost of Virtual Machine Live Migration in Clouds: A Performance Evaluation -William Voorsluys1 , James Broberg1 , </a:t>
            </a:r>
            <a:r>
              <a:rPr lang="en-US" dirty="0" err="1"/>
              <a:t>Srikumar</a:t>
            </a:r>
            <a:r>
              <a:rPr lang="en-US" dirty="0"/>
              <a:t> Venugopal  , and Rajkumar </a:t>
            </a:r>
            <a:r>
              <a:rPr lang="en-US" dirty="0" err="1"/>
              <a:t>Buyya</a:t>
            </a:r>
            <a:r>
              <a:rPr lang="en-US" dirty="0"/>
              <a:t>  </a:t>
            </a:r>
          </a:p>
          <a:p>
            <a:r>
              <a:rPr lang="en-US" dirty="0"/>
              <a:t>A Comprehensive Review of Virtual Machine Migration Techniques in Cloud Computing- </a:t>
            </a:r>
            <a:r>
              <a:rPr lang="en-US" dirty="0" err="1"/>
              <a:t>Suruchi</a:t>
            </a:r>
            <a:r>
              <a:rPr lang="en-US" dirty="0"/>
              <a:t> </a:t>
            </a:r>
            <a:r>
              <a:rPr lang="en-US" dirty="0" err="1"/>
              <a:t>Talwani</a:t>
            </a:r>
            <a:r>
              <a:rPr lang="en-US" dirty="0"/>
              <a:t>, Jimmy Singla</a:t>
            </a:r>
          </a:p>
          <a:p>
            <a:r>
              <a:rPr lang="en-US" dirty="0"/>
              <a:t>Review on Various VM Migration Techniques-Vinay </a:t>
            </a:r>
            <a:r>
              <a:rPr lang="en-US" dirty="0" err="1"/>
              <a:t>Katoch,Uday</a:t>
            </a:r>
            <a:r>
              <a:rPr lang="en-US" dirty="0"/>
              <a:t> Chourasia</a:t>
            </a:r>
          </a:p>
          <a:p>
            <a:r>
              <a:rPr lang="en-US" dirty="0"/>
              <a:t>Virtual Machine Migration in Cloud Computing-</a:t>
            </a:r>
            <a:r>
              <a:rPr lang="en-US" dirty="0" err="1"/>
              <a:t>Pankajdeep</a:t>
            </a:r>
            <a:r>
              <a:rPr lang="en-US" dirty="0"/>
              <a:t> Kaur and Anita Rani</a:t>
            </a:r>
          </a:p>
          <a:p>
            <a:endParaRPr lang="en-US" dirty="0"/>
          </a:p>
        </p:txBody>
      </p:sp>
      <p:pic>
        <p:nvPicPr>
          <p:cNvPr id="6148" name="Picture 4" descr="Casteller – human pyramids | Dysonology">
            <a:extLst>
              <a:ext uri="{FF2B5EF4-FFF2-40B4-BE49-F238E27FC236}">
                <a16:creationId xmlns:a16="http://schemas.microsoft.com/office/drawing/2014/main" id="{1A7157C7-14B7-417A-8B75-7B0AA476B6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9391" y="1825625"/>
            <a:ext cx="2863094" cy="4302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361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D1D3-411A-44A7-ADE8-56357FC41F38}"/>
              </a:ext>
            </a:extLst>
          </p:cNvPr>
          <p:cNvSpPr>
            <a:spLocks noGrp="1"/>
          </p:cNvSpPr>
          <p:nvPr>
            <p:ph type="title"/>
          </p:nvPr>
        </p:nvSpPr>
        <p:spPr/>
        <p:txBody>
          <a:bodyPr/>
          <a:lstStyle/>
          <a:p>
            <a:r>
              <a:rPr lang="en-US" dirty="0"/>
              <a:t>And then some more References….</a:t>
            </a:r>
          </a:p>
        </p:txBody>
      </p:sp>
      <p:sp>
        <p:nvSpPr>
          <p:cNvPr id="3" name="Content Placeholder 2">
            <a:extLst>
              <a:ext uri="{FF2B5EF4-FFF2-40B4-BE49-F238E27FC236}">
                <a16:creationId xmlns:a16="http://schemas.microsoft.com/office/drawing/2014/main" id="{BD9A5DD3-F67F-48C9-8915-7862BD547F04}"/>
              </a:ext>
            </a:extLst>
          </p:cNvPr>
          <p:cNvSpPr>
            <a:spLocks noGrp="1"/>
          </p:cNvSpPr>
          <p:nvPr>
            <p:ph idx="1"/>
          </p:nvPr>
        </p:nvSpPr>
        <p:spPr>
          <a:xfrm>
            <a:off x="838200" y="1825624"/>
            <a:ext cx="5029940" cy="4667251"/>
          </a:xfrm>
        </p:spPr>
        <p:txBody>
          <a:bodyPr>
            <a:normAutofit fontScale="55000" lnSpcReduction="20000"/>
          </a:bodyPr>
          <a:lstStyle/>
          <a:p>
            <a:r>
              <a:rPr lang="en-US" dirty="0"/>
              <a:t>T. Wood et al., “Black-Box and Gray-Box Strategies for Virtual Machine Migration,” Proc. 4th Conf. </a:t>
            </a:r>
            <a:r>
              <a:rPr lang="en-US" dirty="0" err="1"/>
              <a:t>Symp</a:t>
            </a:r>
            <a:r>
              <a:rPr lang="en-US" dirty="0"/>
              <a:t>. Networked Sys. Design &amp;      Implementation, 2007</a:t>
            </a:r>
          </a:p>
          <a:p>
            <a:r>
              <a:rPr lang="en-US" dirty="0" err="1"/>
              <a:t>Jie</a:t>
            </a:r>
            <a:r>
              <a:rPr lang="en-US" dirty="0"/>
              <a:t> Zheng, </a:t>
            </a:r>
            <a:r>
              <a:rPr lang="en-US" dirty="0" err="1"/>
              <a:t>Tze</a:t>
            </a:r>
            <a:r>
              <a:rPr lang="en-US" dirty="0"/>
              <a:t> Sing Eugene Ng, and </a:t>
            </a:r>
            <a:r>
              <a:rPr lang="en-US" dirty="0" err="1"/>
              <a:t>Kunwadee</a:t>
            </a:r>
            <a:r>
              <a:rPr lang="en-US" dirty="0"/>
              <a:t> </a:t>
            </a:r>
            <a:r>
              <a:rPr lang="en-US" dirty="0" err="1"/>
              <a:t>Sripanidkulchai</a:t>
            </a:r>
            <a:r>
              <a:rPr lang="en-US" dirty="0"/>
              <a:t>. Workload-aware live storage migration for clouds</a:t>
            </a:r>
          </a:p>
          <a:p>
            <a:r>
              <a:rPr lang="en-US" dirty="0" err="1"/>
              <a:t>A.Singh</a:t>
            </a:r>
            <a:r>
              <a:rPr lang="en-US" dirty="0"/>
              <a:t>, M. </a:t>
            </a:r>
            <a:r>
              <a:rPr lang="en-US" dirty="0" err="1"/>
              <a:t>Korupolu</a:t>
            </a:r>
            <a:r>
              <a:rPr lang="en-US" dirty="0"/>
              <a:t>, and D. Mohapatra, “Server storage virtualization: integration and load balancing in data centers,”</a:t>
            </a:r>
          </a:p>
          <a:p>
            <a:r>
              <a:rPr lang="en-US" dirty="0"/>
              <a:t>A Survey of Virtual Machine Migration Techniques in Cloud Computing Sandeep Kaur, Prof. Vaibhav Pandey Department of Computer Science and Engineering, Punjab Institute of Technology, </a:t>
            </a:r>
            <a:r>
              <a:rPr lang="en-US" dirty="0" err="1"/>
              <a:t>kapurthala</a:t>
            </a:r>
            <a:r>
              <a:rPr lang="en-US" dirty="0"/>
              <a:t> Punjab, India </a:t>
            </a:r>
          </a:p>
          <a:p>
            <a:r>
              <a:rPr lang="en-US" dirty="0"/>
              <a:t>A Virtual Machine Migration Strategy Based on Time Series Workload Prediction Using Cloud Model </a:t>
            </a:r>
            <a:r>
              <a:rPr lang="en-US" dirty="0" err="1"/>
              <a:t>Yanbing</a:t>
            </a:r>
            <a:r>
              <a:rPr lang="en-US" dirty="0"/>
              <a:t> Liu,1 Bo Gong,1 </a:t>
            </a:r>
            <a:r>
              <a:rPr lang="en-US" dirty="0" err="1"/>
              <a:t>Congcong</a:t>
            </a:r>
            <a:r>
              <a:rPr lang="en-US" dirty="0"/>
              <a:t> Xing,2 and Yi Jian.</a:t>
            </a:r>
          </a:p>
          <a:p>
            <a:r>
              <a:rPr lang="en-US" dirty="0"/>
              <a:t>Energy-aware Virtual Machine Migration for Cloud Computing - A Firefly Optimization Approach Nidhi Jain </a:t>
            </a:r>
            <a:r>
              <a:rPr lang="en-US" dirty="0" err="1"/>
              <a:t>Kansal</a:t>
            </a:r>
            <a:r>
              <a:rPr lang="en-US" dirty="0"/>
              <a:t> · </a:t>
            </a:r>
            <a:r>
              <a:rPr lang="en-US" dirty="0" err="1"/>
              <a:t>Inderveer</a:t>
            </a:r>
            <a:r>
              <a:rPr lang="en-US" dirty="0"/>
              <a:t> Chana</a:t>
            </a:r>
          </a:p>
          <a:p>
            <a:endParaRPr lang="en-US" dirty="0"/>
          </a:p>
        </p:txBody>
      </p:sp>
      <p:pic>
        <p:nvPicPr>
          <p:cNvPr id="7170" name="Picture 2" descr="Bonhams : BORODULIN, LEV. BORN 1923. The Human Pyramid, 1954.">
            <a:extLst>
              <a:ext uri="{FF2B5EF4-FFF2-40B4-BE49-F238E27FC236}">
                <a16:creationId xmlns:a16="http://schemas.microsoft.com/office/drawing/2014/main" id="{0FF8189C-5DC2-4D11-AE2B-83E76C658E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9820" y="1690688"/>
            <a:ext cx="311467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667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14447-56AD-4BD3-95EE-070864C0AB76}"/>
              </a:ext>
            </a:extLst>
          </p:cNvPr>
          <p:cNvSpPr>
            <a:spLocks noGrp="1"/>
          </p:cNvSpPr>
          <p:nvPr>
            <p:ph type="title"/>
          </p:nvPr>
        </p:nvSpPr>
        <p:spPr/>
        <p:txBody>
          <a:bodyPr/>
          <a:lstStyle/>
          <a:p>
            <a:r>
              <a:rPr lang="en-US" dirty="0"/>
              <a:t>Reasons oh Reasons…</a:t>
            </a:r>
          </a:p>
        </p:txBody>
      </p:sp>
      <p:sp>
        <p:nvSpPr>
          <p:cNvPr id="3" name="Content Placeholder 2">
            <a:extLst>
              <a:ext uri="{FF2B5EF4-FFF2-40B4-BE49-F238E27FC236}">
                <a16:creationId xmlns:a16="http://schemas.microsoft.com/office/drawing/2014/main" id="{17F6CAFB-877C-4802-9692-64461966DC85}"/>
              </a:ext>
            </a:extLst>
          </p:cNvPr>
          <p:cNvSpPr>
            <a:spLocks noGrp="1"/>
          </p:cNvSpPr>
          <p:nvPr>
            <p:ph idx="1"/>
          </p:nvPr>
        </p:nvSpPr>
        <p:spPr/>
        <p:txBody>
          <a:bodyPr/>
          <a:lstStyle/>
          <a:p>
            <a:r>
              <a:rPr lang="en-US" dirty="0"/>
              <a:t>Load Balancing</a:t>
            </a:r>
          </a:p>
          <a:p>
            <a:r>
              <a:rPr lang="en-US" dirty="0"/>
              <a:t>Server Consolidation</a:t>
            </a:r>
          </a:p>
          <a:p>
            <a:r>
              <a:rPr lang="en-US" dirty="0"/>
              <a:t>Operation Flexibility</a:t>
            </a:r>
          </a:p>
          <a:p>
            <a:r>
              <a:rPr lang="en-US" dirty="0"/>
              <a:t>Reduced Overhead</a:t>
            </a:r>
          </a:p>
          <a:p>
            <a:r>
              <a:rPr lang="en-US" dirty="0"/>
              <a:t>Disaster Management</a:t>
            </a:r>
          </a:p>
          <a:p>
            <a:r>
              <a:rPr lang="en-US" dirty="0"/>
              <a:t>Increased Fault Tolerance</a:t>
            </a:r>
          </a:p>
        </p:txBody>
      </p:sp>
      <p:pic>
        <p:nvPicPr>
          <p:cNvPr id="8196" name="Picture 4" descr="What is Your &quot;Why&quot;? — Graphic Design &amp; Websites • Mystic, CT">
            <a:extLst>
              <a:ext uri="{FF2B5EF4-FFF2-40B4-BE49-F238E27FC236}">
                <a16:creationId xmlns:a16="http://schemas.microsoft.com/office/drawing/2014/main" id="{E779F5A6-4E25-42AB-958D-FE2794AA2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513043"/>
            <a:ext cx="5351385" cy="3569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556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7A1F5-A824-43A2-86EA-1A10FCE5E1D6}"/>
              </a:ext>
            </a:extLst>
          </p:cNvPr>
          <p:cNvSpPr>
            <a:spLocks noGrp="1"/>
          </p:cNvSpPr>
          <p:nvPr>
            <p:ph type="title"/>
          </p:nvPr>
        </p:nvSpPr>
        <p:spPr/>
        <p:txBody>
          <a:bodyPr/>
          <a:lstStyle/>
          <a:p>
            <a:r>
              <a:rPr lang="en-US" dirty="0"/>
              <a:t>Tick, Tick, Tick….Advantages:</a:t>
            </a:r>
          </a:p>
        </p:txBody>
      </p:sp>
      <p:sp>
        <p:nvSpPr>
          <p:cNvPr id="3" name="Content Placeholder 2">
            <a:extLst>
              <a:ext uri="{FF2B5EF4-FFF2-40B4-BE49-F238E27FC236}">
                <a16:creationId xmlns:a16="http://schemas.microsoft.com/office/drawing/2014/main" id="{5F76AC02-11C3-476E-9367-DA0B25F5F46A}"/>
              </a:ext>
            </a:extLst>
          </p:cNvPr>
          <p:cNvSpPr>
            <a:spLocks noGrp="1"/>
          </p:cNvSpPr>
          <p:nvPr>
            <p:ph idx="1"/>
          </p:nvPr>
        </p:nvSpPr>
        <p:spPr>
          <a:xfrm>
            <a:off x="838200" y="1825624"/>
            <a:ext cx="7027416" cy="4521909"/>
          </a:xfrm>
        </p:spPr>
        <p:txBody>
          <a:bodyPr/>
          <a:lstStyle/>
          <a:p>
            <a:r>
              <a:rPr lang="en-US" dirty="0"/>
              <a:t>Migration is a good option in cases of some server overload under loaded VMs can be migrated</a:t>
            </a:r>
          </a:p>
          <a:p>
            <a:r>
              <a:rPr lang="en-US" dirty="0"/>
              <a:t>In cases of Energy or communication purpose VMs are migrated live</a:t>
            </a:r>
          </a:p>
          <a:p>
            <a:r>
              <a:rPr lang="en-US" dirty="0"/>
              <a:t>For minimizing deficiencies cloud providers can cooperate with each other</a:t>
            </a:r>
          </a:p>
          <a:p>
            <a:r>
              <a:rPr lang="en-US" dirty="0"/>
              <a:t>VM migration is good technique to avoid the user locked with one vendor using</a:t>
            </a:r>
          </a:p>
          <a:p>
            <a:endParaRPr lang="en-US" dirty="0"/>
          </a:p>
        </p:txBody>
      </p:sp>
      <p:pic>
        <p:nvPicPr>
          <p:cNvPr id="9218" name="Picture 2" descr="What are the advantages and disadvantages of knowledge management? How can  positives be improved and negatives lessened? | by Stan Garfield | Medium">
            <a:extLst>
              <a:ext uri="{FF2B5EF4-FFF2-40B4-BE49-F238E27FC236}">
                <a16:creationId xmlns:a16="http://schemas.microsoft.com/office/drawing/2014/main" id="{6DEF743A-370B-46A9-971D-CE0AC8957E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0148" y="2137717"/>
            <a:ext cx="4220649" cy="2327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68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E0F20-0B41-4F3E-9771-70CCC46BBB5A}"/>
              </a:ext>
            </a:extLst>
          </p:cNvPr>
          <p:cNvSpPr>
            <a:spLocks noGrp="1"/>
          </p:cNvSpPr>
          <p:nvPr>
            <p:ph type="title"/>
          </p:nvPr>
        </p:nvSpPr>
        <p:spPr/>
        <p:txBody>
          <a:bodyPr/>
          <a:lstStyle/>
          <a:p>
            <a:r>
              <a:rPr lang="en-US" dirty="0"/>
              <a:t>It’s not a Bed of Roses! Challenges…..</a:t>
            </a:r>
          </a:p>
        </p:txBody>
      </p:sp>
      <p:sp>
        <p:nvSpPr>
          <p:cNvPr id="3" name="Content Placeholder 2">
            <a:extLst>
              <a:ext uri="{FF2B5EF4-FFF2-40B4-BE49-F238E27FC236}">
                <a16:creationId xmlns:a16="http://schemas.microsoft.com/office/drawing/2014/main" id="{D12F9963-7156-4519-BC11-F18A2F52D4CF}"/>
              </a:ext>
            </a:extLst>
          </p:cNvPr>
          <p:cNvSpPr>
            <a:spLocks noGrp="1"/>
          </p:cNvSpPr>
          <p:nvPr>
            <p:ph idx="1"/>
          </p:nvPr>
        </p:nvSpPr>
        <p:spPr>
          <a:xfrm>
            <a:off x="838200" y="1825625"/>
            <a:ext cx="6405979" cy="4667250"/>
          </a:xfrm>
        </p:spPr>
        <p:txBody>
          <a:bodyPr>
            <a:normAutofit lnSpcReduction="10000"/>
          </a:bodyPr>
          <a:lstStyle/>
          <a:p>
            <a:r>
              <a:rPr lang="en-US" dirty="0"/>
              <a:t>For live migration, the open connections should also be remained alive during migration</a:t>
            </a:r>
          </a:p>
          <a:p>
            <a:r>
              <a:rPr lang="en-US" dirty="0"/>
              <a:t>The transfer of virtual disk of migrated VM, on the target will be required in case if the storage system of the source data center is not reachable from the target server of VM migration.</a:t>
            </a:r>
          </a:p>
          <a:p>
            <a:r>
              <a:rPr lang="en-US" dirty="0"/>
              <a:t>Major challenges with VM migration in case of Memory migration, storage data migration and network connection continuity.</a:t>
            </a:r>
          </a:p>
          <a:p>
            <a:endParaRPr lang="en-US" dirty="0"/>
          </a:p>
        </p:txBody>
      </p:sp>
      <p:pic>
        <p:nvPicPr>
          <p:cNvPr id="10242" name="Picture 2" descr="Pin on Inspiration: Rose and Thorn Ball Gown">
            <a:extLst>
              <a:ext uri="{FF2B5EF4-FFF2-40B4-BE49-F238E27FC236}">
                <a16:creationId xmlns:a16="http://schemas.microsoft.com/office/drawing/2014/main" id="{7782941F-0A2A-441A-A2CA-6EFC7DB3A9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4182" y="2059619"/>
            <a:ext cx="4095565" cy="3071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520103"/>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ppt/theme/theme2.xml><?xml version="1.0" encoding="utf-8"?>
<a:theme xmlns:a="http://schemas.openxmlformats.org/drawingml/2006/main" name="BrushVTI">
  <a:themeElements>
    <a:clrScheme name="AnalogousFromDarkSeedLeftStep">
      <a:dk1>
        <a:srgbClr val="000000"/>
      </a:dk1>
      <a:lt1>
        <a:srgbClr val="FFFFFF"/>
      </a:lt1>
      <a:dk2>
        <a:srgbClr val="181A32"/>
      </a:dk2>
      <a:lt2>
        <a:srgbClr val="F0F3F1"/>
      </a:lt2>
      <a:accent1>
        <a:srgbClr val="E729C4"/>
      </a:accent1>
      <a:accent2>
        <a:srgbClr val="A817D5"/>
      </a:accent2>
      <a:accent3>
        <a:srgbClr val="6B29E7"/>
      </a:accent3>
      <a:accent4>
        <a:srgbClr val="2531D7"/>
      </a:accent4>
      <a:accent5>
        <a:srgbClr val="2985E7"/>
      </a:accent5>
      <a:accent6>
        <a:srgbClr val="17BDCF"/>
      </a:accent6>
      <a:hlink>
        <a:srgbClr val="3F68BF"/>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85</TotalTime>
  <Words>2080</Words>
  <Application>Microsoft Office PowerPoint</Application>
  <PresentationFormat>Widescreen</PresentationFormat>
  <Paragraphs>132</Paragraphs>
  <Slides>28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Arial</vt:lpstr>
      <vt:lpstr>Century Gothic</vt:lpstr>
      <vt:lpstr>Elephant</vt:lpstr>
      <vt:lpstr>Source Sans Pro</vt:lpstr>
      <vt:lpstr>FunkyShapesDarkVTI</vt:lpstr>
      <vt:lpstr>BrushVTI</vt:lpstr>
      <vt:lpstr>Live VM Migration</vt:lpstr>
      <vt:lpstr>Oh My Cloud!</vt:lpstr>
      <vt:lpstr>Understanding the Everest in Front of US.</vt:lpstr>
      <vt:lpstr>The GOAL…</vt:lpstr>
      <vt:lpstr>Standing on the Shoulder of Giants…</vt:lpstr>
      <vt:lpstr>And then some more References….</vt:lpstr>
      <vt:lpstr>Reasons oh Reasons…</vt:lpstr>
      <vt:lpstr>Tick, Tick, Tick….Advantages:</vt:lpstr>
      <vt:lpstr>It’s not a Bed of Roses! Challenges…..</vt:lpstr>
      <vt:lpstr>How it is done….</vt:lpstr>
      <vt:lpstr>The Towering Two…</vt:lpstr>
      <vt:lpstr>Current State of Theory…</vt:lpstr>
      <vt:lpstr>Current State of Theory (Continued)</vt:lpstr>
      <vt:lpstr>What they did…</vt:lpstr>
      <vt:lpstr>And The Winner Is….</vt:lpstr>
      <vt:lpstr>Live Migration – The Beginning…</vt:lpstr>
      <vt:lpstr>The Crux…</vt:lpstr>
      <vt:lpstr>Dynamics, Dynamics, Dynamics….</vt:lpstr>
      <vt:lpstr>What Type Are You?</vt:lpstr>
      <vt:lpstr>The Before…</vt:lpstr>
      <vt:lpstr>The After…</vt:lpstr>
      <vt:lpstr>The Law of Efficient Use of Energy…</vt:lpstr>
      <vt:lpstr>The Firefly Example</vt:lpstr>
      <vt:lpstr>Adaptation and Evolution…</vt:lpstr>
      <vt:lpstr>How much does it cost?</vt:lpstr>
      <vt:lpstr>How it all stacks up…</vt:lpstr>
      <vt:lpstr>The Culmination…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VM Migration</dc:title>
  <dc:creator>Tanmay Srinath</dc:creator>
  <cp:lastModifiedBy>Tanmay Srinath</cp:lastModifiedBy>
  <cp:revision>11</cp:revision>
  <dcterms:created xsi:type="dcterms:W3CDTF">2021-01-15T06:54:45Z</dcterms:created>
  <dcterms:modified xsi:type="dcterms:W3CDTF">2021-01-15T08:20:23Z</dcterms:modified>
</cp:coreProperties>
</file>