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439" r:id="rId6"/>
    <p:sldId id="260" r:id="rId7"/>
    <p:sldId id="2434" r:id="rId8"/>
    <p:sldId id="2443" r:id="rId9"/>
    <p:sldId id="2444" r:id="rId10"/>
    <p:sldId id="258" r:id="rId11"/>
    <p:sldId id="2432" r:id="rId12"/>
    <p:sldId id="2447" r:id="rId13"/>
    <p:sldId id="2448" r:id="rId14"/>
    <p:sldId id="2441" r:id="rId15"/>
    <p:sldId id="2445" r:id="rId16"/>
    <p:sldId id="244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EA1"/>
    <a:srgbClr val="3F0F63"/>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1" autoAdjust="0"/>
    <p:restoredTop sz="90068" autoAdjust="0"/>
  </p:normalViewPr>
  <p:slideViewPr>
    <p:cSldViewPr snapToGrid="0">
      <p:cViewPr varScale="1">
        <p:scale>
          <a:sx n="67" d="100"/>
          <a:sy n="67" d="100"/>
        </p:scale>
        <p:origin x="696" y="168"/>
      </p:cViewPr>
      <p:guideLst>
        <p:guide orient="horz" pos="2160"/>
        <p:guide pos="3840"/>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11/13/2019</a:t>
            </a:fld>
            <a:endParaRPr lang="en-US" dirty="0"/>
          </a:p>
        </p:txBody>
      </p:sp>
      <p:sp>
        <p:nvSpPr>
          <p:cNvPr id="4" name="Footer Placeholder 3">
            <a:extLst>
              <a:ext uri="{FF2B5EF4-FFF2-40B4-BE49-F238E27FC236}">
                <a16:creationId xmlns=""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11/13/2019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smtClean="0"/>
              <a:t>Click to edit Master text styles</a:t>
            </a:r>
          </a:p>
        </p:txBody>
      </p:sp>
      <p:sp>
        <p:nvSpPr>
          <p:cNvPr id="16" name="Content Placeholder 5">
            <a:extLst>
              <a:ext uri="{FF2B5EF4-FFF2-40B4-BE49-F238E27FC236}">
                <a16:creationId xmlns=""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a:extLst>
              <a:ext uri="{FF2B5EF4-FFF2-40B4-BE49-F238E27FC236}">
                <a16:creationId xmlns=""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1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Click to 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Click to 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14">
            <a:extLst>
              <a:ext uri="{FF2B5EF4-FFF2-40B4-BE49-F238E27FC236}">
                <a16:creationId xmlns=""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a:extLst>
              <a:ext uri="{FF2B5EF4-FFF2-40B4-BE49-F238E27FC236}">
                <a16:creationId xmlns=""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smtClean="0"/>
              <a:t>Click to edit Master title style</a:t>
            </a:r>
            <a:endParaRPr lang="en-US" dirty="0"/>
          </a:p>
        </p:txBody>
      </p:sp>
      <p:sp>
        <p:nvSpPr>
          <p:cNvPr id="13" name="Rectangle 12" hidden="1">
            <a:extLst>
              <a:ext uri="{FF2B5EF4-FFF2-40B4-BE49-F238E27FC236}">
                <a16:creationId xmlns=""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 xmlns:a16="http://schemas.microsoft.com/office/drawing/2014/main" id="{389ADD4C-B26C-41B3-B492-DC9D032ACC4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431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smtClean="0"/>
              <a:t>Click icon to add picture</a:t>
            </a:r>
            <a:endParaRPr lang="en-US" dirty="0"/>
          </a:p>
        </p:txBody>
      </p:sp>
      <p:sp>
        <p:nvSpPr>
          <p:cNvPr id="2" name="Title 1">
            <a:extLst>
              <a:ext uri="{FF2B5EF4-FFF2-40B4-BE49-F238E27FC236}">
                <a16:creationId xmlns=""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 xmlns:a16="http://schemas.microsoft.com/office/drawing/2014/main" id="{479D679C-E90D-4916-BCE6-71C32B831EC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smtClean="0"/>
              <a:t>Click icon to add picture</a:t>
            </a:r>
            <a:endParaRPr lang="en-US" dirty="0"/>
          </a:p>
        </p:txBody>
      </p:sp>
      <p:grpSp>
        <p:nvGrpSpPr>
          <p:cNvPr id="12" name="Group 11">
            <a:extLst>
              <a:ext uri="{FF2B5EF4-FFF2-40B4-BE49-F238E27FC236}">
                <a16:creationId xmlns=""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 xmlns:a16="http://schemas.microsoft.com/office/drawing/2014/main"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a:extLst>
              <a:ext uri="{FF2B5EF4-FFF2-40B4-BE49-F238E27FC236}">
                <a16:creationId xmlns=""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smtClean="0"/>
              <a:t>Click icon to add picture</a:t>
            </a:r>
            <a:endParaRPr lang="en-US" dirty="0"/>
          </a:p>
        </p:txBody>
      </p:sp>
      <p:sp>
        <p:nvSpPr>
          <p:cNvPr id="2" name="Footer Placeholder 1">
            <a:extLst>
              <a:ext uri="{FF2B5EF4-FFF2-40B4-BE49-F238E27FC236}">
                <a16:creationId xmlns=""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smtClean="0"/>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Rectangle 9">
            <a:extLst>
              <a:ext uri="{FF2B5EF4-FFF2-40B4-BE49-F238E27FC236}">
                <a16:creationId xmlns=""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1" name="Text Placeholder 2">
            <a:extLst>
              <a:ext uri="{FF2B5EF4-FFF2-40B4-BE49-F238E27FC236}">
                <a16:creationId xmlns=""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smtClean="0"/>
              <a:t>Click icon to add picture</a:t>
            </a:r>
            <a:endParaRPr lang="en-US" dirty="0"/>
          </a:p>
        </p:txBody>
      </p:sp>
      <p:grpSp>
        <p:nvGrpSpPr>
          <p:cNvPr id="5" name="Group 4">
            <a:extLst>
              <a:ext uri="{FF2B5EF4-FFF2-40B4-BE49-F238E27FC236}">
                <a16:creationId xmlns=""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5" name="Group 4">
            <a:extLst>
              <a:ext uri="{FF2B5EF4-FFF2-40B4-BE49-F238E27FC236}">
                <a16:creationId xmlns=""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70" r:id="rId9"/>
    <p:sldLayoutId id="2147483669" r:id="rId10"/>
    <p:sldLayoutId id="2147483667" r:id="rId11"/>
    <p:sldLayoutId id="2147483668" r:id="rId12"/>
    <p:sldLayoutId id="2147483666" r:id="rId13"/>
    <p:sldLayoutId id="2147483671" r:id="rId14"/>
    <p:sldLayoutId id="2147483655" r:id="rId15"/>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eb.archive.org/web/20140222024521/http:/pages.cs.wisc.edu/~remzi/OSTEP/cpu-sched-mlfq.pdf" TargetMode="External"/><Relationship Id="rId2" Type="http://schemas.openxmlformats.org/officeDocument/2006/relationships/hyperlink" Target="http://pages.cs.wisc.edu/~remzi/OSTEP/cpu-sched-mlfq.pdf" TargetMode="External"/><Relationship Id="rId1" Type="http://schemas.openxmlformats.org/officeDocument/2006/relationships/slideLayout" Target="../slideLayouts/slideLayout2.xml"/><Relationship Id="rId4" Type="http://schemas.openxmlformats.org/officeDocument/2006/relationships/hyperlink" Target="https://ieeexplore.ieee.org/abstract/document/7566483/"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 xmlns:a16="http://schemas.microsoft.com/office/drawing/2014/main" id="{B6C8E487-ADDC-4F1B-A30A-BAABB4998F49}"/>
              </a:ext>
              <a:ext uri="{C183D7F6-B498-43B3-948B-1728B52AA6E4}">
                <adec:decorative xmlns=""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1725769" y="1094704"/>
            <a:ext cx="7674859" cy="4276057"/>
            <a:chOff x="252031" y="-22763"/>
            <a:chExt cx="7324426" cy="7269964"/>
          </a:xfrm>
        </p:grpSpPr>
        <p:sp>
          <p:nvSpPr>
            <p:cNvPr id="42" name="Rectangle 41">
              <a:extLst>
                <a:ext uri="{FF2B5EF4-FFF2-40B4-BE49-F238E27FC236}">
                  <a16:creationId xmlns=""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 xmlns:a16="http://schemas.microsoft.com/office/drawing/2014/main" id="{7E0E8055-17FA-43CE-9F03-E712F496B7CF}"/>
              </a:ext>
            </a:extLst>
          </p:cNvPr>
          <p:cNvSpPr>
            <a:spLocks noGrp="1"/>
          </p:cNvSpPr>
          <p:nvPr>
            <p:ph type="ctrTitle"/>
          </p:nvPr>
        </p:nvSpPr>
        <p:spPr>
          <a:xfrm>
            <a:off x="1845078" y="-475398"/>
            <a:ext cx="7537961" cy="3610175"/>
          </a:xfrm>
        </p:spPr>
        <p:txBody>
          <a:bodyPr/>
          <a:lstStyle/>
          <a:p>
            <a:r>
              <a:rPr lang="en-US" dirty="0" smtClean="0">
                <a:solidFill>
                  <a:schemeClr val="tx1"/>
                </a:solidFill>
                <a:latin typeface="Onyx" panose="04050602080702020203" pitchFamily="82" charset="0"/>
              </a:rPr>
              <a:t>MULTILEVEL FEEDBACK QUEUE SCHEDULING</a:t>
            </a:r>
            <a:endParaRPr lang="en-US" dirty="0">
              <a:solidFill>
                <a:schemeClr val="tx1"/>
              </a:solidFill>
              <a:latin typeface="Onyx" panose="04050602080702020203" pitchFamily="82" charset="0"/>
            </a:endParaRPr>
          </a:p>
        </p:txBody>
      </p:sp>
      <p:sp>
        <p:nvSpPr>
          <p:cNvPr id="7" name="Subtitle 6">
            <a:extLst>
              <a:ext uri="{FF2B5EF4-FFF2-40B4-BE49-F238E27FC236}">
                <a16:creationId xmlns="" xmlns:a16="http://schemas.microsoft.com/office/drawing/2014/main" id="{9935280A-EBD5-4EFA-81A0-313C85F987EC}"/>
              </a:ext>
            </a:extLst>
          </p:cNvPr>
          <p:cNvSpPr>
            <a:spLocks noGrp="1"/>
          </p:cNvSpPr>
          <p:nvPr>
            <p:ph type="subTitle" idx="1"/>
          </p:nvPr>
        </p:nvSpPr>
        <p:spPr>
          <a:xfrm>
            <a:off x="2773783" y="3666255"/>
            <a:ext cx="6609256" cy="450503"/>
          </a:xfrm>
        </p:spPr>
        <p:txBody>
          <a:bodyPr>
            <a:normAutofit/>
          </a:bodyPr>
          <a:lstStyle/>
          <a:p>
            <a:r>
              <a:rPr lang="en-US" dirty="0" smtClean="0">
                <a:latin typeface="Rockwell Condensed" panose="02060603050405020104" pitchFamily="18" charset="0"/>
              </a:rPr>
              <a:t>BY – RAGHAV, VINAY, TEJASVI &amp; SHUBHAM</a:t>
            </a:r>
            <a:endParaRPr lang="en-US" dirty="0">
              <a:solidFill>
                <a:srgbClr val="2F3342"/>
              </a:solidFill>
              <a:latin typeface="Rockwell Condensed" panose="02060603050405020104" pitchFamily="18" charset="0"/>
            </a:endParaRP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10</a:t>
            </a:fld>
            <a:endParaRPr lang="en-US" dirty="0"/>
          </a:p>
        </p:txBody>
      </p:sp>
      <p:sp>
        <p:nvSpPr>
          <p:cNvPr id="7" name="Title 1">
            <a:extLst>
              <a:ext uri="{FF2B5EF4-FFF2-40B4-BE49-F238E27FC236}">
                <a16:creationId xmlns="" xmlns:a16="http://schemas.microsoft.com/office/drawing/2014/main" id="{C09ADB54-3897-4872-B9B3-1888BB60FDFF}"/>
              </a:ext>
            </a:extLst>
          </p:cNvPr>
          <p:cNvSpPr>
            <a:spLocks noGrp="1"/>
          </p:cNvSpPr>
          <p:nvPr>
            <p:ph idx="1"/>
          </p:nvPr>
        </p:nvSpPr>
        <p:spPr>
          <a:xfrm>
            <a:off x="428626" y="742950"/>
            <a:ext cx="4500562" cy="5259388"/>
          </a:xfrm>
        </p:spPr>
        <p:txBody>
          <a:bodyPr/>
          <a:lstStyle/>
          <a:p>
            <a:pPr fontAlgn="base"/>
            <a:r>
              <a:rPr lang="en-US" b="1" dirty="0">
                <a:latin typeface="Roboto"/>
              </a:rPr>
              <a:t>Example –</a:t>
            </a:r>
            <a:r>
              <a:rPr lang="en-US" dirty="0">
                <a:latin typeface="Roboto"/>
              </a:rPr>
              <a:t/>
            </a:r>
            <a:br>
              <a:rPr lang="en-US" dirty="0">
                <a:latin typeface="Roboto"/>
              </a:rPr>
            </a:br>
            <a:r>
              <a:rPr lang="en-US" dirty="0">
                <a:latin typeface="Roboto"/>
              </a:rPr>
              <a:t>Consider a system which has a CPU bound process, which requires the burst time of 40 </a:t>
            </a:r>
            <a:r>
              <a:rPr lang="en-US" dirty="0" smtClean="0">
                <a:latin typeface="Roboto"/>
              </a:rPr>
              <a:t>seconds . The </a:t>
            </a:r>
            <a:r>
              <a:rPr lang="en-US" dirty="0">
                <a:latin typeface="Roboto"/>
              </a:rPr>
              <a:t>multilevel Feed Back Queue scheduling algorithm is used and the queue time quantum ‘2’ seconds and in each level it is incremented by ‘5’ seconds</a:t>
            </a:r>
            <a:r>
              <a:rPr lang="en-US" dirty="0" smtClean="0">
                <a:latin typeface="Roboto"/>
              </a:rPr>
              <a:t>. Then </a:t>
            </a:r>
            <a:r>
              <a:rPr lang="en-US" dirty="0">
                <a:latin typeface="Roboto"/>
              </a:rPr>
              <a:t>how many times the process will be interrupted and on which queue the process will terminate the execution?</a:t>
            </a:r>
          </a:p>
          <a:p>
            <a:endParaRPr lang="en-US" dirty="0"/>
          </a:p>
        </p:txBody>
      </p:sp>
      <p:sp>
        <p:nvSpPr>
          <p:cNvPr id="2" name="TextBox 1"/>
          <p:cNvSpPr txBox="1"/>
          <p:nvPr/>
        </p:nvSpPr>
        <p:spPr>
          <a:xfrm>
            <a:off x="6062868" y="571500"/>
            <a:ext cx="5486400" cy="4247317"/>
          </a:xfrm>
          <a:prstGeom prst="rect">
            <a:avLst/>
          </a:prstGeom>
          <a:noFill/>
        </p:spPr>
        <p:txBody>
          <a:bodyPr wrap="square" rtlCol="0">
            <a:spAutoFit/>
          </a:bodyPr>
          <a:lstStyle/>
          <a:p>
            <a:r>
              <a:rPr lang="en-US" b="1" dirty="0">
                <a:latin typeface="Roboto"/>
              </a:rPr>
              <a:t>Solution –</a:t>
            </a:r>
            <a:r>
              <a:rPr lang="en-US" dirty="0">
                <a:latin typeface="Roboto"/>
              </a:rPr>
              <a:t/>
            </a:r>
            <a:br>
              <a:rPr lang="en-US" dirty="0">
                <a:latin typeface="Roboto"/>
              </a:rPr>
            </a:br>
            <a:r>
              <a:rPr lang="en-US" dirty="0">
                <a:latin typeface="Roboto"/>
              </a:rPr>
              <a:t>Process P needs 40 Seconds for total execution.</a:t>
            </a:r>
            <a:br>
              <a:rPr lang="en-US" dirty="0">
                <a:latin typeface="Roboto"/>
              </a:rPr>
            </a:br>
            <a:r>
              <a:rPr lang="en-US" dirty="0">
                <a:latin typeface="Roboto"/>
              </a:rPr>
              <a:t>At Queue 1 it is executed for 2 seconds and then interrupted and shifted to queue 2.</a:t>
            </a:r>
            <a:br>
              <a:rPr lang="en-US" dirty="0">
                <a:latin typeface="Roboto"/>
              </a:rPr>
            </a:br>
            <a:r>
              <a:rPr lang="en-US" dirty="0">
                <a:latin typeface="Roboto"/>
              </a:rPr>
              <a:t>At Queue 2 it is executed for 7 seconds and then interrupted and shifted to queue 3.</a:t>
            </a:r>
            <a:br>
              <a:rPr lang="en-US" dirty="0">
                <a:latin typeface="Roboto"/>
              </a:rPr>
            </a:br>
            <a:r>
              <a:rPr lang="en-US" dirty="0">
                <a:latin typeface="Roboto"/>
              </a:rPr>
              <a:t>At Queue 3 it is executed for 12 seconds and then interrupted and shifted to queue 4.</a:t>
            </a:r>
            <a:br>
              <a:rPr lang="en-US" dirty="0">
                <a:latin typeface="Roboto"/>
              </a:rPr>
            </a:br>
            <a:r>
              <a:rPr lang="en-US" dirty="0">
                <a:latin typeface="Roboto"/>
              </a:rPr>
              <a:t>At Queue 4 it is executed for 17 seconds and then interrupted and shifted to queue 5.</a:t>
            </a:r>
            <a:br>
              <a:rPr lang="en-US" dirty="0">
                <a:latin typeface="Roboto"/>
              </a:rPr>
            </a:br>
            <a:r>
              <a:rPr lang="en-US" dirty="0">
                <a:latin typeface="Roboto"/>
              </a:rPr>
              <a:t>At Queue 5 it executes for 2 seconds and then it completes.</a:t>
            </a:r>
            <a:br>
              <a:rPr lang="en-US" dirty="0">
                <a:latin typeface="Roboto"/>
              </a:rPr>
            </a:br>
            <a:r>
              <a:rPr lang="en-US" dirty="0">
                <a:latin typeface="Roboto"/>
              </a:rPr>
              <a:t>Hence the process is interrupted 4 times and completes on queue 5.</a:t>
            </a:r>
          </a:p>
          <a:p>
            <a:endParaRPr lang="en-US" dirty="0"/>
          </a:p>
        </p:txBody>
      </p:sp>
    </p:spTree>
    <p:extLst>
      <p:ext uri="{BB962C8B-B14F-4D97-AF65-F5344CB8AC3E}">
        <p14:creationId xmlns:p14="http://schemas.microsoft.com/office/powerpoint/2010/main" val="371802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 xmlns:a16="http://schemas.microsoft.com/office/drawing/2014/main" id="{4273BD65-CFF3-40DD-939C-97A942BD80EE}"/>
              </a:ext>
              <a:ext uri="{C183D7F6-B498-43B3-948B-1728B52AA6E4}">
                <adec:decorative xmlns=""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Title 5">
            <a:extLst>
              <a:ext uri="{FF2B5EF4-FFF2-40B4-BE49-F238E27FC236}">
                <a16:creationId xmlns="" xmlns:a16="http://schemas.microsoft.com/office/drawing/2014/main" id="{7E0E8055-17FA-43CE-9F03-E712F496B7CF}"/>
              </a:ext>
            </a:extLst>
          </p:cNvPr>
          <p:cNvSpPr>
            <a:spLocks noGrp="1"/>
          </p:cNvSpPr>
          <p:nvPr>
            <p:ph type="ctrTitle"/>
          </p:nvPr>
        </p:nvSpPr>
        <p:spPr>
          <a:xfrm>
            <a:off x="2791372" y="1319354"/>
            <a:ext cx="6609256" cy="1508126"/>
          </a:xfrm>
        </p:spPr>
        <p:txBody>
          <a:bodyPr anchor="ctr"/>
          <a:lstStyle/>
          <a:p>
            <a:r>
              <a:rPr lang="en-US" dirty="0" smtClean="0">
                <a:latin typeface="Stencil" panose="040409050D0802020404" pitchFamily="82" charset="0"/>
              </a:rPr>
              <a:t>CONCLUSION</a:t>
            </a:r>
            <a:endParaRPr lang="en-US" dirty="0">
              <a:latin typeface="Stencil" panose="040409050D0802020404" pitchFamily="82" charset="0"/>
            </a:endParaRPr>
          </a:p>
        </p:txBody>
      </p:sp>
      <p:sp>
        <p:nvSpPr>
          <p:cNvPr id="23" name="Subtitle 22">
            <a:extLst>
              <a:ext uri="{FF2B5EF4-FFF2-40B4-BE49-F238E27FC236}">
                <a16:creationId xmlns="" xmlns:a16="http://schemas.microsoft.com/office/drawing/2014/main" id="{9FDCAA0A-980E-4E01-8FDA-B5368F0910FD}"/>
              </a:ext>
            </a:extLst>
          </p:cNvPr>
          <p:cNvSpPr>
            <a:spLocks noGrp="1"/>
          </p:cNvSpPr>
          <p:nvPr>
            <p:ph type="subTitle" idx="1"/>
          </p:nvPr>
        </p:nvSpPr>
        <p:spPr>
          <a:xfrm>
            <a:off x="1032933" y="2506133"/>
            <a:ext cx="9719734" cy="4114800"/>
          </a:xfrm>
        </p:spPr>
        <p:txBody>
          <a:bodyPr>
            <a:normAutofit fontScale="92500" lnSpcReduction="20000"/>
          </a:bodyPr>
          <a:lstStyle/>
          <a:p>
            <a:pPr algn="l"/>
            <a:r>
              <a:rPr lang="en-US" dirty="0"/>
              <a:t>In </a:t>
            </a:r>
            <a:r>
              <a:rPr lang="en-US" dirty="0" smtClean="0"/>
              <a:t>this  algorithm response time is reduced. </a:t>
            </a:r>
            <a:r>
              <a:rPr lang="en-US" dirty="0"/>
              <a:t>To design a </a:t>
            </a:r>
            <a:r>
              <a:rPr lang="en-US" dirty="0" smtClean="0"/>
              <a:t>scheduling </a:t>
            </a:r>
            <a:r>
              <a:rPr lang="en-US" dirty="0"/>
              <a:t>algorithm it </a:t>
            </a:r>
            <a:r>
              <a:rPr lang="en-US" dirty="0" smtClean="0"/>
              <a:t>requiresa </a:t>
            </a:r>
            <a:r>
              <a:rPr lang="en-US" dirty="0"/>
              <a:t>lot of research work which guarantees fairness and avoid starvation during allocation of CPU to the processes. </a:t>
            </a:r>
            <a:endParaRPr lang="en-US" dirty="0" smtClean="0"/>
          </a:p>
          <a:p>
            <a:pPr algn="l"/>
            <a:r>
              <a:rPr lang="en-US" dirty="0" smtClean="0"/>
              <a:t>The </a:t>
            </a:r>
            <a:r>
              <a:rPr lang="en-US" dirty="0"/>
              <a:t>study shows that </a:t>
            </a:r>
            <a:r>
              <a:rPr lang="en-US" dirty="0" smtClean="0"/>
              <a:t>:</a:t>
            </a:r>
          </a:p>
          <a:p>
            <a:pPr algn="l"/>
            <a:endParaRPr lang="en-US" dirty="0" smtClean="0"/>
          </a:p>
          <a:p>
            <a:pPr marL="457200" indent="-457200" algn="l">
              <a:buAutoNum type="arabicParenR"/>
            </a:pPr>
            <a:r>
              <a:rPr lang="en-US" dirty="0"/>
              <a:t> A process in the lower priority queue can suffer from starvation due to some short processes taking all the CPU time.</a:t>
            </a:r>
            <a:br>
              <a:rPr lang="en-US" dirty="0"/>
            </a:br>
            <a:r>
              <a:rPr lang="en-US" b="1" dirty="0"/>
              <a:t>Solution –</a:t>
            </a:r>
            <a:r>
              <a:rPr lang="en-US" dirty="0"/>
              <a:t> A simple solution can be to boost the priority of all the process after regular intervals and place them all in the highest priority queue.</a:t>
            </a:r>
            <a:r>
              <a:rPr lang="en-US" dirty="0" smtClean="0"/>
              <a:t> </a:t>
            </a:r>
          </a:p>
          <a:p>
            <a:pPr marL="457200" indent="-457200" algn="l">
              <a:buAutoNum type="arabicParenR"/>
            </a:pPr>
            <a:r>
              <a:rPr lang="en-US" dirty="0" smtClean="0"/>
              <a:t>It is very flexible ,which makes it very interactive and smooth.</a:t>
            </a:r>
          </a:p>
          <a:p>
            <a:pPr marL="457200" indent="-457200" algn="l">
              <a:buAutoNum type="arabicParenR"/>
            </a:pPr>
            <a:endParaRPr lang="en-US" dirty="0" smtClean="0"/>
          </a:p>
          <a:p>
            <a:pPr marL="457200" indent="-457200" algn="l">
              <a:buAutoNum type="arabicParenR"/>
            </a:pPr>
            <a:endParaRPr lang="en-US" dirty="0" smtClean="0"/>
          </a:p>
        </p:txBody>
      </p:sp>
      <p:sp>
        <p:nvSpPr>
          <p:cNvPr id="29" name="Rectangle: Single Corner Snipped 28">
            <a:extLst>
              <a:ext uri="{FF2B5EF4-FFF2-40B4-BE49-F238E27FC236}">
                <a16:creationId xmlns="" xmlns:a16="http://schemas.microsoft.com/office/drawing/2014/main" id="{E01195D9-1845-4282-BE5B-F6B840BE40E1}"/>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 xmlns:a16="http://schemas.microsoft.com/office/drawing/2014/main" id="{4273BD65-CFF3-40DD-939C-97A942BD80EE}"/>
              </a:ext>
              <a:ext uri="{C183D7F6-B498-43B3-948B-1728B52AA6E4}">
                <adec:decorative xmlns=""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Title 5">
            <a:extLst>
              <a:ext uri="{FF2B5EF4-FFF2-40B4-BE49-F238E27FC236}">
                <a16:creationId xmlns="" xmlns:a16="http://schemas.microsoft.com/office/drawing/2014/main" id="{7E0E8055-17FA-43CE-9F03-E712F496B7CF}"/>
              </a:ext>
            </a:extLst>
          </p:cNvPr>
          <p:cNvSpPr>
            <a:spLocks noGrp="1"/>
          </p:cNvSpPr>
          <p:nvPr>
            <p:ph type="ctrTitle"/>
          </p:nvPr>
        </p:nvSpPr>
        <p:spPr>
          <a:xfrm>
            <a:off x="1159099" y="1319354"/>
            <a:ext cx="10058400" cy="1508126"/>
          </a:xfrm>
        </p:spPr>
        <p:txBody>
          <a:bodyPr anchor="ctr"/>
          <a:lstStyle/>
          <a:p>
            <a:r>
              <a:rPr lang="en-US" dirty="0" smtClean="0">
                <a:latin typeface="Stencil" panose="040409050D0802020404" pitchFamily="82" charset="0"/>
              </a:rPr>
              <a:t>CONCLUSION</a:t>
            </a:r>
            <a:br>
              <a:rPr lang="en-US" dirty="0" smtClean="0">
                <a:latin typeface="Stencil" panose="040409050D0802020404" pitchFamily="82" charset="0"/>
              </a:rPr>
            </a:br>
            <a:r>
              <a:rPr lang="en-US" sz="1600" dirty="0" smtClean="0">
                <a:latin typeface="Stencil" panose="040409050D0802020404" pitchFamily="82" charset="0"/>
              </a:rPr>
              <a:t>continued..</a:t>
            </a:r>
            <a:endParaRPr lang="en-US" dirty="0">
              <a:latin typeface="Stencil" panose="040409050D0802020404" pitchFamily="82" charset="0"/>
            </a:endParaRPr>
          </a:p>
        </p:txBody>
      </p:sp>
      <p:sp>
        <p:nvSpPr>
          <p:cNvPr id="23" name="Subtitle 22">
            <a:extLst>
              <a:ext uri="{FF2B5EF4-FFF2-40B4-BE49-F238E27FC236}">
                <a16:creationId xmlns="" xmlns:a16="http://schemas.microsoft.com/office/drawing/2014/main" id="{9FDCAA0A-980E-4E01-8FDA-B5368F0910FD}"/>
              </a:ext>
            </a:extLst>
          </p:cNvPr>
          <p:cNvSpPr>
            <a:spLocks noGrp="1"/>
          </p:cNvSpPr>
          <p:nvPr>
            <p:ph type="subTitle" idx="1"/>
          </p:nvPr>
        </p:nvSpPr>
        <p:spPr>
          <a:xfrm>
            <a:off x="1032933" y="2506133"/>
            <a:ext cx="9719734" cy="4114800"/>
          </a:xfrm>
        </p:spPr>
        <p:txBody>
          <a:bodyPr>
            <a:normAutofit/>
          </a:bodyPr>
          <a:lstStyle/>
          <a:p>
            <a:pPr algn="l"/>
            <a:r>
              <a:rPr lang="en-US" dirty="0" smtClean="0"/>
              <a:t> </a:t>
            </a:r>
          </a:p>
          <a:p>
            <a:pPr algn="l"/>
            <a:endParaRPr lang="en-US" dirty="0"/>
          </a:p>
          <a:p>
            <a:pPr algn="l"/>
            <a:r>
              <a:rPr lang="en-US" dirty="0"/>
              <a:t>3</a:t>
            </a:r>
            <a:r>
              <a:rPr lang="en-US" dirty="0" smtClean="0"/>
              <a:t>) It can handle an increased no of tasks given by user at same time at an instant of requirement.</a:t>
            </a:r>
          </a:p>
          <a:p>
            <a:pPr algn="l"/>
            <a:r>
              <a:rPr lang="en-US" smtClean="0">
                <a:latin typeface="Times New Roman" panose="02020603050405020304" pitchFamily="18" charset="0"/>
                <a:cs typeface="Times New Roman" panose="02020603050405020304" pitchFamily="18" charset="0"/>
              </a:rPr>
              <a:t>4)</a:t>
            </a:r>
            <a:r>
              <a:rPr lang="en-US"/>
              <a:t> </a:t>
            </a:r>
            <a:r>
              <a:rPr lang="en-US" smtClean="0"/>
              <a:t>It </a:t>
            </a:r>
            <a:r>
              <a:rPr lang="en-US"/>
              <a:t>manages to achieve the best of both worlds: it can deliver excellent overall performance (similar to SJF/STCF) for short-running interactive jobs, and is fair and makes progress for long-running CPU-intensive workloads.</a:t>
            </a:r>
            <a:endParaRPr lang="en-US" dirty="0">
              <a:latin typeface="Times New Roman" panose="02020603050405020304" pitchFamily="18" charset="0"/>
              <a:cs typeface="Times New Roman" panose="02020603050405020304" pitchFamily="18" charset="0"/>
            </a:endParaRPr>
          </a:p>
          <a:p>
            <a:pPr algn="l"/>
            <a:endParaRPr lang="en-US" dirty="0" smtClean="0"/>
          </a:p>
        </p:txBody>
      </p:sp>
      <p:sp>
        <p:nvSpPr>
          <p:cNvPr id="29" name="Rectangle: Single Corner Snipped 28">
            <a:extLst>
              <a:ext uri="{FF2B5EF4-FFF2-40B4-BE49-F238E27FC236}">
                <a16:creationId xmlns="" xmlns:a16="http://schemas.microsoft.com/office/drawing/2014/main" id="{E01195D9-1845-4282-BE5B-F6B840BE40E1}"/>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417637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87886" y="2343955"/>
            <a:ext cx="4101459" cy="1886755"/>
          </a:xfrm>
        </p:spPr>
        <p:txBody>
          <a:bodyPr/>
          <a:lstStyle/>
          <a:p>
            <a:r>
              <a:rPr lang="en-US" dirty="0" smtClean="0"/>
              <a:t>references</a:t>
            </a:r>
            <a:endParaRPr lang="en-US" dirty="0"/>
          </a:p>
        </p:txBody>
      </p:sp>
      <p:sp>
        <p:nvSpPr>
          <p:cNvPr id="4" name="Content Placeholder 3"/>
          <p:cNvSpPr>
            <a:spLocks noGrp="1"/>
          </p:cNvSpPr>
          <p:nvPr>
            <p:ph idx="1"/>
          </p:nvPr>
        </p:nvSpPr>
        <p:spPr>
          <a:xfrm>
            <a:off x="5679583" y="365125"/>
            <a:ext cx="6074612" cy="5811838"/>
          </a:xfrm>
        </p:spPr>
        <p:txBody>
          <a:bodyPr>
            <a:normAutofit fontScale="92500" lnSpcReduction="20000"/>
          </a:bodyPr>
          <a:lstStyle/>
          <a:p>
            <a:r>
              <a:rPr lang="en-US" dirty="0"/>
              <a:t> </a:t>
            </a:r>
            <a:r>
              <a:rPr lang="en-US" i="1" dirty="0"/>
              <a:t>Arpaci-Dusseau, Remzi H.; Arpaci-Dusseau, Andrea C. (2014). </a:t>
            </a:r>
            <a:r>
              <a:rPr lang="en-US" i="1" dirty="0">
                <a:hlinkClick r:id="rId2"/>
              </a:rPr>
              <a:t>"Multi-level Feedback Queue"</a:t>
            </a:r>
            <a:r>
              <a:rPr lang="en-US" i="1" dirty="0"/>
              <a:t> (PDF). Operating Systems: Three Easy Pieces. Arpaci-Dusseau Books. </a:t>
            </a:r>
            <a:r>
              <a:rPr lang="en-US" i="1" dirty="0">
                <a:hlinkClick r:id="rId3"/>
              </a:rPr>
              <a:t>Archived</a:t>
            </a:r>
            <a:r>
              <a:rPr lang="en-US" i="1" dirty="0"/>
              <a:t>(PDF) from the original on 2014-02-22</a:t>
            </a:r>
            <a:r>
              <a:rPr lang="en-US" i="1" dirty="0" smtClean="0"/>
              <a:t>.</a:t>
            </a:r>
          </a:p>
          <a:p>
            <a:r>
              <a:rPr lang="en-US" dirty="0"/>
              <a:t>A New Proposed Dynamic Quantum for Priority Based Round Robin Scheduling Algorithm S. S. </a:t>
            </a:r>
            <a:r>
              <a:rPr lang="en-US" dirty="0" smtClean="0"/>
              <a:t>Dash, </a:t>
            </a:r>
            <a:r>
              <a:rPr lang="en-US" dirty="0"/>
              <a:t>N. </a:t>
            </a:r>
            <a:r>
              <a:rPr lang="en-US" dirty="0" smtClean="0"/>
              <a:t>Bakhara, </a:t>
            </a:r>
            <a:r>
              <a:rPr lang="en-US" dirty="0"/>
              <a:t>P. </a:t>
            </a:r>
            <a:r>
              <a:rPr lang="en-US" dirty="0" smtClean="0"/>
              <a:t>Agrawalla, </a:t>
            </a:r>
            <a:r>
              <a:rPr lang="en-US" dirty="0"/>
              <a:t>P. P. </a:t>
            </a:r>
            <a:r>
              <a:rPr lang="en-US" dirty="0" smtClean="0"/>
              <a:t>Behera</a:t>
            </a:r>
          </a:p>
          <a:p>
            <a:r>
              <a:rPr lang="en-US" dirty="0"/>
              <a:t>On Intelligent Mitigation of Process Starvation In Multilevel Feedback Queue </a:t>
            </a:r>
            <a:r>
              <a:rPr lang="en-US" dirty="0" smtClean="0"/>
              <a:t>Scheduling      JE </a:t>
            </a:r>
            <a:r>
              <a:rPr lang="en-US" dirty="0"/>
              <a:t>Brown - 2017 - </a:t>
            </a:r>
            <a:r>
              <a:rPr lang="en-US" dirty="0" smtClean="0"/>
              <a:t>digitalcommons.kennesaw.edu</a:t>
            </a:r>
          </a:p>
          <a:p>
            <a:r>
              <a:rPr lang="en-US" u="sng" dirty="0">
                <a:hlinkClick r:id="rId4"/>
              </a:rPr>
              <a:t>Efficient implementation of </a:t>
            </a:r>
            <a:r>
              <a:rPr lang="en-US" b="1" u="sng" dirty="0">
                <a:hlinkClick r:id="rId4"/>
              </a:rPr>
              <a:t>Multilevel Feedback Queue Scheduling</a:t>
            </a:r>
            <a:endParaRPr lang="en-US" dirty="0"/>
          </a:p>
          <a:p>
            <a:pPr marL="0" indent="0">
              <a:buNone/>
            </a:pPr>
            <a:r>
              <a:rPr lang="en-US" dirty="0"/>
              <a:t>M Thombare, R Sukhwani, P Shah… - 2016 International …, 2016 - </a:t>
            </a:r>
            <a:r>
              <a:rPr lang="en-US" dirty="0" smtClean="0"/>
              <a:t>ieeexplore.ieee.org</a:t>
            </a:r>
          </a:p>
          <a:p>
            <a:endParaRPr lang="en-US" dirty="0"/>
          </a:p>
          <a:p>
            <a:endParaRPr lang="en-US" dirty="0"/>
          </a:p>
        </p:txBody>
      </p:sp>
      <p:sp>
        <p:nvSpPr>
          <p:cNvPr id="5" name="Footer Placeholder 4"/>
          <p:cNvSpPr>
            <a:spLocks noGrp="1"/>
          </p:cNvSpPr>
          <p:nvPr>
            <p:ph type="ftr" sz="quarter" idx="16"/>
          </p:nvPr>
        </p:nvSpPr>
        <p:spPr/>
        <p:txBody>
          <a:bodyPr/>
          <a:lstStyle/>
          <a:p>
            <a:r>
              <a:rPr lang="en-US" smtClean="0"/>
              <a:t>Add a Footer</a:t>
            </a: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238172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 xmlns:a16="http://schemas.microsoft.com/office/drawing/2014/main" id="{E78EAF87-74CF-4D41-BA6F-23563CA2715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 xmlns:a16="http://schemas.microsoft.com/office/drawing/2014/main" id="{CCC577CF-CED3-44B1-AC3E-05C2556B41F4}"/>
              </a:ext>
              <a:ext uri="{C183D7F6-B498-43B3-948B-1728B52AA6E4}">
                <adec:decorative xmlns=""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 xmlns:a16="http://schemas.microsoft.com/office/drawing/2014/main" id="{46669882-9FD4-41D7-A5A6-A4A2E44A2ABF}"/>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 xmlns:a16="http://schemas.microsoft.com/office/drawing/2014/main" id="{DB4530C3-10EF-4FDE-A1B1-9DF09C2DF096}"/>
              </a:ext>
            </a:extLst>
          </p:cNvPr>
          <p:cNvSpPr>
            <a:spLocks noGrp="1"/>
          </p:cNvSpPr>
          <p:nvPr>
            <p:ph type="title"/>
          </p:nvPr>
        </p:nvSpPr>
        <p:spPr>
          <a:xfrm>
            <a:off x="838200" y="809207"/>
            <a:ext cx="4351911" cy="3077034"/>
          </a:xfrm>
        </p:spPr>
        <p:txBody>
          <a:bodyPr>
            <a:normAutofit/>
          </a:bodyPr>
          <a:lstStyle/>
          <a:p>
            <a:r>
              <a:rPr lang="en-US" sz="1800" b="0" dirty="0" smtClean="0"/>
              <a:t>THE basic idea of </a:t>
            </a:r>
            <a:r>
              <a:rPr lang="en-US" sz="1800" i="1" u="sng" dirty="0" smtClean="0">
                <a:latin typeface="Gill Sans Ultra Bold" panose="020B0A02020104020203" pitchFamily="34" charset="0"/>
              </a:rPr>
              <a:t>multilevel feedback queue scheduling</a:t>
            </a:r>
            <a:r>
              <a:rPr lang="en-US" sz="1800" b="0" dirty="0" smtClean="0"/>
              <a:t> is to make the system feel more flexible and responsive to interactive users and thus reduce response time because of the increased tasks given by the user at an instant of requirement.</a:t>
            </a:r>
            <a:endParaRPr lang="en-US" sz="1800" b="0" dirty="0"/>
          </a:p>
        </p:txBody>
      </p:sp>
      <p:sp>
        <p:nvSpPr>
          <p:cNvPr id="27" name="Text Placeholder 26">
            <a:extLst>
              <a:ext uri="{FF2B5EF4-FFF2-40B4-BE49-F238E27FC236}">
                <a16:creationId xmlns="" xmlns:a16="http://schemas.microsoft.com/office/drawing/2014/main" id="{863C256D-8187-4199-952C-D2BB841598F8}"/>
              </a:ext>
            </a:extLst>
          </p:cNvPr>
          <p:cNvSpPr>
            <a:spLocks noGrp="1"/>
          </p:cNvSpPr>
          <p:nvPr>
            <p:ph type="body" idx="13"/>
          </p:nvPr>
        </p:nvSpPr>
        <p:spPr/>
        <p:txBody>
          <a:bodyPr/>
          <a:lstStyle/>
          <a:p>
            <a:r>
              <a:rPr lang="en-US" i="1" dirty="0" smtClean="0">
                <a:solidFill>
                  <a:srgbClr val="FF0000"/>
                </a:solidFill>
                <a:effectLst>
                  <a:outerShdw blurRad="38100" dist="38100" dir="2700000" algn="tl">
                    <a:srgbClr val="000000">
                      <a:alpha val="43137"/>
                    </a:srgbClr>
                  </a:outerShdw>
                </a:effectLst>
                <a:latin typeface="Algerian" panose="04020705040A02060702" pitchFamily="82" charset="0"/>
              </a:rPr>
              <a:t>PROBLEM STATEMENT</a:t>
            </a:r>
            <a:endParaRPr lang="en-US" i="1" dirty="0">
              <a:solidFill>
                <a:srgbClr val="FF0000"/>
              </a:solidFill>
              <a:effectLst>
                <a:outerShdw blurRad="38100" dist="38100" dir="2700000" algn="tl">
                  <a:srgbClr val="000000">
                    <a:alpha val="43137"/>
                  </a:srgbClr>
                </a:outerShdw>
              </a:effectLst>
              <a:latin typeface="Algerian" panose="04020705040A02060702" pitchFamily="82" charset="0"/>
            </a:endParaRPr>
          </a:p>
        </p:txBody>
      </p:sp>
      <p:sp>
        <p:nvSpPr>
          <p:cNvPr id="21" name="Footer Placeholder 20">
            <a:extLst>
              <a:ext uri="{FF2B5EF4-FFF2-40B4-BE49-F238E27FC236}">
                <a16:creationId xmlns="" xmlns:a16="http://schemas.microsoft.com/office/drawing/2014/main" id="{1B4C1D1F-C2EF-4D29-B146-E0CE535B36DC}"/>
              </a:ext>
            </a:extLst>
          </p:cNvPr>
          <p:cNvSpPr>
            <a:spLocks noGrp="1"/>
          </p:cNvSpPr>
          <p:nvPr>
            <p:ph type="ftr" sz="quarter" idx="16"/>
          </p:nvPr>
        </p:nvSpPr>
        <p:spPr/>
        <p:txBody>
          <a:bodyPr/>
          <a:lstStyle/>
          <a:p>
            <a:r>
              <a:rPr lang="en-US" dirty="0"/>
              <a:t>Add a Footer</a:t>
            </a:r>
          </a:p>
        </p:txBody>
      </p:sp>
      <p:sp>
        <p:nvSpPr>
          <p:cNvPr id="12" name="Rectangle: Single Corner Snipped 11">
            <a:extLst>
              <a:ext uri="{FF2B5EF4-FFF2-40B4-BE49-F238E27FC236}">
                <a16:creationId xmlns="" xmlns:a16="http://schemas.microsoft.com/office/drawing/2014/main" id="{2DFF522F-AF68-4632-B55E-C71590EC951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 xmlns:a16="http://schemas.microsoft.com/office/drawing/2014/main" id="{663F03C3-322B-449C-A477-EA1D99EDC624}"/>
              </a:ext>
              <a:ext uri="{C183D7F6-B498-43B3-948B-1728B52AA6E4}">
                <adec:decorative xmlns=""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 xmlns:a16="http://schemas.microsoft.com/office/drawing/2014/main" id="{AA0E0CBA-1F82-43A8-9DE3-F0F883DB2D26}"/>
              </a:ext>
              <a:ext uri="{C183D7F6-B498-43B3-948B-1728B52AA6E4}">
                <adec:decorative xmlns="" xmlns:adec="http://schemas.microsoft.com/office/drawing/2017/decorative" val="1"/>
              </a:ext>
            </a:extLst>
          </p:cNvPr>
          <p:cNvSpPr/>
          <p:nvPr/>
        </p:nvSpPr>
        <p:spPr>
          <a:xfrm>
            <a:off x="708338" y="546584"/>
            <a:ext cx="6040803" cy="56223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 xmlns:a16="http://schemas.microsoft.com/office/drawing/2014/main" id="{D5445F47-6D74-450C-BC16-998D2021AD78}"/>
              </a:ext>
            </a:extLst>
          </p:cNvPr>
          <p:cNvSpPr>
            <a:spLocks noGrp="1"/>
          </p:cNvSpPr>
          <p:nvPr>
            <p:ph type="title"/>
          </p:nvPr>
        </p:nvSpPr>
        <p:spPr/>
        <p:txBody>
          <a:bodyPr>
            <a:normAutofit fontScale="90000"/>
          </a:bodyPr>
          <a:lstStyle/>
          <a:p>
            <a:r>
              <a:rPr lang="en-US" dirty="0" smtClean="0"/>
              <a:t>Analysis of existing works</a:t>
            </a:r>
            <a:endParaRPr lang="en-US" dirty="0"/>
          </a:p>
        </p:txBody>
      </p:sp>
      <p:sp>
        <p:nvSpPr>
          <p:cNvPr id="8" name="Text Placeholder 7">
            <a:extLst>
              <a:ext uri="{FF2B5EF4-FFF2-40B4-BE49-F238E27FC236}">
                <a16:creationId xmlns="" xmlns:a16="http://schemas.microsoft.com/office/drawing/2014/main" id="{E79DECD2-B85E-4CB3-BBFB-C64131454B65}"/>
              </a:ext>
            </a:extLst>
          </p:cNvPr>
          <p:cNvSpPr>
            <a:spLocks noGrp="1"/>
          </p:cNvSpPr>
          <p:nvPr>
            <p:ph type="body" sz="half" idx="2"/>
          </p:nvPr>
        </p:nvSpPr>
        <p:spPr>
          <a:xfrm>
            <a:off x="957943" y="2216787"/>
            <a:ext cx="5138057" cy="3355267"/>
          </a:xfrm>
        </p:spPr>
        <p:txBody>
          <a:bodyPr>
            <a:normAutofit lnSpcReduction="10000"/>
          </a:bodyPr>
          <a:lstStyle/>
          <a:p>
            <a:endParaRPr lang="en-US" sz="1400" dirty="0"/>
          </a:p>
          <a:p>
            <a:r>
              <a:rPr lang="en-US" sz="1800" dirty="0" smtClean="0"/>
              <a:t>Now  we will learn about  meaning of term multi level feedback queue scheduling  and </a:t>
            </a:r>
            <a:r>
              <a:rPr lang="en-US" sz="1800" dirty="0"/>
              <a:t>see why it is called that: it has multiple levels of queues, and uses feedback to determine the priority of a given job. History is its guide: pay attention to how jobs behave over time and treat them accordingly. The </a:t>
            </a:r>
            <a:r>
              <a:rPr lang="en-US" sz="1800" dirty="0" smtClean="0"/>
              <a:t>various </a:t>
            </a:r>
            <a:r>
              <a:rPr lang="en-US" sz="1800" dirty="0"/>
              <a:t>set of MLFQ </a:t>
            </a:r>
            <a:r>
              <a:rPr lang="en-US" sz="1800" dirty="0" smtClean="0"/>
              <a:t>rules are defined as below:- </a:t>
            </a:r>
            <a:endParaRPr lang="en-US" sz="1800" dirty="0">
              <a:solidFill>
                <a:schemeClr val="tx1"/>
              </a:solidFill>
            </a:endParaRPr>
          </a:p>
        </p:txBody>
      </p:sp>
      <p:sp>
        <p:nvSpPr>
          <p:cNvPr id="2" name="Footer Placeholder 1">
            <a:extLst>
              <a:ext uri="{FF2B5EF4-FFF2-40B4-BE49-F238E27FC236}">
                <a16:creationId xmlns=""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 xmlns:a16="http://schemas.microsoft.com/office/drawing/2014/main" id="{85DF53DB-409B-49FA-A52D-E30AD84AED76}"/>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 xmlns:a16="http://schemas.microsoft.com/office/drawing/2014/main" id="{CDA17D7C-7C63-439C-8B50-C9B0F0F9AAF7}"/>
              </a:ext>
              <a:ext uri="{C183D7F6-B498-43B3-948B-1728B52AA6E4}">
                <adec:decorative xmlns=""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 xmlns:a16="http://schemas.microsoft.com/office/drawing/2014/main" id="{D5445F47-6D74-450C-BC16-998D2021AD78}"/>
              </a:ext>
            </a:extLst>
          </p:cNvPr>
          <p:cNvSpPr>
            <a:spLocks noGrp="1"/>
          </p:cNvSpPr>
          <p:nvPr>
            <p:ph type="title"/>
          </p:nvPr>
        </p:nvSpPr>
        <p:spPr/>
        <p:txBody>
          <a:bodyPr/>
          <a:lstStyle/>
          <a:p>
            <a:r>
              <a:rPr lang="en-US" dirty="0" smtClean="0"/>
              <a:t>Analysis continued...</a:t>
            </a:r>
            <a:endParaRPr lang="en-US" dirty="0"/>
          </a:p>
        </p:txBody>
      </p:sp>
      <p:sp>
        <p:nvSpPr>
          <p:cNvPr id="4" name="Content Placeholder 3">
            <a:extLst>
              <a:ext uri="{FF2B5EF4-FFF2-40B4-BE49-F238E27FC236}">
                <a16:creationId xmlns="" xmlns:a16="http://schemas.microsoft.com/office/drawing/2014/main" id="{2885A4AC-9AA0-4EFF-8162-609223BF5D70}"/>
              </a:ext>
            </a:extLst>
          </p:cNvPr>
          <p:cNvSpPr>
            <a:spLocks noGrp="1"/>
          </p:cNvSpPr>
          <p:nvPr>
            <p:ph idx="1"/>
          </p:nvPr>
        </p:nvSpPr>
        <p:spPr/>
        <p:txBody>
          <a:bodyPr>
            <a:normAutofit fontScale="25000" lnSpcReduction="20000"/>
          </a:bodyPr>
          <a:lstStyle/>
          <a:p>
            <a:r>
              <a:rPr lang="en-US" sz="5600" dirty="0" smtClean="0"/>
              <a:t> Rule </a:t>
            </a:r>
            <a:r>
              <a:rPr lang="en-US" sz="5600" dirty="0"/>
              <a:t>1: If Priority(A) &gt; Priority(B), A runs (B doesn’t).</a:t>
            </a:r>
          </a:p>
          <a:p>
            <a:r>
              <a:rPr lang="en-US" sz="5600" dirty="0" smtClean="0"/>
              <a:t> </a:t>
            </a:r>
            <a:r>
              <a:rPr lang="en-US" sz="5600" dirty="0"/>
              <a:t>Rule 2: If Priority(A) = Priority(B), A &amp; B run in round-robin fashion</a:t>
            </a:r>
          </a:p>
          <a:p>
            <a:pPr marL="0" indent="0">
              <a:buNone/>
            </a:pPr>
            <a:r>
              <a:rPr lang="en-US" sz="5600" dirty="0" smtClean="0"/>
              <a:t> using </a:t>
            </a:r>
            <a:r>
              <a:rPr lang="en-US" sz="5600" dirty="0"/>
              <a:t>the time slice (quantum length) of the given queue.</a:t>
            </a:r>
          </a:p>
          <a:p>
            <a:r>
              <a:rPr lang="en-US" sz="5600" dirty="0" smtClean="0"/>
              <a:t> </a:t>
            </a:r>
            <a:r>
              <a:rPr lang="en-US" sz="5600" dirty="0"/>
              <a:t>Rule 3: When a job enters the system, it is placed at the highest</a:t>
            </a:r>
          </a:p>
          <a:p>
            <a:pPr marL="0" indent="0">
              <a:buNone/>
            </a:pPr>
            <a:r>
              <a:rPr lang="en-US" sz="5600" dirty="0" smtClean="0"/>
              <a:t> priority </a:t>
            </a:r>
            <a:r>
              <a:rPr lang="en-US" sz="5600" dirty="0"/>
              <a:t>(the topmost queue).</a:t>
            </a:r>
          </a:p>
          <a:p>
            <a:r>
              <a:rPr lang="en-US" sz="5600" dirty="0" smtClean="0"/>
              <a:t> </a:t>
            </a:r>
            <a:r>
              <a:rPr lang="en-US" sz="5600" dirty="0"/>
              <a:t>Rule 4: Once a job uses up its time allotment at a given level (regardless</a:t>
            </a:r>
          </a:p>
          <a:p>
            <a:pPr marL="0" indent="0">
              <a:buNone/>
            </a:pPr>
            <a:r>
              <a:rPr lang="en-US" sz="5600" dirty="0" smtClean="0"/>
              <a:t> of </a:t>
            </a:r>
            <a:r>
              <a:rPr lang="en-US" sz="5600" dirty="0"/>
              <a:t>how many times it has given up the CPU), its priority is</a:t>
            </a:r>
          </a:p>
          <a:p>
            <a:pPr marL="0" indent="0">
              <a:buNone/>
            </a:pPr>
            <a:r>
              <a:rPr lang="en-US" sz="5600" dirty="0" smtClean="0"/>
              <a:t> reduced </a:t>
            </a:r>
            <a:r>
              <a:rPr lang="en-US" sz="5600" dirty="0"/>
              <a:t>(i.e., it moves down one queue).</a:t>
            </a:r>
          </a:p>
          <a:p>
            <a:r>
              <a:rPr lang="en-US" sz="5600" dirty="0" smtClean="0"/>
              <a:t> </a:t>
            </a:r>
            <a:r>
              <a:rPr lang="en-US" sz="5600" dirty="0"/>
              <a:t>Rule 5: After some time period S, move all the jobs in the system</a:t>
            </a:r>
          </a:p>
          <a:p>
            <a:pPr marL="0" indent="0">
              <a:buNone/>
            </a:pPr>
            <a:r>
              <a:rPr lang="en-US" sz="5600" dirty="0"/>
              <a:t>to the topmost queue.</a:t>
            </a:r>
          </a:p>
          <a:p>
            <a:pPr marL="0" indent="0">
              <a:buNone/>
            </a:pPr>
            <a:endParaRPr lang="en-US" dirty="0"/>
          </a:p>
        </p:txBody>
      </p:sp>
      <p:sp>
        <p:nvSpPr>
          <p:cNvPr id="11" name="Rectangle: Single Corner Snipped 10">
            <a:extLst>
              <a:ext uri="{FF2B5EF4-FFF2-40B4-BE49-F238E27FC236}">
                <a16:creationId xmlns="" xmlns:a16="http://schemas.microsoft.com/office/drawing/2014/main" id="{851F9C8F-B284-4FE9-A76C-49BE3BEE3853}"/>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4</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052" y="1159100"/>
            <a:ext cx="5283469" cy="476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73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 xmlns:a16="http://schemas.microsoft.com/office/drawing/2014/main" id="{CDA17D7C-7C63-439C-8B50-C9B0F0F9AAF7}"/>
              </a:ext>
              <a:ext uri="{C183D7F6-B498-43B3-948B-1728B52AA6E4}">
                <adec:decorative xmlns=""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 xmlns:a16="http://schemas.microsoft.com/office/drawing/2014/main" id="{D5445F47-6D74-450C-BC16-998D2021AD78}"/>
              </a:ext>
            </a:extLst>
          </p:cNvPr>
          <p:cNvSpPr>
            <a:spLocks noGrp="1"/>
          </p:cNvSpPr>
          <p:nvPr>
            <p:ph type="title"/>
          </p:nvPr>
        </p:nvSpPr>
        <p:spPr/>
        <p:txBody>
          <a:bodyPr/>
          <a:lstStyle/>
          <a:p>
            <a:r>
              <a:rPr lang="en-US" dirty="0" smtClean="0"/>
              <a:t>Analysis continued...</a:t>
            </a:r>
            <a:endParaRPr lang="en-US" dirty="0"/>
          </a:p>
        </p:txBody>
      </p:sp>
      <p:sp>
        <p:nvSpPr>
          <p:cNvPr id="9" name="Text Placeholder 8">
            <a:extLst>
              <a:ext uri="{FF2B5EF4-FFF2-40B4-BE49-F238E27FC236}">
                <a16:creationId xmlns="" xmlns:a16="http://schemas.microsoft.com/office/drawing/2014/main" id="{4744B28E-5E14-4A77-AD4F-C979905862BF}"/>
              </a:ext>
            </a:extLst>
          </p:cNvPr>
          <p:cNvSpPr>
            <a:spLocks noGrp="1"/>
          </p:cNvSpPr>
          <p:nvPr>
            <p:ph type="body" idx="13"/>
          </p:nvPr>
        </p:nvSpPr>
        <p:spPr/>
        <p:txBody>
          <a:bodyPr/>
          <a:lstStyle/>
          <a:p>
            <a:r>
              <a:rPr lang="en-US" dirty="0" smtClean="0"/>
              <a:t>A LITTLE  BIT  MORE..</a:t>
            </a:r>
            <a:endParaRPr lang="en-US" dirty="0"/>
          </a:p>
        </p:txBody>
      </p:sp>
      <p:sp>
        <p:nvSpPr>
          <p:cNvPr id="4" name="Content Placeholder 3">
            <a:extLst>
              <a:ext uri="{FF2B5EF4-FFF2-40B4-BE49-F238E27FC236}">
                <a16:creationId xmlns="" xmlns:a16="http://schemas.microsoft.com/office/drawing/2014/main" id="{2885A4AC-9AA0-4EFF-8162-609223BF5D70}"/>
              </a:ext>
            </a:extLst>
          </p:cNvPr>
          <p:cNvSpPr>
            <a:spLocks noGrp="1"/>
          </p:cNvSpPr>
          <p:nvPr>
            <p:ph idx="1"/>
          </p:nvPr>
        </p:nvSpPr>
        <p:spPr/>
        <p:txBody>
          <a:bodyPr>
            <a:normAutofit/>
          </a:bodyPr>
          <a:lstStyle/>
          <a:p>
            <a:pPr marL="0" indent="0">
              <a:buNone/>
            </a:pPr>
            <a:r>
              <a:rPr lang="en-US" dirty="0"/>
              <a:t>MLFQ is interesting for the following reason: instead of demanding a priori knowledge of the nature of a job, it observes the execution of a job and prioritizes it accordingly. In this way, it manages to achieve the best of both worlds: it can deliver excellent overall performance (similar to SJF/STCF) for short-running interactive jobs, and is fair and makes progress for long-running CPU-intensive workloads. For this reason, many systems, including BSD UNIX derivatives [LM+89, B86], Solaris [M06], and Windows NT and subsequent Windows operating systems [CS97] use a form of MLFQ as their base scheduler. </a:t>
            </a:r>
          </a:p>
        </p:txBody>
      </p:sp>
      <p:sp>
        <p:nvSpPr>
          <p:cNvPr id="11" name="Rectangle: Single Corner Snipped 10">
            <a:extLst>
              <a:ext uri="{FF2B5EF4-FFF2-40B4-BE49-F238E27FC236}">
                <a16:creationId xmlns="" xmlns:a16="http://schemas.microsoft.com/office/drawing/2014/main" id="{851F9C8F-B284-4FE9-A76C-49BE3BEE3853}"/>
              </a:ext>
              <a:ext uri="{C183D7F6-B498-43B3-948B-1728B52AA6E4}">
                <adec:decorative xmlns=""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2180768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 xmlns:a16="http://schemas.microsoft.com/office/drawing/2014/main" id="{4C646910-F4B3-42FF-94CF-BEAFDD606400}"/>
              </a:ext>
            </a:extLst>
          </p:cNvPr>
          <p:cNvSpPr>
            <a:spLocks noGrp="1"/>
          </p:cNvSpPr>
          <p:nvPr>
            <p:ph type="title"/>
          </p:nvPr>
        </p:nvSpPr>
        <p:spPr/>
        <p:txBody>
          <a:bodyPr/>
          <a:lstStyle/>
          <a:p>
            <a:r>
              <a:rPr lang="en-US" dirty="0" smtClean="0"/>
              <a:t>Implementation methodology</a:t>
            </a:r>
            <a:endParaRPr lang="en-US" dirty="0"/>
          </a:p>
        </p:txBody>
      </p:sp>
      <p:sp>
        <p:nvSpPr>
          <p:cNvPr id="4" name="Text Placeholder 3">
            <a:extLst>
              <a:ext uri="{FF2B5EF4-FFF2-40B4-BE49-F238E27FC236}">
                <a16:creationId xmlns="" xmlns:a16="http://schemas.microsoft.com/office/drawing/2014/main" id="{4033542F-D085-445E-BEBE-DEE6D4F79CAD}"/>
              </a:ext>
            </a:extLst>
          </p:cNvPr>
          <p:cNvSpPr>
            <a:spLocks noGrp="1"/>
          </p:cNvSpPr>
          <p:nvPr>
            <p:ph type="body" idx="1"/>
          </p:nvPr>
        </p:nvSpPr>
        <p:spPr/>
        <p:txBody>
          <a:bodyPr>
            <a:noAutofit/>
          </a:bodyPr>
          <a:lstStyle/>
          <a:p>
            <a:r>
              <a:rPr lang="en-US" sz="2000" dirty="0" smtClean="0"/>
              <a:t>The set of ready queues can be seen in the diagram as shown. </a:t>
            </a:r>
            <a:endParaRPr lang="en-US" sz="2000" dirty="0"/>
          </a:p>
        </p:txBody>
      </p:sp>
      <p:sp>
        <p:nvSpPr>
          <p:cNvPr id="5" name="Content Placeholder 4">
            <a:extLst>
              <a:ext uri="{FF2B5EF4-FFF2-40B4-BE49-F238E27FC236}">
                <a16:creationId xmlns="" xmlns:a16="http://schemas.microsoft.com/office/drawing/2014/main" id="{FDF153A6-0E4B-417F-85BB-FD8402B100BD}"/>
              </a:ext>
            </a:extLst>
          </p:cNvPr>
          <p:cNvSpPr>
            <a:spLocks noGrp="1"/>
          </p:cNvSpPr>
          <p:nvPr>
            <p:ph sz="half" idx="2"/>
          </p:nvPr>
        </p:nvSpPr>
        <p:spPr/>
        <p:txBody>
          <a:bodyPr>
            <a:noAutofit/>
          </a:bodyPr>
          <a:lstStyle/>
          <a:p>
            <a:pPr marL="0" indent="0">
              <a:buNone/>
            </a:pPr>
            <a:r>
              <a:rPr lang="en-US" sz="2000" dirty="0" smtClean="0"/>
              <a:t>1.The topmost queue is called Q1.</a:t>
            </a:r>
          </a:p>
          <a:p>
            <a:pPr marL="0" indent="0">
              <a:buNone/>
            </a:pPr>
            <a:r>
              <a:rPr lang="en-US" sz="2000" dirty="0" smtClean="0"/>
              <a:t>2.The bottommost queue is known as Qn.</a:t>
            </a:r>
          </a:p>
          <a:p>
            <a:pPr marL="0" indent="0">
              <a:buNone/>
            </a:pPr>
            <a:r>
              <a:rPr lang="en-US" sz="2000" dirty="0" smtClean="0"/>
              <a:t>3.All </a:t>
            </a:r>
            <a:r>
              <a:rPr lang="en-US" sz="2000" dirty="0"/>
              <a:t>incoming processes are first enqueued into Q1 while they wait for their turn to consume CPU time in FCFS order. </a:t>
            </a:r>
            <a:endParaRPr lang="en-US" sz="1400" dirty="0"/>
          </a:p>
        </p:txBody>
      </p:sp>
      <p:sp>
        <p:nvSpPr>
          <p:cNvPr id="6" name="Text Placeholder 5">
            <a:extLst>
              <a:ext uri="{FF2B5EF4-FFF2-40B4-BE49-F238E27FC236}">
                <a16:creationId xmlns="" xmlns:a16="http://schemas.microsoft.com/office/drawing/2014/main" id="{89C32B2A-F443-47DA-A5C9-E0CCEC6C2F29}"/>
              </a:ext>
            </a:extLst>
          </p:cNvPr>
          <p:cNvSpPr>
            <a:spLocks noGrp="1"/>
          </p:cNvSpPr>
          <p:nvPr>
            <p:ph type="body" idx="13"/>
          </p:nvPr>
        </p:nvSpPr>
        <p:spPr/>
        <p:txBody>
          <a:bodyPr/>
          <a:lstStyle/>
          <a:p>
            <a:r>
              <a:rPr lang="en-US" dirty="0"/>
              <a:t>YOUR TITLE GOES HERE</a:t>
            </a:r>
          </a:p>
        </p:txBody>
      </p:sp>
      <p:sp>
        <p:nvSpPr>
          <p:cNvPr id="7" name="Content Placeholder 6">
            <a:extLst>
              <a:ext uri="{FF2B5EF4-FFF2-40B4-BE49-F238E27FC236}">
                <a16:creationId xmlns=""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sp>
        <p:nvSpPr>
          <p:cNvPr id="29" name="Footer Placeholder 28">
            <a:extLst>
              <a:ext uri="{FF2B5EF4-FFF2-40B4-BE49-F238E27FC236}">
                <a16:creationId xmlns=""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6</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523" y="0"/>
            <a:ext cx="7276564"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411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 xmlns:a16="http://schemas.microsoft.com/office/drawing/2014/main" id="{4C646910-F4B3-42FF-94CF-BEAFDD606400}"/>
              </a:ext>
            </a:extLst>
          </p:cNvPr>
          <p:cNvSpPr>
            <a:spLocks noGrp="1"/>
          </p:cNvSpPr>
          <p:nvPr>
            <p:ph type="title"/>
          </p:nvPr>
        </p:nvSpPr>
        <p:spPr/>
        <p:txBody>
          <a:bodyPr/>
          <a:lstStyle/>
          <a:p>
            <a:r>
              <a:rPr lang="en-US" dirty="0" smtClean="0"/>
              <a:t>Implementation methodology</a:t>
            </a:r>
            <a:endParaRPr lang="en-US" dirty="0"/>
          </a:p>
        </p:txBody>
      </p:sp>
      <p:sp>
        <p:nvSpPr>
          <p:cNvPr id="4" name="Text Placeholder 3">
            <a:extLst>
              <a:ext uri="{FF2B5EF4-FFF2-40B4-BE49-F238E27FC236}">
                <a16:creationId xmlns="" xmlns:a16="http://schemas.microsoft.com/office/drawing/2014/main" id="{4033542F-D085-445E-BEBE-DEE6D4F79CAD}"/>
              </a:ext>
            </a:extLst>
          </p:cNvPr>
          <p:cNvSpPr>
            <a:spLocks noGrp="1"/>
          </p:cNvSpPr>
          <p:nvPr>
            <p:ph type="body" idx="1"/>
          </p:nvPr>
        </p:nvSpPr>
        <p:spPr>
          <a:xfrm>
            <a:off x="586761" y="1043189"/>
            <a:ext cx="3464717" cy="5537915"/>
          </a:xfrm>
        </p:spPr>
        <p:txBody>
          <a:bodyPr>
            <a:noAutofit/>
          </a:bodyPr>
          <a:lstStyle/>
          <a:p>
            <a:r>
              <a:rPr lang="en-US" dirty="0"/>
              <a:t>The process is dequeued when its turn comes, and executes for a time no greater than the quantum associated with its queue. If the process has not completed, it’s reenqueued into the next lower queue to wait for the next CPU time quantum to be granted. Otherwise it may release the CPU prior to quantum expiration because it requires IO service</a:t>
            </a:r>
            <a:r>
              <a:rPr lang="en-US" sz="1600" dirty="0"/>
              <a:t>. </a:t>
            </a:r>
            <a:endParaRPr lang="en-US" sz="2000" dirty="0"/>
          </a:p>
        </p:txBody>
      </p:sp>
      <p:pic>
        <p:nvPicPr>
          <p:cNvPr id="10" name="Picture Placeholder 9" descr="two buildings" title="two buildings">
            <a:extLst>
              <a:ext uri="{FF2B5EF4-FFF2-40B4-BE49-F238E27FC236}">
                <a16:creationId xmlns="" xmlns:a16="http://schemas.microsoft.com/office/drawing/2014/main"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29" name="Footer Placeholder 28">
            <a:extLst>
              <a:ext uri="{FF2B5EF4-FFF2-40B4-BE49-F238E27FC236}">
                <a16:creationId xmlns=""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7</a:t>
            </a:fld>
            <a:endParaRPr lang="en-US" dirty="0"/>
          </a:p>
        </p:txBody>
      </p:sp>
      <p:sp>
        <p:nvSpPr>
          <p:cNvPr id="12" name="TextBox 11"/>
          <p:cNvSpPr txBox="1"/>
          <p:nvPr/>
        </p:nvSpPr>
        <p:spPr>
          <a:xfrm>
            <a:off x="8087930" y="553791"/>
            <a:ext cx="3876541" cy="5262979"/>
          </a:xfrm>
          <a:prstGeom prst="rect">
            <a:avLst/>
          </a:prstGeom>
          <a:noFill/>
        </p:spPr>
        <p:txBody>
          <a:bodyPr wrap="square" rtlCol="0">
            <a:spAutoFit/>
          </a:bodyPr>
          <a:lstStyle/>
          <a:p>
            <a:r>
              <a:rPr lang="en-US" sz="2400" dirty="0"/>
              <a:t>In this case, it enters</a:t>
            </a:r>
          </a:p>
          <a:p>
            <a:r>
              <a:rPr lang="en-US" sz="2400" dirty="0"/>
              <a:t>a wait-queue for IO, and will return to Q1 once that service is finished. Once the process reaches</a:t>
            </a:r>
          </a:p>
          <a:p>
            <a:r>
              <a:rPr lang="en-US" sz="2400" dirty="0"/>
              <a:t>QN it’s re-enqueued into QN as many times as necessary, with the exception that IO is requested.</a:t>
            </a:r>
          </a:p>
          <a:p>
            <a:r>
              <a:rPr lang="en-US" sz="2400" dirty="0"/>
              <a:t>This sequence of enqueue, dequeue, execute, re-enqueue or request IO continues until the process has finished</a:t>
            </a:r>
            <a:r>
              <a:rPr lang="en-US" sz="2400" dirty="0" smtClean="0"/>
              <a:t>.</a:t>
            </a:r>
            <a:endParaRPr lang="en-US" sz="2400" dirty="0"/>
          </a:p>
        </p:txBody>
      </p:sp>
    </p:spTree>
    <p:extLst>
      <p:ext uri="{BB962C8B-B14F-4D97-AF65-F5344CB8AC3E}">
        <p14:creationId xmlns:p14="http://schemas.microsoft.com/office/powerpoint/2010/main" val="317438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9ADB54-3897-4872-B9B3-1888BB60FDFF}"/>
              </a:ext>
            </a:extLst>
          </p:cNvPr>
          <p:cNvSpPr>
            <a:spLocks noGrp="1"/>
          </p:cNvSpPr>
          <p:nvPr>
            <p:ph type="title"/>
          </p:nvPr>
        </p:nvSpPr>
        <p:spPr>
          <a:xfrm>
            <a:off x="296213" y="954997"/>
            <a:ext cx="10431887" cy="1139416"/>
          </a:xfrm>
        </p:spPr>
        <p:txBody>
          <a:bodyPr/>
          <a:lstStyle/>
          <a:p>
            <a:r>
              <a:rPr lang="en-US" sz="8000" i="1" dirty="0" smtClean="0"/>
              <a:t>Future work</a:t>
            </a:r>
            <a:endParaRPr lang="en-US" sz="8000" i="1" dirty="0"/>
          </a:p>
        </p:txBody>
      </p:sp>
      <p:sp>
        <p:nvSpPr>
          <p:cNvPr id="3" name="Content Placeholder 2">
            <a:extLst>
              <a:ext uri="{FF2B5EF4-FFF2-40B4-BE49-F238E27FC236}">
                <a16:creationId xmlns="" xmlns:a16="http://schemas.microsoft.com/office/drawing/2014/main" id="{A999491B-46DB-4307-8E1A-E1066E4FBAEB}"/>
              </a:ext>
            </a:extLst>
          </p:cNvPr>
          <p:cNvSpPr>
            <a:spLocks noGrp="1"/>
          </p:cNvSpPr>
          <p:nvPr>
            <p:ph idx="1"/>
          </p:nvPr>
        </p:nvSpPr>
        <p:spPr>
          <a:xfrm>
            <a:off x="553792" y="2021983"/>
            <a:ext cx="10509159" cy="3980580"/>
          </a:xfrm>
        </p:spPr>
        <p:txBody>
          <a:bodyPr>
            <a:normAutofit/>
          </a:bodyPr>
          <a:lstStyle/>
          <a:p>
            <a:pPr marL="0" indent="0">
              <a:buNone/>
            </a:pPr>
            <a:r>
              <a:rPr lang="en-US" sz="2000" dirty="0" smtClean="0"/>
              <a:t>It </a:t>
            </a:r>
            <a:r>
              <a:rPr lang="en-US" sz="2000" dirty="0"/>
              <a:t>can be enhanced in many directions </a:t>
            </a:r>
            <a:r>
              <a:rPr lang="en-US" sz="2000" dirty="0" smtClean="0"/>
              <a:t>like  :  </a:t>
            </a:r>
          </a:p>
          <a:p>
            <a:pPr marL="342900" indent="-342900">
              <a:buAutoNum type="arabicParenR"/>
            </a:pPr>
            <a:r>
              <a:rPr lang="en-US" sz="2000" dirty="0" smtClean="0"/>
              <a:t>Studying </a:t>
            </a:r>
            <a:r>
              <a:rPr lang="en-US" sz="2000" dirty="0"/>
              <a:t>performance in real time applications </a:t>
            </a:r>
            <a:r>
              <a:rPr lang="en-US" sz="2000" dirty="0" smtClean="0"/>
              <a:t>   where </a:t>
            </a:r>
            <a:r>
              <a:rPr lang="en-US" sz="2000" dirty="0"/>
              <a:t>tasks have priorities and deadline constraints. </a:t>
            </a:r>
            <a:endParaRPr lang="en-US" sz="2000" dirty="0" smtClean="0"/>
          </a:p>
          <a:p>
            <a:pPr marL="342900" indent="-342900">
              <a:buAutoNum type="arabicParenR"/>
            </a:pPr>
            <a:r>
              <a:rPr lang="en-US" sz="2000" dirty="0" smtClean="0"/>
              <a:t> </a:t>
            </a:r>
            <a:r>
              <a:rPr lang="en-US" sz="2000" dirty="0"/>
              <a:t>Applying scheduling technique on distributed </a:t>
            </a:r>
            <a:r>
              <a:rPr lang="en-US" sz="2000" dirty="0" smtClean="0"/>
              <a:t>    systems</a:t>
            </a:r>
            <a:r>
              <a:rPr lang="en-US" sz="2000" dirty="0"/>
              <a:t>. </a:t>
            </a:r>
            <a:r>
              <a:rPr lang="en-US" sz="2000" dirty="0" smtClean="0"/>
              <a:t> </a:t>
            </a:r>
          </a:p>
          <a:p>
            <a:pPr marL="342900" indent="-342900">
              <a:buAutoNum type="arabicParenR"/>
            </a:pPr>
            <a:r>
              <a:rPr lang="en-US" sz="2000" dirty="0" smtClean="0"/>
              <a:t>Multi level feedback scheduling algorithm can be used in charging stations for eletric cars.</a:t>
            </a:r>
          </a:p>
        </p:txBody>
      </p:sp>
      <p:sp>
        <p:nvSpPr>
          <p:cNvPr id="6" name="Footer Placeholder 5">
            <a:extLst>
              <a:ext uri="{FF2B5EF4-FFF2-40B4-BE49-F238E27FC236}">
                <a16:creationId xmlns=""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999491B-46DB-4307-8E1A-E1066E4FBAEB}"/>
              </a:ext>
            </a:extLst>
          </p:cNvPr>
          <p:cNvSpPr>
            <a:spLocks noGrp="1"/>
          </p:cNvSpPr>
          <p:nvPr>
            <p:ph idx="1"/>
          </p:nvPr>
        </p:nvSpPr>
        <p:spPr>
          <a:xfrm>
            <a:off x="428626" y="385763"/>
            <a:ext cx="10634326" cy="5616800"/>
          </a:xfrm>
        </p:spPr>
        <p:txBody>
          <a:bodyPr>
            <a:normAutofit fontScale="85000" lnSpcReduction="10000"/>
          </a:bodyPr>
          <a:lstStyle/>
          <a:p>
            <a:pPr marL="0" indent="0" fontAlgn="base">
              <a:buNone/>
            </a:pPr>
            <a:r>
              <a:rPr lang="en-US" sz="2000" dirty="0" smtClean="0"/>
              <a:t>Now   </a:t>
            </a:r>
            <a:r>
              <a:rPr lang="en-US" sz="2000" dirty="0"/>
              <a:t>let us suppose that queue 1 and 2 follow round </a:t>
            </a:r>
            <a:r>
              <a:rPr lang="en-US" sz="2000" dirty="0" smtClean="0"/>
              <a:t>robin    with </a:t>
            </a:r>
            <a:r>
              <a:rPr lang="en-US" sz="2000" dirty="0"/>
              <a:t>time quantum 4 and 8 respectively and queue 3 follow </a:t>
            </a:r>
            <a:r>
              <a:rPr lang="en-US" sz="2000" dirty="0" smtClean="0"/>
              <a:t>FCFS . One </a:t>
            </a:r>
            <a:r>
              <a:rPr lang="en-US" sz="2000" dirty="0"/>
              <a:t>implementation of MFQS is given below –</a:t>
            </a:r>
          </a:p>
          <a:p>
            <a:pPr fontAlgn="base"/>
            <a:r>
              <a:rPr lang="en-US" sz="2000" dirty="0"/>
              <a:t>When a process starts executing then it first enters queue 1.</a:t>
            </a:r>
          </a:p>
          <a:p>
            <a:pPr fontAlgn="base"/>
            <a:r>
              <a:rPr lang="en-US" sz="2000" dirty="0"/>
              <a:t>In queue 1 process executes for 4 unit and if it completes </a:t>
            </a:r>
            <a:r>
              <a:rPr lang="en-US" sz="2000" dirty="0" smtClean="0"/>
              <a:t>    in </a:t>
            </a:r>
            <a:r>
              <a:rPr lang="en-US" sz="2000" dirty="0"/>
              <a:t>this 4 unit or it gives CPU for I/O operation in this 4 unit than the priority of this process does not change and if it </a:t>
            </a:r>
            <a:r>
              <a:rPr lang="en-US" sz="2000" dirty="0" smtClean="0"/>
              <a:t>    again </a:t>
            </a:r>
            <a:r>
              <a:rPr lang="en-US" sz="2000" dirty="0"/>
              <a:t>comes in the ready queue than it again starts its execution in Queue 1.</a:t>
            </a:r>
          </a:p>
          <a:p>
            <a:pPr fontAlgn="base"/>
            <a:r>
              <a:rPr lang="en-US" sz="2000" dirty="0"/>
              <a:t>If a process in queue 1 does not complete in 4 unit then its </a:t>
            </a:r>
            <a:r>
              <a:rPr lang="en-US" sz="2000" dirty="0" smtClean="0"/>
              <a:t> priority </a:t>
            </a:r>
            <a:r>
              <a:rPr lang="en-US" sz="2000" dirty="0"/>
              <a:t>gets reduced and it shifted to queue 2.</a:t>
            </a:r>
          </a:p>
          <a:p>
            <a:pPr fontAlgn="base"/>
            <a:r>
              <a:rPr lang="en-US" sz="2000" dirty="0"/>
              <a:t>Above points 2 and 3 are also true for queue 2 processes </a:t>
            </a:r>
            <a:r>
              <a:rPr lang="en-US" sz="2000" dirty="0" smtClean="0"/>
              <a:t>    but </a:t>
            </a:r>
            <a:r>
              <a:rPr lang="en-US" sz="2000" dirty="0"/>
              <a:t>the time quantum is 8 </a:t>
            </a:r>
            <a:r>
              <a:rPr lang="en-US" sz="2000" dirty="0" smtClean="0"/>
              <a:t>unit. In </a:t>
            </a:r>
            <a:r>
              <a:rPr lang="en-US" sz="2000" dirty="0"/>
              <a:t>a general case if a process does not complete in a time quantum than it is </a:t>
            </a:r>
            <a:r>
              <a:rPr lang="en-US" sz="2000" dirty="0" smtClean="0"/>
              <a:t>        shifted </a:t>
            </a:r>
            <a:r>
              <a:rPr lang="en-US" sz="2000" dirty="0"/>
              <a:t>to the lower priority queue.</a:t>
            </a:r>
          </a:p>
          <a:p>
            <a:pPr fontAlgn="base"/>
            <a:r>
              <a:rPr lang="en-US" sz="2000" dirty="0"/>
              <a:t>In the last queue, processes are scheduled in FCFS manner.</a:t>
            </a:r>
          </a:p>
          <a:p>
            <a:pPr fontAlgn="base"/>
            <a:r>
              <a:rPr lang="en-US" sz="2000" dirty="0"/>
              <a:t>A process in lower priority queue can only execute </a:t>
            </a:r>
            <a:r>
              <a:rPr lang="en-US" sz="2000"/>
              <a:t>only </a:t>
            </a:r>
            <a:r>
              <a:rPr lang="en-US" sz="2000" smtClean="0"/>
              <a:t>      when </a:t>
            </a:r>
            <a:r>
              <a:rPr lang="en-US" sz="2000" dirty="0"/>
              <a:t>higher priority queues are empty.</a:t>
            </a:r>
          </a:p>
          <a:p>
            <a:pPr fontAlgn="base"/>
            <a:r>
              <a:rPr lang="en-US" sz="2000" dirty="0"/>
              <a:t>A process running in the lower priority queue is interrupted by a process arriving in the higher priority queue.</a:t>
            </a:r>
          </a:p>
          <a:p>
            <a:pPr marL="0" indent="0">
              <a:buNone/>
            </a:pPr>
            <a:endParaRPr lang="en-US" sz="2000" dirty="0" smtClean="0"/>
          </a:p>
        </p:txBody>
      </p:sp>
      <p:sp>
        <p:nvSpPr>
          <p:cNvPr id="6" name="Footer Placeholder 5">
            <a:extLst>
              <a:ext uri="{FF2B5EF4-FFF2-40B4-BE49-F238E27FC236}">
                <a16:creationId xmlns=""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1569860491"/>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19B998-C0F0-415C-AF4D-F10DCCD30A25}">
  <ds:schemaRefs>
    <ds:schemaRef ds:uri="http://schemas.openxmlformats.org/package/2006/metadata/core-properties"/>
    <ds:schemaRef ds:uri="71af3243-3dd4-4a8d-8c0d-dd76da1f02a5"/>
    <ds:schemaRef ds:uri="16c05727-aa75-4e4a-9b5f-8a80a1165891"/>
    <ds:schemaRef ds:uri="http://schemas.microsoft.com/office/infopath/2007/PartnerControls"/>
    <ds:schemaRef ds:uri="http://purl.org/dc/dcmitype/"/>
    <ds:schemaRef ds:uri="http://www.w3.org/XML/1998/namespace"/>
    <ds:schemaRef ds:uri="http://schemas.microsoft.com/office/2006/documentManagement/types"/>
    <ds:schemaRef ds:uri="http://schemas.microsoft.com/office/2006/metadata/properties"/>
    <ds:schemaRef ds:uri="http://purl.org/dc/terms/"/>
    <ds:schemaRef ds:uri="http://purl.org/dc/elements/1.1/"/>
  </ds:schemaRefs>
</ds:datastoreItem>
</file>

<file path=customXml/itemProps2.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7BEDAB-01B4-4BD0-9390-31AD928007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1056</Words>
  <Application>Microsoft Office PowerPoint</Application>
  <PresentationFormat>Widescreen</PresentationFormat>
  <Paragraphs>691</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Calibri</vt:lpstr>
      <vt:lpstr>Gill Sans Ultra Bold</vt:lpstr>
      <vt:lpstr>Onyx</vt:lpstr>
      <vt:lpstr>Roboto</vt:lpstr>
      <vt:lpstr>Rockwell Condensed</vt:lpstr>
      <vt:lpstr>Stencil</vt:lpstr>
      <vt:lpstr>Times New Roman</vt:lpstr>
      <vt:lpstr>Office Theme</vt:lpstr>
      <vt:lpstr>MULTILEVEL FEEDBACK QUEUE SCHEDULING</vt:lpstr>
      <vt:lpstr>THE basic idea of multilevel feedback queue scheduling is to make the system feel more flexible and responsive to interactive users and thus reduce response time because of the increased tasks given by the user at an instant of requirement.</vt:lpstr>
      <vt:lpstr>Analysis of existing works</vt:lpstr>
      <vt:lpstr>Analysis continued...</vt:lpstr>
      <vt:lpstr>Analysis continued...</vt:lpstr>
      <vt:lpstr>Implementation methodology</vt:lpstr>
      <vt:lpstr>Implementation methodology</vt:lpstr>
      <vt:lpstr>Future work</vt:lpstr>
      <vt:lpstr>PowerPoint Presentation</vt:lpstr>
      <vt:lpstr>PowerPoint Presentation</vt:lpstr>
      <vt:lpstr>CONCLUSION</vt:lpstr>
      <vt:lpstr>CONCLUSION continued..</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2019-10-14T11:01:27Z</dcterms:created>
  <dcterms:modified xsi:type="dcterms:W3CDTF">2019-11-13T22:41:17Z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