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slide" Target="slides/slide21.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pic>
        <p:nvPicPr>
          <p:cNvPr descr="Celestia-R1---OverlayContentHD.png" id="12" name="Google Shape;12;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 name="Google Shape;13;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5" name="Google Shape;15;p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pic>
        <p:nvPicPr>
          <p:cNvPr descr="Celestia-R1---OverlayContentHD.png" id="76" name="Google Shape;76;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7" name="Google Shape;77;p11"/>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9" name="Google Shape;79;p11"/>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0" name="Google Shape;80;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3" name="Shape 83"/>
        <p:cNvGrpSpPr/>
        <p:nvPr/>
      </p:nvGrpSpPr>
      <p:grpSpPr>
        <a:xfrm>
          <a:off x="0" y="0"/>
          <a:ext cx="0" cy="0"/>
          <a:chOff x="0" y="0"/>
          <a:chExt cx="0" cy="0"/>
        </a:xfrm>
      </p:grpSpPr>
      <p:pic>
        <p:nvPicPr>
          <p:cNvPr descr="Celestia-R1---OverlayContentHD.png" id="84" name="Google Shape;84;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5" name="Google Shape;85;p12"/>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7" name="Google Shape;87;p12"/>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5" name="Google Shape;95;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8" name="Shape 98"/>
        <p:cNvGrpSpPr/>
        <p:nvPr/>
      </p:nvGrpSpPr>
      <p:grpSpPr>
        <a:xfrm>
          <a:off x="0" y="0"/>
          <a:ext cx="0" cy="0"/>
          <a:chOff x="0" y="0"/>
          <a:chExt cx="0" cy="0"/>
        </a:xfrm>
      </p:grpSpPr>
      <p:pic>
        <p:nvPicPr>
          <p:cNvPr descr="Celestia-R1---OverlayContentHD.png" id="99" name="Google Shape;99;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0" name="Google Shape;100;p14"/>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IN" sz="8000" u="none" cap="none" strike="noStrike">
                <a:solidFill>
                  <a:schemeClr val="lt1"/>
                </a:solidFill>
                <a:latin typeface="Calibri"/>
                <a:ea typeface="Calibri"/>
                <a:cs typeface="Calibri"/>
                <a:sym typeface="Calibri"/>
              </a:rPr>
              <a:t>”</a:t>
            </a:r>
            <a:endParaRPr/>
          </a:p>
        </p:txBody>
      </p:sp>
      <p:sp>
        <p:nvSpPr>
          <p:cNvPr id="101" name="Google Shape;101;p14"/>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IN" sz="8000" u="none" cap="none" strike="noStrike">
                <a:solidFill>
                  <a:schemeClr val="lt1"/>
                </a:solidFill>
                <a:latin typeface="Calibri"/>
                <a:ea typeface="Calibri"/>
                <a:cs typeface="Calibri"/>
                <a:sym typeface="Calibri"/>
              </a:rPr>
              <a:t>“</a:t>
            </a:r>
            <a:endParaRPr/>
          </a:p>
        </p:txBody>
      </p:sp>
      <p:sp>
        <p:nvSpPr>
          <p:cNvPr id="102" name="Google Shape;102;p14"/>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4" name="Google Shape;104;p14"/>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IN"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IN"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0" name="Google Shape;130;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23" name="Google Shape;23;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pic>
        <p:nvPicPr>
          <p:cNvPr descr="Celestia-R1---OverlayContentHD.png" id="27" name="Google Shape;27;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8" name="Google Shape;28;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0" name="Google Shape;30;p4"/>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1" name="Google Shape;31;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pic>
        <p:nvPicPr>
          <p:cNvPr descr="Celestia-R1---OverlayContentHD.png" id="35" name="Google Shape;35;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6" name="Google Shape;36;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40" name="Shape 40"/>
        <p:cNvGrpSpPr/>
        <p:nvPr/>
      </p:nvGrpSpPr>
      <p:grpSpPr>
        <a:xfrm>
          <a:off x="0" y="0"/>
          <a:ext cx="0" cy="0"/>
          <a:chOff x="0" y="0"/>
          <a:chExt cx="0" cy="0"/>
        </a:xfrm>
      </p:grpSpPr>
      <p:pic>
        <p:nvPicPr>
          <p:cNvPr descr="Celestia-R1---OverlayContentHD.png" id="41" name="Google Shape;41;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2" name="Google Shape;42;p6"/>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4" name="Google Shape;44;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2" name="Google Shape;52;p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3" name="Google Shape;53;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pic>
        <p:nvPicPr>
          <p:cNvPr descr="Celestia-R1---OverlayTitleHD.png" id="57" name="Google Shape;57;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8" name="Google Shape;58;p8"/>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60" name="Google Shape;60;p8"/>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pic>
        <p:nvPicPr>
          <p:cNvPr descr="Celestia-R1---OverlayContentHD.png" id="64" name="Google Shape;64;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5" name="Google Shape;65;p9"/>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67" name="Google Shape;67;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pic>
        <p:nvPicPr>
          <p:cNvPr descr="Celestia-R1---OverlayContentHD.png" id="71" name="Google Shape;71;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2" name="Google Shape;72;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86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4.jpg"/><Relationship Id="rId6" Type="http://schemas.openxmlformats.org/officeDocument/2006/relationships/image" Target="../media/image23.jpg"/><Relationship Id="rId7"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27.jp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uciml/mushroom-classification"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2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685801" y="58928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3600"/>
              <a:buFont typeface="Verdana"/>
              <a:buNone/>
            </a:pPr>
            <a:r>
              <a:rPr b="1" lang="en-IN">
                <a:solidFill>
                  <a:srgbClr val="002060"/>
                </a:solidFill>
                <a:latin typeface="Verdana"/>
                <a:ea typeface="Verdana"/>
                <a:cs typeface="Verdana"/>
                <a:sym typeface="Verdana"/>
              </a:rPr>
              <a:t>MUSHROOM CLASSIFICATION(P225)</a:t>
            </a:r>
            <a:br>
              <a:rPr b="1" lang="en-IN">
                <a:solidFill>
                  <a:srgbClr val="002060"/>
                </a:solidFill>
                <a:latin typeface="Verdana"/>
                <a:ea typeface="Verdana"/>
                <a:cs typeface="Verdana"/>
                <a:sym typeface="Verdana"/>
              </a:rPr>
            </a:br>
            <a:r>
              <a:rPr b="1" lang="en-IN">
                <a:solidFill>
                  <a:srgbClr val="002060"/>
                </a:solidFill>
                <a:latin typeface="Verdana"/>
                <a:ea typeface="Verdana"/>
                <a:cs typeface="Verdana"/>
                <a:sym typeface="Verdana"/>
              </a:rPr>
              <a:t>(</a:t>
            </a:r>
            <a:r>
              <a:rPr b="1" lang="en-IN" sz="2800">
                <a:solidFill>
                  <a:srgbClr val="002060"/>
                </a:solidFill>
                <a:latin typeface="Verdana"/>
                <a:ea typeface="Verdana"/>
                <a:cs typeface="Verdana"/>
                <a:sym typeface="Verdana"/>
              </a:rPr>
              <a:t>TEAM 3)</a:t>
            </a:r>
            <a:endParaRPr/>
          </a:p>
        </p:txBody>
      </p:sp>
      <p:sp>
        <p:nvSpPr>
          <p:cNvPr id="145" name="Google Shape;145;p1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b="1" lang="en-IN" sz="2000">
                <a:solidFill>
                  <a:schemeClr val="dk1"/>
                </a:solidFill>
              </a:rPr>
              <a:t>Pallavi Jadhav</a:t>
            </a:r>
            <a:endParaRPr/>
          </a:p>
          <a:p>
            <a:pPr indent="-285750" lvl="0" marL="285750" rtl="0" algn="l">
              <a:spcBef>
                <a:spcPts val="1000"/>
              </a:spcBef>
              <a:spcAft>
                <a:spcPts val="0"/>
              </a:spcAft>
              <a:buSzPts val="2000"/>
              <a:buChar char="•"/>
            </a:pPr>
            <a:r>
              <a:rPr b="1" lang="en-IN" sz="2000">
                <a:solidFill>
                  <a:schemeClr val="dk1"/>
                </a:solidFill>
              </a:rPr>
              <a:t>Tejasvita Nale</a:t>
            </a:r>
            <a:endParaRPr b="1" sz="2000">
              <a:solidFill>
                <a:schemeClr val="dk1"/>
              </a:solidFill>
            </a:endParaRPr>
          </a:p>
          <a:p>
            <a:pPr indent="-285750" lvl="0" marL="285750" rtl="0" algn="l">
              <a:spcBef>
                <a:spcPts val="1000"/>
              </a:spcBef>
              <a:spcAft>
                <a:spcPts val="0"/>
              </a:spcAft>
              <a:buSzPts val="2000"/>
              <a:buChar char="•"/>
            </a:pPr>
            <a:r>
              <a:rPr b="1" lang="en-IN" sz="2000">
                <a:solidFill>
                  <a:schemeClr val="dk1"/>
                </a:solidFill>
              </a:rPr>
              <a:t>Abhishek Jha</a:t>
            </a:r>
            <a:endParaRPr/>
          </a:p>
          <a:p>
            <a:pPr indent="-285750" lvl="0" marL="285750" rtl="0" algn="l">
              <a:spcBef>
                <a:spcPts val="1000"/>
              </a:spcBef>
              <a:spcAft>
                <a:spcPts val="0"/>
              </a:spcAft>
              <a:buSzPts val="2000"/>
              <a:buChar char="•"/>
            </a:pPr>
            <a:r>
              <a:rPr b="1" lang="en-IN" sz="2000">
                <a:solidFill>
                  <a:schemeClr val="dk1"/>
                </a:solidFill>
              </a:rPr>
              <a:t>Shrotika Ghadge</a:t>
            </a:r>
            <a:endParaRPr/>
          </a:p>
          <a:p>
            <a:pPr indent="-285750" lvl="0" marL="285750" rtl="0" algn="l">
              <a:spcBef>
                <a:spcPts val="1000"/>
              </a:spcBef>
              <a:spcAft>
                <a:spcPts val="0"/>
              </a:spcAft>
              <a:buSzPts val="2000"/>
              <a:buChar char="•"/>
            </a:pPr>
            <a:r>
              <a:rPr b="1" lang="en-IN" sz="2000">
                <a:solidFill>
                  <a:schemeClr val="dk1"/>
                </a:solidFill>
              </a:rPr>
              <a:t>Suhani Jain</a:t>
            </a:r>
            <a:endParaRPr/>
          </a:p>
          <a:p>
            <a:pPr indent="-285750" lvl="0" marL="285750" rtl="0" algn="l">
              <a:spcBef>
                <a:spcPts val="1000"/>
              </a:spcBef>
              <a:spcAft>
                <a:spcPts val="0"/>
              </a:spcAft>
              <a:buSzPts val="2000"/>
              <a:buChar char="•"/>
            </a:pPr>
            <a:r>
              <a:rPr b="1" lang="en-IN" sz="2000">
                <a:solidFill>
                  <a:schemeClr val="dk1"/>
                </a:solidFill>
              </a:rPr>
              <a:t>Vijay Chandra                                                                                                </a:t>
            </a:r>
            <a:r>
              <a:rPr b="1" lang="en-IN" sz="2400">
                <a:solidFill>
                  <a:schemeClr val="dk1"/>
                </a:solidFill>
              </a:rPr>
              <a:t>Mentor</a:t>
            </a:r>
            <a:endParaRPr/>
          </a:p>
          <a:p>
            <a:pPr indent="-285750" lvl="0" marL="285750" rtl="0" algn="l">
              <a:spcBef>
                <a:spcPts val="1000"/>
              </a:spcBef>
              <a:spcAft>
                <a:spcPts val="0"/>
              </a:spcAft>
              <a:buSzPts val="2000"/>
              <a:buChar char="•"/>
            </a:pPr>
            <a:r>
              <a:rPr b="1" lang="en-IN" sz="2000">
                <a:solidFill>
                  <a:schemeClr val="dk1"/>
                </a:solidFill>
              </a:rPr>
              <a:t>Rushika Reddy                                                                                             </a:t>
            </a:r>
            <a:r>
              <a:rPr b="1" lang="en-IN" sz="2400">
                <a:solidFill>
                  <a:schemeClr val="dk1"/>
                </a:solidFill>
              </a:rPr>
              <a:t>-Neha Ma’am</a:t>
            </a:r>
            <a:endParaRPr sz="2400"/>
          </a:p>
        </p:txBody>
      </p:sp>
      <p:pic>
        <p:nvPicPr>
          <p:cNvPr id="146" name="Google Shape;146;p19"/>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685801" y="457200"/>
            <a:ext cx="10131425" cy="5486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3200"/>
              <a:buFont typeface="Verdana"/>
              <a:buNone/>
            </a:pPr>
            <a:r>
              <a:rPr b="1" lang="en-IN" sz="3200">
                <a:solidFill>
                  <a:srgbClr val="002060"/>
                </a:solidFill>
                <a:latin typeface="Verdana"/>
                <a:ea typeface="Verdana"/>
                <a:cs typeface="Verdana"/>
                <a:sym typeface="Verdana"/>
              </a:rPr>
              <a:t>MULTIVARIENT PLOT</a:t>
            </a:r>
            <a:endParaRPr/>
          </a:p>
        </p:txBody>
      </p:sp>
      <p:pic>
        <p:nvPicPr>
          <p:cNvPr id="225" name="Google Shape;225;p28"/>
          <p:cNvPicPr preferRelativeResize="0"/>
          <p:nvPr/>
        </p:nvPicPr>
        <p:blipFill rotWithShape="1">
          <a:blip r:embed="rId3">
            <a:alphaModFix/>
          </a:blip>
          <a:srcRect b="0" l="0" r="0" t="0"/>
          <a:stretch/>
        </p:blipFill>
        <p:spPr>
          <a:xfrm>
            <a:off x="685801" y="1231821"/>
            <a:ext cx="3154679" cy="2578180"/>
          </a:xfrm>
          <a:prstGeom prst="rect">
            <a:avLst/>
          </a:prstGeom>
          <a:noFill/>
          <a:ln>
            <a:noFill/>
          </a:ln>
        </p:spPr>
      </p:pic>
      <p:pic>
        <p:nvPicPr>
          <p:cNvPr id="226" name="Google Shape;226;p28"/>
          <p:cNvPicPr preferRelativeResize="0"/>
          <p:nvPr/>
        </p:nvPicPr>
        <p:blipFill rotWithShape="1">
          <a:blip r:embed="rId4">
            <a:alphaModFix/>
          </a:blip>
          <a:srcRect b="0" l="0" r="0" t="0"/>
          <a:stretch/>
        </p:blipFill>
        <p:spPr>
          <a:xfrm>
            <a:off x="4289598" y="1231820"/>
            <a:ext cx="3472641" cy="2578179"/>
          </a:xfrm>
          <a:prstGeom prst="rect">
            <a:avLst/>
          </a:prstGeom>
          <a:noFill/>
          <a:ln>
            <a:noFill/>
          </a:ln>
        </p:spPr>
      </p:pic>
      <p:pic>
        <p:nvPicPr>
          <p:cNvPr id="227" name="Google Shape;227;p28"/>
          <p:cNvPicPr preferRelativeResize="0"/>
          <p:nvPr/>
        </p:nvPicPr>
        <p:blipFill rotWithShape="1">
          <a:blip r:embed="rId5">
            <a:alphaModFix/>
          </a:blip>
          <a:srcRect b="0" l="0" r="0" t="0"/>
          <a:stretch/>
        </p:blipFill>
        <p:spPr>
          <a:xfrm>
            <a:off x="8077866" y="1229360"/>
            <a:ext cx="3472641" cy="2578179"/>
          </a:xfrm>
          <a:prstGeom prst="rect">
            <a:avLst/>
          </a:prstGeom>
          <a:noFill/>
          <a:ln>
            <a:noFill/>
          </a:ln>
        </p:spPr>
      </p:pic>
      <p:pic>
        <p:nvPicPr>
          <p:cNvPr id="228" name="Google Shape;228;p28"/>
          <p:cNvPicPr preferRelativeResize="0"/>
          <p:nvPr/>
        </p:nvPicPr>
        <p:blipFill rotWithShape="1">
          <a:blip r:embed="rId6">
            <a:alphaModFix/>
          </a:blip>
          <a:srcRect b="0" l="0" r="0" t="0"/>
          <a:stretch/>
        </p:blipFill>
        <p:spPr>
          <a:xfrm>
            <a:off x="685801" y="4033521"/>
            <a:ext cx="3235959" cy="2387600"/>
          </a:xfrm>
          <a:prstGeom prst="rect">
            <a:avLst/>
          </a:prstGeom>
          <a:noFill/>
          <a:ln>
            <a:noFill/>
          </a:ln>
        </p:spPr>
      </p:pic>
      <p:pic>
        <p:nvPicPr>
          <p:cNvPr id="229" name="Google Shape;229;p28"/>
          <p:cNvPicPr preferRelativeResize="0"/>
          <p:nvPr/>
        </p:nvPicPr>
        <p:blipFill rotWithShape="1">
          <a:blip r:embed="rId7">
            <a:alphaModFix/>
          </a:blip>
          <a:srcRect b="0" l="0" r="0" t="0"/>
          <a:stretch/>
        </p:blipFill>
        <p:spPr>
          <a:xfrm>
            <a:off x="4257785" y="4114801"/>
            <a:ext cx="3575575" cy="2306320"/>
          </a:xfrm>
          <a:prstGeom prst="rect">
            <a:avLst/>
          </a:prstGeom>
          <a:noFill/>
          <a:ln>
            <a:noFill/>
          </a:ln>
        </p:spPr>
      </p:pic>
      <p:pic>
        <p:nvPicPr>
          <p:cNvPr id="230" name="Google Shape;230;p28"/>
          <p:cNvPicPr preferRelativeResize="0"/>
          <p:nvPr/>
        </p:nvPicPr>
        <p:blipFill rotWithShape="1">
          <a:blip r:embed="rId8">
            <a:alphaModFix/>
          </a:blip>
          <a:srcRect b="0" l="0" r="0" t="0"/>
          <a:stretch/>
        </p:blipFill>
        <p:spPr>
          <a:xfrm>
            <a:off x="8077865" y="4114802"/>
            <a:ext cx="3428333" cy="2306320"/>
          </a:xfrm>
          <a:prstGeom prst="rect">
            <a:avLst/>
          </a:prstGeom>
          <a:noFill/>
          <a:ln>
            <a:noFill/>
          </a:ln>
        </p:spPr>
      </p:pic>
      <p:pic>
        <p:nvPicPr>
          <p:cNvPr id="231" name="Google Shape;231;p28"/>
          <p:cNvPicPr preferRelativeResize="0"/>
          <p:nvPr/>
        </p:nvPicPr>
        <p:blipFill rotWithShape="1">
          <a:blip r:embed="rId9">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685801" y="589281"/>
            <a:ext cx="10131425" cy="457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1800"/>
              <a:buFont typeface="Verdana"/>
              <a:buNone/>
            </a:pPr>
            <a:r>
              <a:rPr b="1" lang="en-IN" sz="1800">
                <a:solidFill>
                  <a:srgbClr val="002060"/>
                </a:solidFill>
                <a:latin typeface="Verdana"/>
                <a:ea typeface="Verdana"/>
                <a:cs typeface="Verdana"/>
                <a:sym typeface="Verdana"/>
              </a:rPr>
              <a:t>INFERENCES</a:t>
            </a:r>
            <a:endParaRPr/>
          </a:p>
        </p:txBody>
      </p:sp>
      <p:sp>
        <p:nvSpPr>
          <p:cNvPr id="237" name="Google Shape;237;p29"/>
          <p:cNvSpPr txBox="1"/>
          <p:nvPr>
            <p:ph idx="1" type="body"/>
          </p:nvPr>
        </p:nvSpPr>
        <p:spPr>
          <a:xfrm>
            <a:off x="685801" y="1066801"/>
            <a:ext cx="12867639" cy="5720079"/>
          </a:xfrm>
          <a:prstGeom prst="rect">
            <a:avLst/>
          </a:prstGeom>
          <a:noFill/>
          <a:ln>
            <a:noFill/>
          </a:ln>
        </p:spPr>
        <p:txBody>
          <a:bodyPr anchorCtr="0" anchor="ctr" bIns="45700" lIns="91425" spcFirstLastPara="1" rIns="91425" wrap="square" tIns="45700">
            <a:normAutofit fontScale="62500" lnSpcReduction="20000"/>
          </a:bodyPr>
          <a:lstStyle/>
          <a:p>
            <a:pPr indent="-285781" lvl="0" marL="285750" rtl="0" algn="l">
              <a:spcBef>
                <a:spcPts val="0"/>
              </a:spcBef>
              <a:spcAft>
                <a:spcPts val="0"/>
              </a:spcAft>
              <a:buSzPct val="100000"/>
              <a:buChar char="•"/>
            </a:pPr>
            <a:r>
              <a:rPr b="0" i="0" lang="en-IN" sz="1900">
                <a:solidFill>
                  <a:schemeClr val="dk1"/>
                </a:solidFill>
                <a:latin typeface="Verdana"/>
                <a:ea typeface="Verdana"/>
                <a:cs typeface="Verdana"/>
                <a:sym typeface="Verdana"/>
              </a:rPr>
              <a:t>Most of the knobbed mushrooms in our dataset are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Most fibrous cap surface are edible.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Most white cap colour mushrooms are edible while most yellow cap colour mushrooms are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Bruised mushrooms are usually edible while unbruised ones are usually the opposite.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No smell mushrooms are mostly edible by a wide margin while all foul smell mushrooms are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attached gills are almost always edible.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crowded gills are almost always edible.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narrow gill sized mushrooms are almost always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buff gill colour mushrooms are always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stalk shape has insignificant difference between each value in terms of poisonous or edible.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Mushrooms with missing data of stalk roots are usually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silky mushrooms with stalk surface above ring &amp; stalk surface above ring are usually poisonous, smooth are usually edible..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white stalk coloured mushrooms are usually edible, pink ones are mostly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All veil type of the mushroom's are partial.</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Almost all of the mushroom's veil colour are white.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Almost all of the mushroom's ring number amount are one.</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pendant ring typed mushrooms are mostly edible, evanescent are mostly poisonous and large ring types are all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brown and black spore print colour ones are almost entirely edible while white and chocolate (20.09%) are mostly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Mushrooms with a several population are mostly poisonous.</a:t>
            </a:r>
            <a:endParaRPr/>
          </a:p>
          <a:p>
            <a:pPr indent="-285781" lvl="0" marL="285750" rtl="0" algn="l">
              <a:spcBef>
                <a:spcPts val="1000"/>
              </a:spcBef>
              <a:spcAft>
                <a:spcPts val="0"/>
              </a:spcAft>
              <a:buSzPct val="100000"/>
              <a:buChar char="•"/>
            </a:pPr>
            <a:r>
              <a:rPr b="0" i="0" lang="en-IN" sz="1900">
                <a:solidFill>
                  <a:schemeClr val="dk1"/>
                </a:solidFill>
                <a:latin typeface="Verdana"/>
                <a:ea typeface="Verdana"/>
                <a:cs typeface="Verdana"/>
                <a:sym typeface="Verdana"/>
              </a:rPr>
              <a:t>The woods or grasses grown mushrooms are mostly edible.</a:t>
            </a:r>
            <a:endParaRPr/>
          </a:p>
          <a:p>
            <a:pPr indent="-214312" lvl="0" marL="285750" rtl="0" algn="l">
              <a:spcBef>
                <a:spcPts val="1000"/>
              </a:spcBef>
              <a:spcAft>
                <a:spcPts val="0"/>
              </a:spcAft>
              <a:buSzPct val="100000"/>
              <a:buNone/>
            </a:pPr>
            <a:r>
              <a:t/>
            </a:r>
            <a:endParaRPr/>
          </a:p>
        </p:txBody>
      </p:sp>
      <p:pic>
        <p:nvPicPr>
          <p:cNvPr id="238" name="Google Shape;238;p29"/>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6000"/>
              <a:buFont typeface="Verdana"/>
              <a:buNone/>
            </a:pPr>
            <a:r>
              <a:rPr lang="en-IN" sz="6000">
                <a:solidFill>
                  <a:srgbClr val="002060"/>
                </a:solidFill>
                <a:latin typeface="Verdana"/>
                <a:ea typeface="Verdana"/>
                <a:cs typeface="Verdana"/>
                <a:sym typeface="Verdana"/>
              </a:rPr>
              <a:t>FEATURE ENGINEERING</a:t>
            </a:r>
            <a:endParaRPr sz="6000">
              <a:solidFill>
                <a:srgbClr val="002060"/>
              </a:solidFill>
              <a:latin typeface="Verdana"/>
              <a:ea typeface="Verdana"/>
              <a:cs typeface="Verdana"/>
              <a:sym typeface="Verdana"/>
            </a:endParaRPr>
          </a:p>
        </p:txBody>
      </p:sp>
      <p:sp>
        <p:nvSpPr>
          <p:cNvPr id="244" name="Google Shape;244;p30"/>
          <p:cNvSpPr txBox="1"/>
          <p:nvPr>
            <p:ph idx="1" type="body"/>
          </p:nvPr>
        </p:nvSpPr>
        <p:spPr>
          <a:xfrm>
            <a:off x="685801" y="4777381"/>
            <a:ext cx="10131426" cy="1468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Font typeface="Arial"/>
              <a:buChar char="•"/>
            </a:pPr>
            <a:r>
              <a:rPr lang="en-IN">
                <a:solidFill>
                  <a:schemeClr val="dk1"/>
                </a:solidFill>
                <a:latin typeface="Verdana"/>
                <a:ea typeface="Verdana"/>
                <a:cs typeface="Verdana"/>
                <a:sym typeface="Verdana"/>
              </a:rPr>
              <a:t>Renaming Columns Name</a:t>
            </a:r>
            <a:endParaRPr/>
          </a:p>
          <a:p>
            <a:pPr indent="-342900" lvl="0" marL="342900" rtl="0" algn="l">
              <a:spcBef>
                <a:spcPts val="1000"/>
              </a:spcBef>
              <a:spcAft>
                <a:spcPts val="0"/>
              </a:spcAft>
              <a:buSzPct val="100000"/>
              <a:buFont typeface="Arial"/>
              <a:buChar char="•"/>
            </a:pPr>
            <a:r>
              <a:rPr lang="en-IN">
                <a:solidFill>
                  <a:schemeClr val="dk1"/>
                </a:solidFill>
                <a:latin typeface="Verdana"/>
                <a:ea typeface="Verdana"/>
                <a:cs typeface="Verdana"/>
                <a:sym typeface="Verdana"/>
              </a:rPr>
              <a:t>Dropping Unnecessary columns</a:t>
            </a:r>
            <a:endParaRPr/>
          </a:p>
          <a:p>
            <a:pPr indent="-342900" lvl="0" marL="342900" rtl="0" algn="l">
              <a:spcBef>
                <a:spcPts val="1000"/>
              </a:spcBef>
              <a:spcAft>
                <a:spcPts val="0"/>
              </a:spcAft>
              <a:buSzPct val="100000"/>
              <a:buFont typeface="Arial"/>
              <a:buChar char="•"/>
            </a:pPr>
            <a:r>
              <a:rPr lang="en-IN">
                <a:solidFill>
                  <a:schemeClr val="dk1"/>
                </a:solidFill>
                <a:latin typeface="Verdana"/>
                <a:ea typeface="Verdana"/>
                <a:cs typeface="Verdana"/>
                <a:sym typeface="Verdana"/>
              </a:rPr>
              <a:t>Outlier detection</a:t>
            </a:r>
            <a:endParaRPr/>
          </a:p>
          <a:p>
            <a:pPr indent="-342900" lvl="0" marL="342900" rtl="0" algn="l">
              <a:spcBef>
                <a:spcPts val="1000"/>
              </a:spcBef>
              <a:spcAft>
                <a:spcPts val="0"/>
              </a:spcAft>
              <a:buSzPct val="100000"/>
              <a:buFont typeface="Arial"/>
              <a:buChar char="•"/>
            </a:pPr>
            <a:r>
              <a:rPr lang="en-IN">
                <a:solidFill>
                  <a:schemeClr val="dk1"/>
                </a:solidFill>
                <a:latin typeface="Verdana"/>
                <a:ea typeface="Verdana"/>
                <a:cs typeface="Verdana"/>
                <a:sym typeface="Verdana"/>
              </a:rPr>
              <a:t>Encoding</a:t>
            </a:r>
            <a:endParaRPr>
              <a:solidFill>
                <a:schemeClr val="dk1"/>
              </a:solidFill>
              <a:latin typeface="Verdana"/>
              <a:ea typeface="Verdana"/>
              <a:cs typeface="Verdana"/>
              <a:sym typeface="Verdana"/>
            </a:endParaRPr>
          </a:p>
        </p:txBody>
      </p:sp>
      <p:pic>
        <p:nvPicPr>
          <p:cNvPr id="245" name="Google Shape;245;p30"/>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92505" y="385011"/>
            <a:ext cx="4455696" cy="158816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002060"/>
              </a:buClr>
              <a:buSzPts val="2000"/>
              <a:buFont typeface="Verdana"/>
              <a:buNone/>
            </a:pPr>
            <a:r>
              <a:rPr b="1" lang="en-IN" sz="2000">
                <a:solidFill>
                  <a:srgbClr val="002060"/>
                </a:solidFill>
                <a:latin typeface="Verdana"/>
                <a:ea typeface="Verdana"/>
                <a:cs typeface="Verdana"/>
                <a:sym typeface="Verdana"/>
              </a:rPr>
              <a:t>DROPPING COLUMNS</a:t>
            </a:r>
            <a:endParaRPr b="1" sz="2000">
              <a:solidFill>
                <a:srgbClr val="002060"/>
              </a:solidFill>
              <a:latin typeface="Verdana"/>
              <a:ea typeface="Verdana"/>
              <a:cs typeface="Verdana"/>
              <a:sym typeface="Verdana"/>
            </a:endParaRPr>
          </a:p>
        </p:txBody>
      </p:sp>
      <p:sp>
        <p:nvSpPr>
          <p:cNvPr id="251" name="Google Shape;251;p31"/>
          <p:cNvSpPr txBox="1"/>
          <p:nvPr>
            <p:ph idx="1" type="body"/>
          </p:nvPr>
        </p:nvSpPr>
        <p:spPr>
          <a:xfrm>
            <a:off x="4648201" y="1299411"/>
            <a:ext cx="6169026" cy="27432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b="0" i="0" lang="en-IN">
                <a:solidFill>
                  <a:schemeClr val="dk1"/>
                </a:solidFill>
                <a:latin typeface="Verdana"/>
                <a:ea typeface="Verdana"/>
                <a:cs typeface="Verdana"/>
                <a:sym typeface="Verdana"/>
              </a:rPr>
              <a:t>From the above analysis, following columns are not needed so we will drop them: gill-attachment, stalk-surface-below-ring, stalk-colour-below-ring, veil-type, veil-colour, ring-number</a:t>
            </a:r>
            <a:endParaRPr/>
          </a:p>
          <a:p>
            <a:pPr indent="-171450" lvl="0" marL="285750" rtl="0" algn="l">
              <a:spcBef>
                <a:spcPts val="1000"/>
              </a:spcBef>
              <a:spcAft>
                <a:spcPts val="0"/>
              </a:spcAft>
              <a:buSzPts val="1800"/>
              <a:buNone/>
            </a:pPr>
            <a:r>
              <a:t/>
            </a:r>
            <a:endParaRPr b="0" i="0" u="none" cap="none" strike="noStrike">
              <a:solidFill>
                <a:schemeClr val="dk1"/>
              </a:solidFill>
              <a:latin typeface="Verdana"/>
              <a:ea typeface="Verdana"/>
              <a:cs typeface="Verdana"/>
              <a:sym typeface="Verdana"/>
            </a:endParaRPr>
          </a:p>
          <a:p>
            <a:pPr indent="-171450" lvl="0" marL="285750" rtl="0" algn="l">
              <a:spcBef>
                <a:spcPts val="1000"/>
              </a:spcBef>
              <a:spcAft>
                <a:spcPts val="0"/>
              </a:spcAft>
              <a:buSzPts val="1800"/>
              <a:buNone/>
            </a:pPr>
            <a:r>
              <a:t/>
            </a:r>
            <a:endParaRPr b="0" i="0" u="none" cap="none" strike="noStrike">
              <a:solidFill>
                <a:srgbClr val="F2F2F2"/>
              </a:solidFill>
            </a:endParaRPr>
          </a:p>
          <a:p>
            <a:pPr indent="-171450" lvl="0" marL="285750" rtl="0" algn="l">
              <a:spcBef>
                <a:spcPts val="1000"/>
              </a:spcBef>
              <a:spcAft>
                <a:spcPts val="0"/>
              </a:spcAft>
              <a:buSzPts val="1800"/>
              <a:buNone/>
            </a:pPr>
            <a:r>
              <a:t/>
            </a:r>
            <a:endParaRPr b="0" i="0" u="none" cap="none" strike="noStrike">
              <a:solidFill>
                <a:srgbClr val="F2F2F2"/>
              </a:solidFill>
            </a:endParaRPr>
          </a:p>
          <a:p>
            <a:pPr indent="-171450" lvl="0" marL="285750" rtl="0" algn="l">
              <a:spcBef>
                <a:spcPts val="1000"/>
              </a:spcBef>
              <a:spcAft>
                <a:spcPts val="0"/>
              </a:spcAft>
              <a:buSzPts val="1800"/>
              <a:buNone/>
            </a:pPr>
            <a:r>
              <a:t/>
            </a:r>
            <a:endParaRPr b="0" i="0">
              <a:solidFill>
                <a:srgbClr val="F2F2F2"/>
              </a:solidFill>
              <a:latin typeface="Helvetica Neue"/>
              <a:ea typeface="Helvetica Neue"/>
              <a:cs typeface="Helvetica Neue"/>
              <a:sym typeface="Helvetica Neue"/>
            </a:endParaRPr>
          </a:p>
          <a:p>
            <a:pPr indent="-171450" lvl="0" marL="285750" rtl="0" algn="l">
              <a:spcBef>
                <a:spcPts val="1000"/>
              </a:spcBef>
              <a:spcAft>
                <a:spcPts val="0"/>
              </a:spcAft>
              <a:buSzPts val="1800"/>
              <a:buNone/>
            </a:pPr>
            <a:r>
              <a:t/>
            </a:r>
            <a:endParaRPr>
              <a:solidFill>
                <a:srgbClr val="F2F2F2"/>
              </a:solidFill>
            </a:endParaRPr>
          </a:p>
        </p:txBody>
      </p:sp>
      <p:sp>
        <p:nvSpPr>
          <p:cNvPr id="252" name="Google Shape;252;p31"/>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p:txBody>
      </p:sp>
      <p:pic>
        <p:nvPicPr>
          <p:cNvPr id="253" name="Google Shape;253;p31"/>
          <p:cNvPicPr preferRelativeResize="0"/>
          <p:nvPr/>
        </p:nvPicPr>
        <p:blipFill rotWithShape="1">
          <a:blip r:embed="rId3">
            <a:alphaModFix/>
          </a:blip>
          <a:srcRect b="0" l="0" r="0" t="0"/>
          <a:stretch/>
        </p:blipFill>
        <p:spPr>
          <a:xfrm>
            <a:off x="685799" y="3445933"/>
            <a:ext cx="11040979" cy="2239543"/>
          </a:xfrm>
          <a:prstGeom prst="rect">
            <a:avLst/>
          </a:prstGeom>
          <a:noFill/>
          <a:ln>
            <a:noFill/>
          </a:ln>
        </p:spPr>
      </p:pic>
      <p:pic>
        <p:nvPicPr>
          <p:cNvPr id="254" name="Google Shape;254;p31"/>
          <p:cNvPicPr preferRelativeResize="0"/>
          <p:nvPr/>
        </p:nvPicPr>
        <p:blipFill rotWithShape="1">
          <a:blip r:embed="rId4">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594360" y="478790"/>
            <a:ext cx="3680885"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2000"/>
              <a:buFont typeface="Verdana"/>
              <a:buNone/>
            </a:pPr>
            <a:r>
              <a:rPr b="1" lang="en-IN" sz="2000">
                <a:solidFill>
                  <a:srgbClr val="002060"/>
                </a:solidFill>
                <a:latin typeface="Verdana"/>
                <a:ea typeface="Verdana"/>
                <a:cs typeface="Verdana"/>
                <a:sym typeface="Verdana"/>
              </a:rPr>
              <a:t>OUTLIERS DETECTION</a:t>
            </a:r>
            <a:endParaRPr/>
          </a:p>
        </p:txBody>
      </p:sp>
      <p:pic>
        <p:nvPicPr>
          <p:cNvPr id="260" name="Google Shape;260;p32"/>
          <p:cNvPicPr preferRelativeResize="0"/>
          <p:nvPr>
            <p:ph idx="1" type="body"/>
          </p:nvPr>
        </p:nvPicPr>
        <p:blipFill rotWithShape="1">
          <a:blip r:embed="rId3">
            <a:alphaModFix/>
          </a:blip>
          <a:srcRect b="0" l="0" r="0" t="0"/>
          <a:stretch/>
        </p:blipFill>
        <p:spPr>
          <a:xfrm>
            <a:off x="4541521" y="478790"/>
            <a:ext cx="7132320" cy="5871210"/>
          </a:xfrm>
          <a:prstGeom prst="rect">
            <a:avLst/>
          </a:prstGeom>
          <a:noFill/>
          <a:ln>
            <a:noFill/>
          </a:ln>
        </p:spPr>
      </p:pic>
      <p:sp>
        <p:nvSpPr>
          <p:cNvPr id="261" name="Google Shape;261;p32"/>
          <p:cNvSpPr txBox="1"/>
          <p:nvPr>
            <p:ph idx="2" type="body"/>
          </p:nvPr>
        </p:nvSpPr>
        <p:spPr>
          <a:xfrm>
            <a:off x="518159" y="2514600"/>
            <a:ext cx="3680885" cy="182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IN">
                <a:solidFill>
                  <a:schemeClr val="dk1"/>
                </a:solidFill>
                <a:latin typeface="Verdana"/>
                <a:ea typeface="Verdana"/>
                <a:cs typeface="Verdana"/>
                <a:sym typeface="Verdana"/>
              </a:rPr>
              <a:t>In terms of categorical features, an outlier can be considered a categories of with    little observations. So here we group together categories who's contribution is below 5%,under new category name 'Other</a:t>
            </a:r>
            <a:r>
              <a:rPr lang="en-IN"/>
              <a:t>'</a:t>
            </a:r>
            <a:endParaRPr/>
          </a:p>
        </p:txBody>
      </p:sp>
      <p:pic>
        <p:nvPicPr>
          <p:cNvPr id="262" name="Google Shape;262;p32"/>
          <p:cNvPicPr preferRelativeResize="0"/>
          <p:nvPr/>
        </p:nvPicPr>
        <p:blipFill rotWithShape="1">
          <a:blip r:embed="rId4">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776"/>
              </a:buClr>
              <a:buSzPts val="6000"/>
              <a:buFont typeface="Arial"/>
              <a:buNone/>
            </a:pPr>
            <a:r>
              <a:rPr b="1" i="0" lang="en-IN" sz="6000" u="none" cap="none" strike="noStrike">
                <a:solidFill>
                  <a:srgbClr val="002776"/>
                </a:solidFill>
                <a:latin typeface="Arial"/>
                <a:ea typeface="Arial"/>
                <a:cs typeface="Arial"/>
                <a:sym typeface="Arial"/>
              </a:rPr>
              <a:t>Model Building</a:t>
            </a:r>
            <a:br>
              <a:rPr b="0" i="0" lang="en-IN" sz="6000" u="none" cap="none" strike="noStrike">
                <a:solidFill>
                  <a:srgbClr val="000000"/>
                </a:solidFill>
                <a:latin typeface="Arial"/>
                <a:ea typeface="Arial"/>
                <a:cs typeface="Arial"/>
                <a:sym typeface="Arial"/>
              </a:rPr>
            </a:br>
            <a:endParaRPr sz="6000"/>
          </a:p>
        </p:txBody>
      </p:sp>
      <p:sp>
        <p:nvSpPr>
          <p:cNvPr id="268" name="Google Shape;268;p33"/>
          <p:cNvSpPr txBox="1"/>
          <p:nvPr>
            <p:ph idx="1" type="body"/>
          </p:nvPr>
        </p:nvSpPr>
        <p:spPr>
          <a:xfrm>
            <a:off x="685802" y="1336478"/>
            <a:ext cx="8775832" cy="5260313"/>
          </a:xfrm>
          <a:prstGeom prst="rect">
            <a:avLst/>
          </a:prstGeom>
          <a:noFill/>
          <a:ln>
            <a:noFill/>
          </a:ln>
        </p:spPr>
        <p:txBody>
          <a:bodyPr anchorCtr="0" anchor="ctr" bIns="158700" lIns="317400" spcFirstLastPara="1" rIns="317400" wrap="square" tIns="158700">
            <a:spAutoFit/>
          </a:bodyPr>
          <a:lstStyle/>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The Process of Modeling the Data:</a:t>
            </a:r>
            <a:endParaRPr/>
          </a:p>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1.Importing the model </a:t>
            </a:r>
            <a:endParaRPr/>
          </a:p>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2.Fitting the model </a:t>
            </a:r>
            <a:endParaRPr/>
          </a:p>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3.Predicting Mushroom types </a:t>
            </a:r>
            <a:endParaRPr/>
          </a:p>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4.Classification metrics – </a:t>
            </a:r>
            <a:endParaRPr/>
          </a:p>
          <a:p>
            <a:pPr indent="0" lvl="0" marL="0" marR="0" rtl="0" algn="l">
              <a:lnSpc>
                <a:spcPct val="150000"/>
              </a:lnSpc>
              <a:spcBef>
                <a:spcPts val="0"/>
              </a:spcBef>
              <a:spcAft>
                <a:spcPts val="0"/>
              </a:spcAft>
              <a:buClr>
                <a:srgbClr val="000000"/>
              </a:buClr>
              <a:buSzPts val="1800"/>
              <a:buFont typeface="Verdana"/>
              <a:buNone/>
            </a:pPr>
            <a:r>
              <a:rPr i="0" lang="en-IN" u="none" cap="none" strike="noStrike">
                <a:solidFill>
                  <a:srgbClr val="000000"/>
                </a:solidFill>
                <a:latin typeface="Verdana"/>
                <a:ea typeface="Verdana"/>
                <a:cs typeface="Verdana"/>
                <a:sym typeface="Verdana"/>
              </a:rPr>
              <a:t>Score Metrics for Classification: </a:t>
            </a:r>
            <a:endParaRPr/>
          </a:p>
          <a:p>
            <a:pPr indent="-285750" lvl="0" marL="285750" rtl="0" algn="l">
              <a:lnSpc>
                <a:spcPct val="150000"/>
              </a:lnSpc>
              <a:spcBef>
                <a:spcPts val="0"/>
              </a:spcBef>
              <a:spcAft>
                <a:spcPts val="0"/>
              </a:spcAft>
              <a:buClr>
                <a:srgbClr val="000000"/>
              </a:buClr>
              <a:buSzPts val="1800"/>
              <a:buChar char="•"/>
            </a:pPr>
            <a:r>
              <a:rPr i="0" lang="en-IN" u="none" cap="none" strike="noStrike">
                <a:solidFill>
                  <a:srgbClr val="000000"/>
                </a:solidFill>
                <a:latin typeface="Verdana"/>
                <a:ea typeface="Verdana"/>
                <a:cs typeface="Verdana"/>
                <a:sym typeface="Verdana"/>
              </a:rPr>
              <a:t>Accuracy= (TP+TN/(TP+TN+FP+FN) </a:t>
            </a:r>
            <a:endParaRPr/>
          </a:p>
          <a:p>
            <a:pPr indent="-285750" lvl="0" marL="285750" rtl="0" algn="l">
              <a:lnSpc>
                <a:spcPct val="150000"/>
              </a:lnSpc>
              <a:spcBef>
                <a:spcPts val="0"/>
              </a:spcBef>
              <a:spcAft>
                <a:spcPts val="0"/>
              </a:spcAft>
              <a:buClr>
                <a:srgbClr val="000000"/>
              </a:buClr>
              <a:buSzPts val="1800"/>
              <a:buChar char="•"/>
            </a:pPr>
            <a:r>
              <a:rPr i="0" lang="en-IN" u="none" cap="none" strike="noStrike">
                <a:solidFill>
                  <a:srgbClr val="000000"/>
                </a:solidFill>
                <a:latin typeface="Verdana"/>
                <a:ea typeface="Verdana"/>
                <a:cs typeface="Verdana"/>
                <a:sym typeface="Verdana"/>
              </a:rPr>
              <a:t>Precision = (TP)/(TP+FP) </a:t>
            </a:r>
            <a:endParaRPr/>
          </a:p>
          <a:p>
            <a:pPr indent="-285750" lvl="0" marL="285750" rtl="0" algn="l">
              <a:lnSpc>
                <a:spcPct val="150000"/>
              </a:lnSpc>
              <a:spcBef>
                <a:spcPts val="0"/>
              </a:spcBef>
              <a:spcAft>
                <a:spcPts val="0"/>
              </a:spcAft>
              <a:buClr>
                <a:srgbClr val="000000"/>
              </a:buClr>
              <a:buSzPts val="1800"/>
              <a:buChar char="•"/>
            </a:pPr>
            <a:r>
              <a:rPr i="0" lang="en-IN" u="none" cap="none" strike="noStrike">
                <a:solidFill>
                  <a:srgbClr val="000000"/>
                </a:solidFill>
                <a:latin typeface="Verdana"/>
                <a:ea typeface="Verdana"/>
                <a:cs typeface="Verdana"/>
                <a:sym typeface="Verdana"/>
              </a:rPr>
              <a:t>Recall = (TP)/(TP+FN) </a:t>
            </a:r>
            <a:endParaRPr/>
          </a:p>
          <a:p>
            <a:pPr indent="-285750" lvl="0" marL="285750" rtl="0" algn="l">
              <a:lnSpc>
                <a:spcPct val="150000"/>
              </a:lnSpc>
              <a:spcBef>
                <a:spcPts val="0"/>
              </a:spcBef>
              <a:spcAft>
                <a:spcPts val="0"/>
              </a:spcAft>
              <a:buClr>
                <a:srgbClr val="000000"/>
              </a:buClr>
              <a:buSzPts val="1800"/>
              <a:buChar char="•"/>
            </a:pPr>
            <a:r>
              <a:rPr i="0" lang="en-IN" u="none" cap="none" strike="noStrike">
                <a:solidFill>
                  <a:srgbClr val="000000"/>
                </a:solidFill>
                <a:latin typeface="Verdana"/>
                <a:ea typeface="Verdana"/>
                <a:cs typeface="Verdana"/>
                <a:sym typeface="Verdana"/>
              </a:rPr>
              <a:t>f1 score </a:t>
            </a:r>
            <a:endParaRPr/>
          </a:p>
          <a:p>
            <a:pPr indent="0" lvl="0" marL="0" marR="0" rtl="0" algn="l">
              <a:lnSpc>
                <a:spcPct val="150000"/>
              </a:lnSpc>
              <a:spcBef>
                <a:spcPts val="0"/>
              </a:spcBef>
              <a:spcAft>
                <a:spcPts val="0"/>
              </a:spcAft>
              <a:buClr>
                <a:srgbClr val="000000"/>
              </a:buClr>
              <a:buSzPts val="1800"/>
              <a:buNone/>
            </a:pPr>
            <a:r>
              <a:rPr i="0" lang="en-IN" u="none" cap="none" strike="noStrike">
                <a:solidFill>
                  <a:srgbClr val="000000"/>
                </a:solidFill>
                <a:latin typeface="Verdana"/>
                <a:ea typeface="Verdana"/>
                <a:cs typeface="Verdana"/>
                <a:sym typeface="Verdana"/>
              </a:rPr>
              <a:t>A number between 0 and 1, the harmonic mean of precision &amp; recall.</a:t>
            </a:r>
            <a:r>
              <a:rPr i="0" lang="en-IN" u="none" cap="none" strike="noStrike">
                <a:solidFill>
                  <a:schemeClr val="lt1"/>
                </a:solidFill>
                <a:latin typeface="Verdana"/>
                <a:ea typeface="Verdana"/>
                <a:cs typeface="Verdana"/>
                <a:sym typeface="Verdana"/>
              </a:rPr>
              <a:t> </a:t>
            </a:r>
            <a:endParaRPr/>
          </a:p>
          <a:p>
            <a:pPr indent="0" lvl="0" marL="0" marR="0" rtl="0" algn="l">
              <a:lnSpc>
                <a:spcPct val="100000"/>
              </a:lnSpc>
              <a:spcBef>
                <a:spcPts val="0"/>
              </a:spcBef>
              <a:spcAft>
                <a:spcPts val="0"/>
              </a:spcAft>
              <a:buClr>
                <a:schemeClr val="lt1"/>
              </a:buClr>
              <a:buSzPts val="2400"/>
              <a:buFont typeface="Calibri"/>
              <a:buNone/>
            </a:pPr>
            <a:r>
              <a:t/>
            </a:r>
            <a:endParaRPr i="0" sz="2400" u="none" cap="none" strike="noStrike">
              <a:solidFill>
                <a:schemeClr val="lt1"/>
              </a:solidFill>
            </a:endParaRPr>
          </a:p>
        </p:txBody>
      </p:sp>
      <p:pic>
        <p:nvPicPr>
          <p:cNvPr id="269" name="Google Shape;269;p33"/>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Calibri"/>
              <a:buNone/>
            </a:pPr>
            <a:r>
              <a:rPr b="1" i="0" lang="en-IN" sz="6000" u="none" cap="none" strike="noStrike">
                <a:solidFill>
                  <a:srgbClr val="002060"/>
                </a:solidFill>
                <a:latin typeface="Calibri"/>
                <a:ea typeface="Calibri"/>
                <a:cs typeface="Calibri"/>
                <a:sym typeface="Calibri"/>
              </a:rPr>
              <a:t>Models we used:</a:t>
            </a:r>
            <a:br>
              <a:rPr b="0" i="0" lang="en-IN" sz="3600" u="none" cap="none" strike="noStrike">
                <a:solidFill>
                  <a:srgbClr val="002060"/>
                </a:solidFill>
              </a:rPr>
            </a:br>
            <a:endParaRPr>
              <a:solidFill>
                <a:srgbClr val="002060"/>
              </a:solidFill>
            </a:endParaRPr>
          </a:p>
        </p:txBody>
      </p:sp>
      <p:sp>
        <p:nvSpPr>
          <p:cNvPr id="275" name="Google Shape;275;p34"/>
          <p:cNvSpPr txBox="1"/>
          <p:nvPr>
            <p:ph idx="1" type="body"/>
          </p:nvPr>
        </p:nvSpPr>
        <p:spPr>
          <a:xfrm>
            <a:off x="685801" y="1128728"/>
            <a:ext cx="9497727" cy="5675812"/>
          </a:xfrm>
          <a:prstGeom prst="rect">
            <a:avLst/>
          </a:prstGeom>
          <a:noFill/>
          <a:ln>
            <a:noFill/>
          </a:ln>
        </p:spPr>
        <p:txBody>
          <a:bodyPr anchorCtr="0" anchor="ctr" bIns="158700" lIns="317400" spcFirstLastPara="1" rIns="317400" wrap="square" tIns="158700">
            <a:spAutoFit/>
          </a:bodyPr>
          <a:lstStyle/>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chemeClr val="lt1"/>
              </a:solidFill>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Logistic Classification </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Decision Tree Classifier </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Random Forest </a:t>
            </a:r>
            <a:r>
              <a:rPr lang="en-IN" sz="2000">
                <a:solidFill>
                  <a:srgbClr val="000000"/>
                </a:solidFill>
                <a:latin typeface="Verdana"/>
                <a:ea typeface="Verdana"/>
                <a:cs typeface="Verdana"/>
                <a:sym typeface="Verdana"/>
              </a:rPr>
              <a:t>C</a:t>
            </a:r>
            <a:r>
              <a:rPr b="0" i="0" lang="en-IN" sz="2000" u="none" cap="none" strike="noStrike">
                <a:solidFill>
                  <a:srgbClr val="000000"/>
                </a:solidFill>
                <a:latin typeface="Verdana"/>
                <a:ea typeface="Verdana"/>
                <a:cs typeface="Verdana"/>
                <a:sym typeface="Verdana"/>
              </a:rPr>
              <a:t>lassification</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Bagging Classifier </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AdaBoost</a:t>
            </a:r>
            <a:endParaRPr/>
          </a:p>
          <a:p>
            <a:pPr indent="-285750" lvl="0" marL="285750" rtl="0" algn="l">
              <a:lnSpc>
                <a:spcPct val="150000"/>
              </a:lnSpc>
              <a:spcBef>
                <a:spcPts val="0"/>
              </a:spcBef>
              <a:spcAft>
                <a:spcPts val="0"/>
              </a:spcAft>
              <a:buClr>
                <a:srgbClr val="000000"/>
              </a:buClr>
              <a:buSzPts val="2000"/>
              <a:buChar char="•"/>
            </a:pPr>
            <a:r>
              <a:rPr lang="en-IN" sz="2000">
                <a:solidFill>
                  <a:srgbClr val="000000"/>
                </a:solidFill>
                <a:latin typeface="Verdana"/>
                <a:ea typeface="Verdana"/>
                <a:cs typeface="Verdana"/>
                <a:sym typeface="Verdana"/>
              </a:rPr>
              <a:t>Voting </a:t>
            </a:r>
            <a:r>
              <a:rPr b="0" i="0" lang="en-IN" sz="2000" u="none" cap="none" strike="noStrike">
                <a:solidFill>
                  <a:srgbClr val="000000"/>
                </a:solidFill>
                <a:latin typeface="Verdana"/>
                <a:ea typeface="Verdana"/>
                <a:cs typeface="Verdana"/>
                <a:sym typeface="Verdana"/>
              </a:rPr>
              <a:t>Classifier</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XGBoost Classifier </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Support Vector Machines</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K-Nearest Neighbors(KNN)</a:t>
            </a:r>
            <a:endParaRPr/>
          </a:p>
          <a:p>
            <a:pPr indent="-285750" lvl="0" marL="285750" rtl="0" algn="l">
              <a:lnSpc>
                <a:spcPct val="150000"/>
              </a:lnSpc>
              <a:spcBef>
                <a:spcPts val="0"/>
              </a:spcBef>
              <a:spcAft>
                <a:spcPts val="0"/>
              </a:spcAft>
              <a:buClr>
                <a:srgbClr val="000000"/>
              </a:buClr>
              <a:buSzPts val="2000"/>
              <a:buChar char="•"/>
            </a:pPr>
            <a:r>
              <a:rPr b="0" i="0" lang="en-IN" sz="2000" u="none" cap="none" strike="noStrike">
                <a:solidFill>
                  <a:srgbClr val="000000"/>
                </a:solidFill>
                <a:latin typeface="Verdana"/>
                <a:ea typeface="Verdana"/>
                <a:cs typeface="Verdana"/>
                <a:sym typeface="Verdana"/>
              </a:rPr>
              <a:t>Naive Bayes</a:t>
            </a:r>
            <a:endParaRPr b="0" i="0" sz="20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chemeClr val="lt1"/>
              </a:solidFill>
            </a:endParaRPr>
          </a:p>
        </p:txBody>
      </p:sp>
      <p:pic>
        <p:nvPicPr>
          <p:cNvPr id="276" name="Google Shape;276;p34"/>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685801" y="609601"/>
            <a:ext cx="10131425" cy="6908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1800"/>
              <a:buFont typeface="Verdana"/>
              <a:buNone/>
            </a:pPr>
            <a:r>
              <a:rPr b="1" lang="en-IN" sz="1800">
                <a:solidFill>
                  <a:srgbClr val="002060"/>
                </a:solidFill>
                <a:latin typeface="Verdana"/>
                <a:ea typeface="Verdana"/>
                <a:cs typeface="Verdana"/>
                <a:sym typeface="Verdana"/>
              </a:rPr>
              <a:t>SOME OUTPUT FOR CONFUSION MATRIX &amp; CLASSIFICATION REPORTS</a:t>
            </a:r>
            <a:endParaRPr/>
          </a:p>
        </p:txBody>
      </p:sp>
      <p:pic>
        <p:nvPicPr>
          <p:cNvPr id="282" name="Google Shape;282;p35"/>
          <p:cNvPicPr preferRelativeResize="0"/>
          <p:nvPr/>
        </p:nvPicPr>
        <p:blipFill rotWithShape="1">
          <a:blip r:embed="rId3">
            <a:alphaModFix/>
          </a:blip>
          <a:srcRect b="0" l="0" r="0" t="0"/>
          <a:stretch/>
        </p:blipFill>
        <p:spPr>
          <a:xfrm>
            <a:off x="828544" y="1300481"/>
            <a:ext cx="4038095" cy="2306320"/>
          </a:xfrm>
          <a:prstGeom prst="rect">
            <a:avLst/>
          </a:prstGeom>
          <a:noFill/>
          <a:ln>
            <a:noFill/>
          </a:ln>
        </p:spPr>
      </p:pic>
      <p:pic>
        <p:nvPicPr>
          <p:cNvPr id="283" name="Google Shape;283;p35"/>
          <p:cNvPicPr preferRelativeResize="0"/>
          <p:nvPr/>
        </p:nvPicPr>
        <p:blipFill rotWithShape="1">
          <a:blip r:embed="rId4">
            <a:alphaModFix/>
          </a:blip>
          <a:srcRect b="0" l="0" r="0" t="0"/>
          <a:stretch/>
        </p:blipFill>
        <p:spPr>
          <a:xfrm>
            <a:off x="828544" y="3893818"/>
            <a:ext cx="4038094" cy="2550619"/>
          </a:xfrm>
          <a:prstGeom prst="rect">
            <a:avLst/>
          </a:prstGeom>
          <a:noFill/>
          <a:ln>
            <a:noFill/>
          </a:ln>
        </p:spPr>
      </p:pic>
      <p:pic>
        <p:nvPicPr>
          <p:cNvPr id="284" name="Google Shape;284;p35"/>
          <p:cNvPicPr preferRelativeResize="0"/>
          <p:nvPr/>
        </p:nvPicPr>
        <p:blipFill rotWithShape="1">
          <a:blip r:embed="rId5">
            <a:alphaModFix/>
          </a:blip>
          <a:srcRect b="0" l="0" r="0" t="0"/>
          <a:stretch/>
        </p:blipFill>
        <p:spPr>
          <a:xfrm>
            <a:off x="5841364" y="1300481"/>
            <a:ext cx="5832475" cy="2306320"/>
          </a:xfrm>
          <a:prstGeom prst="rect">
            <a:avLst/>
          </a:prstGeom>
          <a:noFill/>
          <a:ln>
            <a:noFill/>
          </a:ln>
        </p:spPr>
      </p:pic>
      <p:pic>
        <p:nvPicPr>
          <p:cNvPr id="285" name="Google Shape;285;p35"/>
          <p:cNvPicPr preferRelativeResize="0"/>
          <p:nvPr/>
        </p:nvPicPr>
        <p:blipFill rotWithShape="1">
          <a:blip r:embed="rId6">
            <a:alphaModFix/>
          </a:blip>
          <a:srcRect b="0" l="0" r="0" t="0"/>
          <a:stretch/>
        </p:blipFill>
        <p:spPr>
          <a:xfrm>
            <a:off x="5841363" y="3893818"/>
            <a:ext cx="5832477" cy="2550619"/>
          </a:xfrm>
          <a:prstGeom prst="rect">
            <a:avLst/>
          </a:prstGeom>
          <a:noFill/>
          <a:ln>
            <a:noFill/>
          </a:ln>
        </p:spPr>
      </p:pic>
      <p:pic>
        <p:nvPicPr>
          <p:cNvPr id="286" name="Google Shape;286;p35"/>
          <p:cNvPicPr preferRelativeResize="0"/>
          <p:nvPr/>
        </p:nvPicPr>
        <p:blipFill rotWithShape="1">
          <a:blip r:embed="rId7">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685801" y="289559"/>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3600"/>
              <a:buFont typeface="Verdana"/>
              <a:buNone/>
            </a:pPr>
            <a:r>
              <a:rPr lang="en-IN">
                <a:solidFill>
                  <a:srgbClr val="002060"/>
                </a:solidFill>
                <a:latin typeface="Verdana"/>
                <a:ea typeface="Verdana"/>
                <a:cs typeface="Verdana"/>
                <a:sym typeface="Verdana"/>
              </a:rPr>
              <a:t>OVERFITTING PROBLEM</a:t>
            </a:r>
            <a:endParaRPr>
              <a:solidFill>
                <a:srgbClr val="002060"/>
              </a:solidFill>
              <a:latin typeface="Verdana"/>
              <a:ea typeface="Verdana"/>
              <a:cs typeface="Verdana"/>
              <a:sym typeface="Verdana"/>
            </a:endParaRPr>
          </a:p>
        </p:txBody>
      </p:sp>
      <p:sp>
        <p:nvSpPr>
          <p:cNvPr id="292" name="Google Shape;292;p3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800"/>
              <a:buNone/>
            </a:pPr>
            <a:r>
              <a:rPr lang="en-IN">
                <a:solidFill>
                  <a:srgbClr val="000000"/>
                </a:solidFill>
                <a:latin typeface="Helvetica Neue"/>
                <a:ea typeface="Helvetica Neue"/>
                <a:cs typeface="Helvetica Neue"/>
                <a:sym typeface="Helvetica Neue"/>
              </a:rPr>
              <a:t>No</a:t>
            </a:r>
            <a:r>
              <a:rPr b="0" i="0" lang="en-IN">
                <a:solidFill>
                  <a:srgbClr val="000000"/>
                </a:solidFill>
                <a:latin typeface="Helvetica Neue"/>
                <a:ea typeface="Helvetica Neue"/>
                <a:cs typeface="Helvetica Neue"/>
                <a:sym typeface="Helvetica Neue"/>
              </a:rPr>
              <a:t> misclassifications</a:t>
            </a:r>
            <a:endParaRPr/>
          </a:p>
          <a:p>
            <a:pPr indent="0" lvl="0" marL="0" rtl="0" algn="l">
              <a:spcBef>
                <a:spcPts val="1000"/>
              </a:spcBef>
              <a:spcAft>
                <a:spcPts val="0"/>
              </a:spcAft>
              <a:buSzPts val="2800"/>
              <a:buNone/>
            </a:pPr>
            <a:r>
              <a:t/>
            </a:r>
            <a:endParaRPr/>
          </a:p>
        </p:txBody>
      </p:sp>
      <p:pic>
        <p:nvPicPr>
          <p:cNvPr id="293" name="Google Shape;293;p36"/>
          <p:cNvPicPr preferRelativeResize="0"/>
          <p:nvPr>
            <p:ph idx="2" type="body"/>
          </p:nvPr>
        </p:nvPicPr>
        <p:blipFill rotWithShape="1">
          <a:blip r:embed="rId3">
            <a:alphaModFix/>
          </a:blip>
          <a:srcRect b="0" l="0" r="66521" t="40071"/>
          <a:stretch/>
        </p:blipFill>
        <p:spPr>
          <a:xfrm>
            <a:off x="973670" y="2950941"/>
            <a:ext cx="4709054" cy="3617500"/>
          </a:xfrm>
          <a:prstGeom prst="rect">
            <a:avLst/>
          </a:prstGeom>
          <a:noFill/>
          <a:ln>
            <a:noFill/>
          </a:ln>
        </p:spPr>
      </p:pic>
      <p:sp>
        <p:nvSpPr>
          <p:cNvPr id="294" name="Google Shape;294;p3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800"/>
              <a:buNone/>
            </a:pPr>
            <a:r>
              <a:rPr b="0" i="0" lang="en-IN">
                <a:solidFill>
                  <a:srgbClr val="000000"/>
                </a:solidFill>
                <a:latin typeface="Helvetica Neue"/>
                <a:ea typeface="Helvetica Neue"/>
                <a:cs typeface="Helvetica Neue"/>
                <a:sym typeface="Helvetica Neue"/>
              </a:rPr>
              <a:t>10 misclassifications</a:t>
            </a:r>
            <a:endParaRPr/>
          </a:p>
          <a:p>
            <a:pPr indent="0" lvl="0" marL="0" rtl="0" algn="l">
              <a:spcBef>
                <a:spcPts val="1000"/>
              </a:spcBef>
              <a:spcAft>
                <a:spcPts val="0"/>
              </a:spcAft>
              <a:buSzPts val="1400"/>
              <a:buNone/>
            </a:pPr>
            <a:r>
              <a:rPr b="0" i="0" lang="en-IN" sz="1400">
                <a:solidFill>
                  <a:srgbClr val="000000"/>
                </a:solidFill>
                <a:latin typeface="Helvetica Neue"/>
                <a:ea typeface="Helvetica Neue"/>
                <a:cs typeface="Helvetica Neue"/>
                <a:sym typeface="Helvetica Neue"/>
              </a:rPr>
              <a:t>By changing maximum length from 6 to 5.</a:t>
            </a:r>
            <a:endParaRPr/>
          </a:p>
          <a:p>
            <a:pPr indent="0" lvl="0" marL="0" rtl="0" algn="l">
              <a:spcBef>
                <a:spcPts val="1000"/>
              </a:spcBef>
              <a:spcAft>
                <a:spcPts val="0"/>
              </a:spcAft>
              <a:buSzPts val="1100"/>
              <a:buNone/>
            </a:pPr>
            <a:r>
              <a:t/>
            </a:r>
            <a:endParaRPr sz="1100"/>
          </a:p>
        </p:txBody>
      </p:sp>
      <p:pic>
        <p:nvPicPr>
          <p:cNvPr id="295" name="Google Shape;295;p36"/>
          <p:cNvPicPr preferRelativeResize="0"/>
          <p:nvPr>
            <p:ph idx="4" type="body"/>
          </p:nvPr>
        </p:nvPicPr>
        <p:blipFill rotWithShape="1">
          <a:blip r:embed="rId4">
            <a:alphaModFix/>
          </a:blip>
          <a:srcRect b="12641" l="21585" r="51634" t="43172"/>
          <a:stretch/>
        </p:blipFill>
        <p:spPr>
          <a:xfrm>
            <a:off x="6096000" y="3041583"/>
            <a:ext cx="4721226" cy="3526858"/>
          </a:xfrm>
          <a:prstGeom prst="rect">
            <a:avLst/>
          </a:prstGeom>
          <a:noFill/>
          <a:ln>
            <a:noFill/>
          </a:ln>
        </p:spPr>
      </p:pic>
      <p:pic>
        <p:nvPicPr>
          <p:cNvPr id="296" name="Google Shape;296;p36"/>
          <p:cNvPicPr preferRelativeResize="0"/>
          <p:nvPr/>
        </p:nvPicPr>
        <p:blipFill rotWithShape="1">
          <a:blip r:embed="rId5">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302863" y="214964"/>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200"/>
              <a:buFont typeface="Verdana"/>
              <a:buNone/>
            </a:pPr>
            <a:r>
              <a:rPr lang="en-IN" sz="3200">
                <a:solidFill>
                  <a:srgbClr val="002060"/>
                </a:solidFill>
                <a:latin typeface="Verdana"/>
                <a:ea typeface="Verdana"/>
                <a:cs typeface="Verdana"/>
                <a:sym typeface="Verdana"/>
              </a:rPr>
              <a:t>SUPPORT VECTOR MACHINE</a:t>
            </a:r>
            <a:endParaRPr sz="3200">
              <a:solidFill>
                <a:srgbClr val="002060"/>
              </a:solidFill>
              <a:latin typeface="Verdana"/>
              <a:ea typeface="Verdana"/>
              <a:cs typeface="Verdana"/>
              <a:sym typeface="Verdana"/>
            </a:endParaRPr>
          </a:p>
        </p:txBody>
      </p:sp>
      <p:sp>
        <p:nvSpPr>
          <p:cNvPr id="302" name="Google Shape;302;p37"/>
          <p:cNvSpPr txBox="1"/>
          <p:nvPr>
            <p:ph idx="1" type="body"/>
          </p:nvPr>
        </p:nvSpPr>
        <p:spPr>
          <a:xfrm>
            <a:off x="302863" y="1944749"/>
            <a:ext cx="5664800"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00"/>
              <a:buNone/>
            </a:pPr>
            <a:r>
              <a:rPr b="0" i="0" lang="en-IN" sz="1800">
                <a:solidFill>
                  <a:srgbClr val="000000"/>
                </a:solidFill>
                <a:latin typeface="Helvetica Neue"/>
                <a:ea typeface="Helvetica Neue"/>
                <a:cs typeface="Helvetica Neue"/>
                <a:sym typeface="Helvetica Neue"/>
              </a:rPr>
              <a:t>Most of the classification methods hit 100% accuracy. but due to overfitting problem we select second best model for deploying that is 'Support Vector Machine' which allows some Misclassifications.</a:t>
            </a:r>
            <a:endParaRPr sz="1800"/>
          </a:p>
        </p:txBody>
      </p:sp>
      <p:pic>
        <p:nvPicPr>
          <p:cNvPr id="303" name="Google Shape;303;p37"/>
          <p:cNvPicPr preferRelativeResize="0"/>
          <p:nvPr>
            <p:ph idx="2" type="body"/>
          </p:nvPr>
        </p:nvPicPr>
        <p:blipFill rotWithShape="1">
          <a:blip r:embed="rId3">
            <a:alphaModFix/>
          </a:blip>
          <a:srcRect b="9051" l="0" r="0" t="0"/>
          <a:stretch/>
        </p:blipFill>
        <p:spPr>
          <a:xfrm>
            <a:off x="216235" y="2794530"/>
            <a:ext cx="6444446" cy="3721772"/>
          </a:xfrm>
          <a:prstGeom prst="rect">
            <a:avLst/>
          </a:prstGeom>
          <a:noFill/>
          <a:ln>
            <a:noFill/>
          </a:ln>
        </p:spPr>
      </p:pic>
      <p:pic>
        <p:nvPicPr>
          <p:cNvPr id="304" name="Google Shape;304;p37"/>
          <p:cNvPicPr preferRelativeResize="0"/>
          <p:nvPr>
            <p:ph idx="4" type="body"/>
          </p:nvPr>
        </p:nvPicPr>
        <p:blipFill rotWithShape="1">
          <a:blip r:embed="rId4">
            <a:alphaModFix/>
          </a:blip>
          <a:srcRect b="15381" l="21393" r="50670" t="28339"/>
          <a:stretch/>
        </p:blipFill>
        <p:spPr>
          <a:xfrm>
            <a:off x="6891687" y="712269"/>
            <a:ext cx="4997450" cy="5804033"/>
          </a:xfrm>
          <a:prstGeom prst="rect">
            <a:avLst/>
          </a:prstGeom>
          <a:noFill/>
          <a:ln>
            <a:noFill/>
          </a:ln>
        </p:spPr>
      </p:pic>
      <p:pic>
        <p:nvPicPr>
          <p:cNvPr id="305" name="Google Shape;305;p37"/>
          <p:cNvPicPr preferRelativeResize="0"/>
          <p:nvPr/>
        </p:nvPicPr>
        <p:blipFill rotWithShape="1">
          <a:blip r:embed="rId5">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776"/>
              </a:buClr>
              <a:buSzPts val="3600"/>
              <a:buFont typeface="Verdana"/>
              <a:buNone/>
            </a:pPr>
            <a:r>
              <a:rPr b="1" i="0" lang="en-IN" u="none" cap="none" strike="noStrike">
                <a:solidFill>
                  <a:srgbClr val="002776"/>
                </a:solidFill>
                <a:latin typeface="Verdana"/>
                <a:ea typeface="Verdana"/>
                <a:cs typeface="Verdana"/>
                <a:sym typeface="Verdana"/>
              </a:rPr>
              <a:t>Business Problem</a:t>
            </a:r>
            <a:br>
              <a:rPr b="0" i="0" lang="en-IN" sz="5400" u="none" cap="none" strike="noStrike">
                <a:solidFill>
                  <a:srgbClr val="000000"/>
                </a:solidFill>
                <a:latin typeface="Arial"/>
                <a:ea typeface="Arial"/>
                <a:cs typeface="Arial"/>
                <a:sym typeface="Arial"/>
              </a:rPr>
            </a:br>
            <a:endParaRPr sz="5400"/>
          </a:p>
        </p:txBody>
      </p:sp>
      <p:sp>
        <p:nvSpPr>
          <p:cNvPr id="152" name="Google Shape;152;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800"/>
              <a:buChar char="•"/>
            </a:pPr>
            <a:r>
              <a:rPr lang="en-IN" sz="2800">
                <a:solidFill>
                  <a:schemeClr val="dk1"/>
                </a:solidFill>
                <a:latin typeface="Verdana"/>
                <a:ea typeface="Verdana"/>
                <a:cs typeface="Verdana"/>
                <a:sym typeface="Verdana"/>
              </a:rPr>
              <a:t>To classify if the Mushroom is Edible or Poisonous.</a:t>
            </a:r>
            <a:endParaRPr/>
          </a:p>
          <a:p>
            <a:pPr indent="-171450" lvl="0" marL="285750" rtl="0" algn="l">
              <a:spcBef>
                <a:spcPts val="1000"/>
              </a:spcBef>
              <a:spcAft>
                <a:spcPts val="0"/>
              </a:spcAft>
              <a:buSzPts val="1800"/>
              <a:buNone/>
            </a:pPr>
            <a:r>
              <a:t/>
            </a:r>
            <a:endParaRPr/>
          </a:p>
        </p:txBody>
      </p:sp>
      <p:pic>
        <p:nvPicPr>
          <p:cNvPr id="153" name="Google Shape;153;p20"/>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685801" y="589281"/>
            <a:ext cx="10131425" cy="8432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776"/>
              </a:buClr>
              <a:buSzPts val="3600"/>
              <a:buFont typeface="Verdana"/>
              <a:buNone/>
            </a:pPr>
            <a:r>
              <a:rPr b="1" i="0" lang="en-IN" sz="3600" u="none" cap="none" strike="noStrike">
                <a:solidFill>
                  <a:srgbClr val="002776"/>
                </a:solidFill>
                <a:latin typeface="Verdana"/>
                <a:ea typeface="Verdana"/>
                <a:cs typeface="Verdana"/>
                <a:sym typeface="Verdana"/>
              </a:rPr>
              <a:t>Model Deployment using Streamlit</a:t>
            </a:r>
            <a:endParaRPr>
              <a:latin typeface="Verdana"/>
              <a:ea typeface="Verdana"/>
              <a:cs typeface="Verdana"/>
              <a:sym typeface="Verdana"/>
            </a:endParaRPr>
          </a:p>
        </p:txBody>
      </p:sp>
      <p:pic>
        <p:nvPicPr>
          <p:cNvPr id="311" name="Google Shape;311;p38"/>
          <p:cNvPicPr preferRelativeResize="0"/>
          <p:nvPr>
            <p:ph idx="1" type="body"/>
          </p:nvPr>
        </p:nvPicPr>
        <p:blipFill rotWithShape="1">
          <a:blip r:embed="rId3">
            <a:alphaModFix/>
          </a:blip>
          <a:srcRect b="0" l="0" r="0" t="0"/>
          <a:stretch/>
        </p:blipFill>
        <p:spPr>
          <a:xfrm>
            <a:off x="685800" y="1564640"/>
            <a:ext cx="4995863" cy="4551680"/>
          </a:xfrm>
          <a:prstGeom prst="rect">
            <a:avLst/>
          </a:prstGeom>
          <a:noFill/>
          <a:ln>
            <a:noFill/>
          </a:ln>
        </p:spPr>
      </p:pic>
      <p:pic>
        <p:nvPicPr>
          <p:cNvPr id="312" name="Google Shape;312;p38"/>
          <p:cNvPicPr preferRelativeResize="0"/>
          <p:nvPr>
            <p:ph idx="2" type="body"/>
          </p:nvPr>
        </p:nvPicPr>
        <p:blipFill rotWithShape="1">
          <a:blip r:embed="rId4">
            <a:alphaModFix/>
          </a:blip>
          <a:srcRect b="0" l="0" r="0" t="0"/>
          <a:stretch/>
        </p:blipFill>
        <p:spPr>
          <a:xfrm>
            <a:off x="5972760" y="1564640"/>
            <a:ext cx="5386120" cy="4551680"/>
          </a:xfrm>
          <a:prstGeom prst="rect">
            <a:avLst/>
          </a:prstGeom>
          <a:noFill/>
          <a:ln>
            <a:noFill/>
          </a:ln>
        </p:spPr>
      </p:pic>
      <p:pic>
        <p:nvPicPr>
          <p:cNvPr id="313" name="Google Shape;313;p38"/>
          <p:cNvPicPr preferRelativeResize="0"/>
          <p:nvPr/>
        </p:nvPicPr>
        <p:blipFill rotWithShape="1">
          <a:blip r:embed="rId5">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685801" y="609600"/>
            <a:ext cx="10131425" cy="55168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5400"/>
              <a:buFont typeface="Verdana"/>
              <a:buNone/>
            </a:pPr>
            <a:r>
              <a:rPr lang="en-IN" sz="5400">
                <a:solidFill>
                  <a:srgbClr val="002060"/>
                </a:solidFill>
                <a:latin typeface="Verdana"/>
                <a:ea typeface="Verdana"/>
                <a:cs typeface="Verdana"/>
                <a:sym typeface="Verdana"/>
              </a:rPr>
              <a:t>THANK YOU</a:t>
            </a:r>
            <a:endParaRPr/>
          </a:p>
        </p:txBody>
      </p:sp>
      <p:pic>
        <p:nvPicPr>
          <p:cNvPr id="319" name="Google Shape;319;p39"/>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85801" y="362372"/>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3600"/>
              <a:buFont typeface="Verdana"/>
              <a:buNone/>
            </a:pPr>
            <a:r>
              <a:rPr b="1" lang="en-IN">
                <a:solidFill>
                  <a:srgbClr val="002060"/>
                </a:solidFill>
                <a:latin typeface="Verdana"/>
                <a:ea typeface="Verdana"/>
                <a:cs typeface="Verdana"/>
                <a:sym typeface="Verdana"/>
              </a:rPr>
              <a:t>OBJECTIVE</a:t>
            </a:r>
            <a:endParaRPr b="1">
              <a:solidFill>
                <a:srgbClr val="002060"/>
              </a:solidFill>
              <a:latin typeface="Verdana"/>
              <a:ea typeface="Verdana"/>
              <a:cs typeface="Verdana"/>
              <a:sym typeface="Verdana"/>
            </a:endParaRPr>
          </a:p>
        </p:txBody>
      </p:sp>
      <p:sp>
        <p:nvSpPr>
          <p:cNvPr id="159" name="Google Shape;159;p21"/>
          <p:cNvSpPr txBox="1"/>
          <p:nvPr>
            <p:ph idx="1" type="body"/>
          </p:nvPr>
        </p:nvSpPr>
        <p:spPr>
          <a:xfrm>
            <a:off x="685801" y="1818639"/>
            <a:ext cx="10131425" cy="442976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1300"/>
              <a:buFont typeface="Arial"/>
              <a:buNone/>
            </a:pPr>
            <a:r>
              <a:rPr lang="en-IN">
                <a:solidFill>
                  <a:schemeClr val="dk1"/>
                </a:solidFill>
                <a:latin typeface="Verdana"/>
                <a:ea typeface="Verdana"/>
                <a:cs typeface="Verdana"/>
                <a:sym typeface="Verdana"/>
              </a:rPr>
              <a:t>Mushrooms are not just good to taste, but they have some medicinal properties as well. A research center would like to explore the different types of mushrooms, to understand which of them are edible, and which are not, so that they could discover some of the hidden properties of mushrooms, which could possibly heal certain terminal illnesses.</a:t>
            </a:r>
            <a:endParaRPr/>
          </a:p>
          <a:p>
            <a:pPr indent="0" lvl="0" marL="0" rtl="0" algn="just">
              <a:spcBef>
                <a:spcPts val="0"/>
              </a:spcBef>
              <a:spcAft>
                <a:spcPts val="0"/>
              </a:spcAft>
              <a:buClr>
                <a:schemeClr val="dk1"/>
              </a:buClr>
              <a:buSzPts val="1300"/>
              <a:buFont typeface="Arial"/>
              <a:buNone/>
            </a:pPr>
            <a:r>
              <a:t/>
            </a:r>
            <a:endParaRPr>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00"/>
              <a:buFont typeface="Arial"/>
              <a:buNone/>
            </a:pPr>
            <a:r>
              <a:rPr lang="en-IN">
                <a:solidFill>
                  <a:schemeClr val="dk1"/>
                </a:solidFill>
                <a:latin typeface="Verdana"/>
                <a:ea typeface="Verdana"/>
                <a:cs typeface="Verdana"/>
                <a:sym typeface="Verdana"/>
              </a:rPr>
              <a:t>This dataset includes descriptions of samples corresponding to 23 species of gilled mushrooms in the Agaricus and Lepiota Family Mushroom drawn from The Audubon Society Field Guide to North American Mushrooms (1981). Each species is identified as definitely edible, definitely poisonous, or of unknown edibility and not recommended. This latter class was combined with the poisonous one. </a:t>
            </a:r>
            <a:endParaRPr/>
          </a:p>
          <a:p>
            <a:pPr indent="0" lvl="0" marL="0" rtl="0" algn="just">
              <a:spcBef>
                <a:spcPts val="0"/>
              </a:spcBef>
              <a:spcAft>
                <a:spcPts val="0"/>
              </a:spcAft>
              <a:buClr>
                <a:schemeClr val="dk1"/>
              </a:buClr>
              <a:buSzPts val="1300"/>
              <a:buFont typeface="Arial"/>
              <a:buNone/>
            </a:pPr>
            <a:r>
              <a:t/>
            </a:r>
            <a:endParaRPr>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00"/>
              <a:buFont typeface="Arial"/>
              <a:buNone/>
            </a:pPr>
            <a:r>
              <a:rPr lang="en-IN">
                <a:solidFill>
                  <a:schemeClr val="dk1"/>
                </a:solidFill>
                <a:latin typeface="Verdana"/>
                <a:ea typeface="Verdana"/>
                <a:cs typeface="Verdana"/>
                <a:sym typeface="Verdana"/>
              </a:rPr>
              <a:t>Using the above information &amp; the dataset and applying the different machine learning techniques to classify if the mushroom is edible or poisonous.</a:t>
            </a:r>
            <a:endParaRPr/>
          </a:p>
          <a:p>
            <a:pPr indent="0" lvl="0" marL="0" marR="0" rtl="0" algn="just">
              <a:lnSpc>
                <a:spcPct val="100000"/>
              </a:lnSpc>
              <a:spcBef>
                <a:spcPts val="0"/>
              </a:spcBef>
              <a:spcAft>
                <a:spcPts val="0"/>
              </a:spcAft>
              <a:buClr>
                <a:srgbClr val="000000"/>
              </a:buClr>
              <a:buSzPts val="1300"/>
              <a:buFont typeface="Arial"/>
              <a:buNone/>
            </a:pPr>
            <a:r>
              <a:t/>
            </a:r>
            <a:endParaRPr b="0" i="0" sz="1800" u="none" cap="none" strike="noStrike">
              <a:solidFill>
                <a:schemeClr val="dk1"/>
              </a:solidFill>
              <a:latin typeface="Verdana"/>
              <a:ea typeface="Verdana"/>
              <a:cs typeface="Verdana"/>
              <a:sym typeface="Verdana"/>
            </a:endParaRPr>
          </a:p>
          <a:p>
            <a:pPr indent="-171450" lvl="0" marL="285750" rtl="0" algn="l">
              <a:spcBef>
                <a:spcPts val="0"/>
              </a:spcBef>
              <a:spcAft>
                <a:spcPts val="0"/>
              </a:spcAft>
              <a:buSzPts val="1800"/>
              <a:buNone/>
            </a:pPr>
            <a:r>
              <a:t/>
            </a:r>
            <a:endParaRPr/>
          </a:p>
        </p:txBody>
      </p:sp>
      <p:pic>
        <p:nvPicPr>
          <p:cNvPr id="160" name="Google Shape;160;p21"/>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776"/>
              </a:buClr>
              <a:buSzPts val="6000"/>
              <a:buFont typeface="Arial"/>
              <a:buNone/>
            </a:pPr>
            <a:r>
              <a:rPr b="1" i="0" lang="en-IN" sz="6000" u="none" cap="none" strike="noStrike">
                <a:solidFill>
                  <a:srgbClr val="002776"/>
                </a:solidFill>
                <a:latin typeface="Arial"/>
                <a:ea typeface="Arial"/>
                <a:cs typeface="Arial"/>
                <a:sym typeface="Arial"/>
              </a:rPr>
              <a:t>Project Flow</a:t>
            </a:r>
            <a:endParaRPr sz="6000"/>
          </a:p>
        </p:txBody>
      </p:sp>
      <p:grpSp>
        <p:nvGrpSpPr>
          <p:cNvPr id="166" name="Google Shape;166;p22"/>
          <p:cNvGrpSpPr/>
          <p:nvPr/>
        </p:nvGrpSpPr>
        <p:grpSpPr>
          <a:xfrm>
            <a:off x="687036" y="2141538"/>
            <a:ext cx="10128951" cy="3649662"/>
            <a:chOff x="1236" y="0"/>
            <a:chExt cx="10128951" cy="3649662"/>
          </a:xfrm>
        </p:grpSpPr>
        <p:sp>
          <p:nvSpPr>
            <p:cNvPr id="167" name="Google Shape;167;p22"/>
            <p:cNvSpPr/>
            <p:nvPr/>
          </p:nvSpPr>
          <p:spPr>
            <a:xfrm>
              <a:off x="759856" y="0"/>
              <a:ext cx="8611711" cy="3649662"/>
            </a:xfrm>
            <a:prstGeom prst="rightArrow">
              <a:avLst>
                <a:gd fmla="val 50000" name="adj1"/>
                <a:gd fmla="val 50000" name="adj2"/>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1236" y="1094898"/>
              <a:ext cx="2402379" cy="1459864"/>
            </a:xfrm>
            <a:prstGeom prst="roundRect">
              <a:avLst>
                <a:gd fmla="val 16667" name="adj"/>
              </a:avLst>
            </a:prstGeom>
            <a:solidFill>
              <a:srgbClr val="A5A5A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72501" y="1166163"/>
              <a:ext cx="2259849" cy="1317334"/>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alibri"/>
                <a:buNone/>
              </a:pPr>
              <a:r>
                <a:rPr b="0" i="0" lang="en-IN" sz="3200" u="none" cap="none" strike="noStrike">
                  <a:solidFill>
                    <a:schemeClr val="lt1"/>
                  </a:solidFill>
                  <a:latin typeface="Calibri"/>
                  <a:ea typeface="Calibri"/>
                  <a:cs typeface="Calibri"/>
                  <a:sym typeface="Calibri"/>
                </a:rPr>
                <a:t>EDA</a:t>
              </a:r>
              <a:endParaRPr b="0" i="0" sz="3200" u="none" cap="none" strike="noStrike">
                <a:solidFill>
                  <a:schemeClr val="lt1"/>
                </a:solidFill>
                <a:latin typeface="Calibri"/>
                <a:ea typeface="Calibri"/>
                <a:cs typeface="Calibri"/>
                <a:sym typeface="Calibri"/>
              </a:endParaRPr>
            </a:p>
          </p:txBody>
        </p:sp>
        <p:sp>
          <p:nvSpPr>
            <p:cNvPr id="170" name="Google Shape;170;p22"/>
            <p:cNvSpPr/>
            <p:nvPr/>
          </p:nvSpPr>
          <p:spPr>
            <a:xfrm>
              <a:off x="2576760" y="1094898"/>
              <a:ext cx="2402379" cy="1459864"/>
            </a:xfrm>
            <a:prstGeom prst="roundRect">
              <a:avLst>
                <a:gd fmla="val 16667" name="adj"/>
              </a:avLst>
            </a:prstGeom>
            <a:solidFill>
              <a:srgbClr val="A5A5A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2648025" y="1166163"/>
              <a:ext cx="2259849" cy="1317334"/>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alibri"/>
                <a:buNone/>
              </a:pPr>
              <a:r>
                <a:rPr b="0" i="0" lang="en-IN" sz="3200" u="none" cap="none" strike="noStrike">
                  <a:solidFill>
                    <a:schemeClr val="lt1"/>
                  </a:solidFill>
                  <a:latin typeface="Calibri"/>
                  <a:ea typeface="Calibri"/>
                  <a:cs typeface="Calibri"/>
                  <a:sym typeface="Calibri"/>
                </a:rPr>
                <a:t>Feature Engineering</a:t>
              </a:r>
              <a:endParaRPr b="0" i="0" sz="3200" u="none" cap="none" strike="noStrike">
                <a:solidFill>
                  <a:schemeClr val="lt1"/>
                </a:solidFill>
                <a:latin typeface="Calibri"/>
                <a:ea typeface="Calibri"/>
                <a:cs typeface="Calibri"/>
                <a:sym typeface="Calibri"/>
              </a:endParaRPr>
            </a:p>
          </p:txBody>
        </p:sp>
        <p:sp>
          <p:nvSpPr>
            <p:cNvPr id="172" name="Google Shape;172;p22"/>
            <p:cNvSpPr/>
            <p:nvPr/>
          </p:nvSpPr>
          <p:spPr>
            <a:xfrm>
              <a:off x="5152284" y="1094898"/>
              <a:ext cx="2402379" cy="1459864"/>
            </a:xfrm>
            <a:prstGeom prst="roundRect">
              <a:avLst>
                <a:gd fmla="val 16667" name="adj"/>
              </a:avLst>
            </a:prstGeom>
            <a:solidFill>
              <a:srgbClr val="A5A5A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5223549" y="1166163"/>
              <a:ext cx="2259849" cy="1317334"/>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alibri"/>
                <a:buNone/>
              </a:pPr>
              <a:r>
                <a:rPr b="0" i="0" lang="en-IN" sz="3200" u="none" cap="none" strike="noStrike">
                  <a:solidFill>
                    <a:schemeClr val="lt1"/>
                  </a:solidFill>
                  <a:latin typeface="Calibri"/>
                  <a:ea typeface="Calibri"/>
                  <a:cs typeface="Calibri"/>
                  <a:sym typeface="Calibri"/>
                </a:rPr>
                <a:t>Model Building</a:t>
              </a:r>
              <a:endParaRPr b="0" i="0" sz="3200" u="none" cap="none" strike="noStrike">
                <a:solidFill>
                  <a:schemeClr val="lt1"/>
                </a:solidFill>
                <a:latin typeface="Calibri"/>
                <a:ea typeface="Calibri"/>
                <a:cs typeface="Calibri"/>
                <a:sym typeface="Calibri"/>
              </a:endParaRPr>
            </a:p>
          </p:txBody>
        </p:sp>
        <p:sp>
          <p:nvSpPr>
            <p:cNvPr id="174" name="Google Shape;174;p22"/>
            <p:cNvSpPr/>
            <p:nvPr/>
          </p:nvSpPr>
          <p:spPr>
            <a:xfrm>
              <a:off x="7727808" y="1094898"/>
              <a:ext cx="2402379" cy="1459864"/>
            </a:xfrm>
            <a:prstGeom prst="roundRect">
              <a:avLst>
                <a:gd fmla="val 16667" name="adj"/>
              </a:avLst>
            </a:prstGeom>
            <a:solidFill>
              <a:srgbClr val="A5A5A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7799073" y="1166163"/>
              <a:ext cx="2259849" cy="1317334"/>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alibri"/>
                <a:buNone/>
              </a:pPr>
              <a:r>
                <a:rPr b="0" i="0" lang="en-IN" sz="3200" u="none" cap="none" strike="noStrike">
                  <a:solidFill>
                    <a:schemeClr val="lt1"/>
                  </a:solidFill>
                  <a:latin typeface="Calibri"/>
                  <a:ea typeface="Calibri"/>
                  <a:cs typeface="Calibri"/>
                  <a:sym typeface="Calibri"/>
                </a:rPr>
                <a:t>Model deployment</a:t>
              </a:r>
              <a:endParaRPr b="0" i="0" sz="3200" u="none" cap="none" strike="noStrike">
                <a:solidFill>
                  <a:schemeClr val="lt1"/>
                </a:solidFill>
                <a:latin typeface="Calibri"/>
                <a:ea typeface="Calibri"/>
                <a:cs typeface="Calibri"/>
                <a:sym typeface="Calibri"/>
              </a:endParaRPr>
            </a:p>
          </p:txBody>
        </p:sp>
      </p:grpSp>
      <p:pic>
        <p:nvPicPr>
          <p:cNvPr id="176" name="Google Shape;176;p22"/>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85801" y="4064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92929"/>
              </a:buClr>
              <a:buSzPts val="3600"/>
              <a:buFont typeface="Verdana"/>
              <a:buNone/>
            </a:pPr>
            <a:r>
              <a:rPr b="1" lang="en-IN" sz="3600">
                <a:solidFill>
                  <a:srgbClr val="292929"/>
                </a:solidFill>
                <a:latin typeface="Verdana"/>
                <a:ea typeface="Verdana"/>
                <a:cs typeface="Verdana"/>
                <a:sym typeface="Verdana"/>
              </a:rPr>
              <a:t> </a:t>
            </a:r>
            <a:r>
              <a:rPr b="1" lang="en-IN">
                <a:solidFill>
                  <a:srgbClr val="002060"/>
                </a:solidFill>
                <a:latin typeface="Verdana"/>
                <a:ea typeface="Verdana"/>
                <a:cs typeface="Verdana"/>
                <a:sym typeface="Verdana"/>
              </a:rPr>
              <a:t>DATASET DETAILS</a:t>
            </a:r>
            <a:endParaRPr>
              <a:solidFill>
                <a:srgbClr val="002060"/>
              </a:solidFill>
            </a:endParaRPr>
          </a:p>
        </p:txBody>
      </p:sp>
      <p:sp>
        <p:nvSpPr>
          <p:cNvPr id="182" name="Google Shape;182;p23"/>
          <p:cNvSpPr txBox="1"/>
          <p:nvPr>
            <p:ph idx="1" type="body"/>
          </p:nvPr>
        </p:nvSpPr>
        <p:spPr>
          <a:xfrm>
            <a:off x="685801" y="1625601"/>
            <a:ext cx="10131425" cy="491744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218181"/>
              </a:lnSpc>
              <a:spcBef>
                <a:spcPts val="0"/>
              </a:spcBef>
              <a:spcAft>
                <a:spcPts val="0"/>
              </a:spcAft>
              <a:buSzPct val="68111"/>
              <a:buNone/>
            </a:pPr>
            <a:r>
              <a:rPr lang="en-IN" sz="1900">
                <a:solidFill>
                  <a:srgbClr val="292929"/>
                </a:solidFill>
                <a:latin typeface="Verdana"/>
                <a:ea typeface="Verdana"/>
                <a:cs typeface="Verdana"/>
                <a:sym typeface="Verdana"/>
              </a:rPr>
              <a:t>The dataset used in this project is </a:t>
            </a:r>
            <a:r>
              <a:rPr b="1" lang="en-IN" sz="1900" u="sng">
                <a:solidFill>
                  <a:schemeClr val="hlink"/>
                </a:solidFill>
                <a:latin typeface="Verdana"/>
                <a:ea typeface="Verdana"/>
                <a:cs typeface="Verdana"/>
                <a:sym typeface="Verdana"/>
                <a:hlinkClick r:id="rId3"/>
              </a:rPr>
              <a:t>mushrooms</a:t>
            </a:r>
            <a:r>
              <a:rPr b="1" lang="en-IN" sz="1900" u="sng">
                <a:solidFill>
                  <a:schemeClr val="dk1"/>
                </a:solidFill>
                <a:latin typeface="Verdana"/>
                <a:ea typeface="Verdana"/>
                <a:cs typeface="Verdana"/>
                <a:sym typeface="Verdana"/>
              </a:rPr>
              <a:t>.csv</a:t>
            </a:r>
            <a:r>
              <a:rPr lang="en-IN" sz="1900">
                <a:solidFill>
                  <a:srgbClr val="292929"/>
                </a:solidFill>
                <a:latin typeface="Verdana"/>
                <a:ea typeface="Verdana"/>
                <a:cs typeface="Verdana"/>
                <a:sym typeface="Verdana"/>
              </a:rPr>
              <a:t> that contains 8124 instances of mushrooms with 23 features like cap-shape, cap-surface, cap-color, bruises, odor, etc.</a:t>
            </a:r>
            <a:endParaRPr/>
          </a:p>
          <a:p>
            <a:pPr indent="0" lvl="0" marL="0" rtl="0" algn="l">
              <a:spcBef>
                <a:spcPts val="1300"/>
              </a:spcBef>
              <a:spcAft>
                <a:spcPts val="0"/>
              </a:spcAft>
              <a:buClr>
                <a:schemeClr val="dk1"/>
              </a:buClr>
              <a:buSzPct val="68111"/>
              <a:buFont typeface="Arial"/>
              <a:buNone/>
            </a:pPr>
            <a:r>
              <a:rPr lang="en-IN" sz="1900">
                <a:solidFill>
                  <a:srgbClr val="292929"/>
                </a:solidFill>
                <a:latin typeface="Verdana"/>
                <a:ea typeface="Verdana"/>
                <a:cs typeface="Verdana"/>
                <a:sym typeface="Verdana"/>
              </a:rPr>
              <a:t>The </a:t>
            </a:r>
            <a:r>
              <a:rPr b="1" lang="en-IN" sz="1900">
                <a:solidFill>
                  <a:srgbClr val="292929"/>
                </a:solidFill>
                <a:latin typeface="Verdana"/>
                <a:ea typeface="Verdana"/>
                <a:cs typeface="Verdana"/>
                <a:sym typeface="Verdana"/>
              </a:rPr>
              <a:t>python libraries</a:t>
            </a:r>
            <a:r>
              <a:rPr lang="en-IN" sz="1900">
                <a:solidFill>
                  <a:srgbClr val="292929"/>
                </a:solidFill>
                <a:latin typeface="Verdana"/>
                <a:ea typeface="Verdana"/>
                <a:cs typeface="Verdana"/>
                <a:sym typeface="Verdana"/>
              </a:rPr>
              <a:t> and packages we’ll use in this project are namely:</a:t>
            </a:r>
            <a:endParaRPr/>
          </a:p>
          <a:p>
            <a:pPr indent="-342900" lvl="0" marL="749300" rtl="0" algn="l">
              <a:spcBef>
                <a:spcPts val="3200"/>
              </a:spcBef>
              <a:spcAft>
                <a:spcPts val="0"/>
              </a:spcAft>
              <a:buClr>
                <a:srgbClr val="292929"/>
              </a:buClr>
              <a:buSzPct val="111455"/>
              <a:buFont typeface="Georgia"/>
              <a:buChar char="●"/>
            </a:pPr>
            <a:r>
              <a:rPr lang="en-IN" sz="1900">
                <a:solidFill>
                  <a:srgbClr val="292929"/>
                </a:solidFill>
                <a:latin typeface="Verdana"/>
                <a:ea typeface="Verdana"/>
                <a:cs typeface="Verdana"/>
                <a:sym typeface="Verdana"/>
              </a:rPr>
              <a:t>NumPy</a:t>
            </a:r>
            <a:endParaRPr/>
          </a:p>
          <a:p>
            <a:pPr indent="-342900" lvl="0" marL="749300" rtl="0" algn="l">
              <a:lnSpc>
                <a:spcPct val="218181"/>
              </a:lnSpc>
              <a:spcBef>
                <a:spcPts val="0"/>
              </a:spcBef>
              <a:spcAft>
                <a:spcPts val="0"/>
              </a:spcAft>
              <a:buClr>
                <a:srgbClr val="292929"/>
              </a:buClr>
              <a:buSzPct val="111455"/>
              <a:buFont typeface="Georgia"/>
              <a:buChar char="●"/>
            </a:pPr>
            <a:r>
              <a:rPr lang="en-IN" sz="1900">
                <a:solidFill>
                  <a:srgbClr val="292929"/>
                </a:solidFill>
                <a:latin typeface="Verdana"/>
                <a:ea typeface="Verdana"/>
                <a:cs typeface="Verdana"/>
                <a:sym typeface="Verdana"/>
              </a:rPr>
              <a:t>Pandas</a:t>
            </a:r>
            <a:endParaRPr/>
          </a:p>
          <a:p>
            <a:pPr indent="-342900" lvl="0" marL="749300" rtl="0" algn="l">
              <a:lnSpc>
                <a:spcPct val="218181"/>
              </a:lnSpc>
              <a:spcBef>
                <a:spcPts val="0"/>
              </a:spcBef>
              <a:spcAft>
                <a:spcPts val="0"/>
              </a:spcAft>
              <a:buClr>
                <a:srgbClr val="292929"/>
              </a:buClr>
              <a:buSzPct val="111455"/>
              <a:buFont typeface="Georgia"/>
              <a:buChar char="●"/>
            </a:pPr>
            <a:r>
              <a:rPr lang="en-IN" sz="1900">
                <a:solidFill>
                  <a:srgbClr val="292929"/>
                </a:solidFill>
                <a:latin typeface="Verdana"/>
                <a:ea typeface="Verdana"/>
                <a:cs typeface="Verdana"/>
                <a:sym typeface="Verdana"/>
              </a:rPr>
              <a:t>Seaborn</a:t>
            </a:r>
            <a:endParaRPr/>
          </a:p>
          <a:p>
            <a:pPr indent="-342900" lvl="0" marL="749300" rtl="0" algn="l">
              <a:lnSpc>
                <a:spcPct val="218181"/>
              </a:lnSpc>
              <a:spcBef>
                <a:spcPts val="0"/>
              </a:spcBef>
              <a:spcAft>
                <a:spcPts val="0"/>
              </a:spcAft>
              <a:buClr>
                <a:srgbClr val="292929"/>
              </a:buClr>
              <a:buSzPct val="111455"/>
              <a:buFont typeface="Georgia"/>
              <a:buChar char="●"/>
            </a:pPr>
            <a:r>
              <a:rPr lang="en-IN" sz="1900">
                <a:solidFill>
                  <a:srgbClr val="292929"/>
                </a:solidFill>
                <a:latin typeface="Verdana"/>
                <a:ea typeface="Verdana"/>
                <a:cs typeface="Verdana"/>
                <a:sym typeface="Verdana"/>
              </a:rPr>
              <a:t>Matplotlib</a:t>
            </a:r>
            <a:endParaRPr/>
          </a:p>
          <a:p>
            <a:pPr indent="-342900" lvl="0" marL="749300" rtl="0" algn="l">
              <a:lnSpc>
                <a:spcPct val="218181"/>
              </a:lnSpc>
              <a:spcBef>
                <a:spcPts val="0"/>
              </a:spcBef>
              <a:spcAft>
                <a:spcPts val="0"/>
              </a:spcAft>
              <a:buClr>
                <a:srgbClr val="292929"/>
              </a:buClr>
              <a:buSzPct val="111455"/>
              <a:buFont typeface="Georgia"/>
              <a:buChar char="●"/>
            </a:pPr>
            <a:r>
              <a:rPr lang="en-IN" sz="1900">
                <a:solidFill>
                  <a:srgbClr val="292929"/>
                </a:solidFill>
                <a:latin typeface="Verdana"/>
                <a:ea typeface="Verdana"/>
                <a:cs typeface="Verdana"/>
                <a:sym typeface="Verdana"/>
              </a:rPr>
              <a:t>Scikit-learn</a:t>
            </a:r>
            <a:endParaRPr/>
          </a:p>
          <a:p>
            <a:pPr indent="0" lvl="0" marL="0" rtl="0" algn="l">
              <a:spcBef>
                <a:spcPts val="3000"/>
              </a:spcBef>
              <a:spcAft>
                <a:spcPts val="0"/>
              </a:spcAft>
              <a:buClr>
                <a:schemeClr val="dk1"/>
              </a:buClr>
              <a:buSzPct val="68111"/>
              <a:buFont typeface="Arial"/>
              <a:buNone/>
            </a:pPr>
            <a:r>
              <a:rPr lang="en-IN" sz="1900">
                <a:solidFill>
                  <a:srgbClr val="292929"/>
                </a:solidFill>
                <a:latin typeface="Verdana"/>
                <a:ea typeface="Verdana"/>
                <a:cs typeface="Verdana"/>
                <a:sym typeface="Verdana"/>
              </a:rPr>
              <a:t>We’ll use the specifications like cap shape, cap color, gill color, etc. to classify the mushrooms into edible and poisonous.</a:t>
            </a:r>
            <a:endParaRPr/>
          </a:p>
          <a:p>
            <a:pPr indent="-188595" lvl="0" marL="285750" rtl="0" algn="l">
              <a:spcBef>
                <a:spcPts val="0"/>
              </a:spcBef>
              <a:spcAft>
                <a:spcPts val="0"/>
              </a:spcAft>
              <a:buSzPct val="100000"/>
              <a:buNone/>
            </a:pPr>
            <a:r>
              <a:t/>
            </a:r>
            <a:endParaRPr/>
          </a:p>
        </p:txBody>
      </p:sp>
      <p:pic>
        <p:nvPicPr>
          <p:cNvPr id="183" name="Google Shape;183;p23"/>
          <p:cNvPicPr preferRelativeResize="0"/>
          <p:nvPr/>
        </p:nvPicPr>
        <p:blipFill rotWithShape="1">
          <a:blip r:embed="rId4">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685800" y="1029439"/>
            <a:ext cx="6426200" cy="47424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776"/>
              </a:buClr>
              <a:buSzPts val="2800"/>
              <a:buFont typeface="Verdana"/>
              <a:buNone/>
            </a:pPr>
            <a:r>
              <a:rPr b="1" i="0" lang="en-IN" sz="2800" u="none" cap="none" strike="noStrike">
                <a:solidFill>
                  <a:srgbClr val="002776"/>
                </a:solidFill>
                <a:latin typeface="Verdana"/>
                <a:ea typeface="Verdana"/>
                <a:cs typeface="Verdana"/>
                <a:sym typeface="Verdana"/>
              </a:rPr>
              <a:t>Exploratory Data Analysis (EDA)</a:t>
            </a:r>
            <a:br>
              <a:rPr b="1" i="0" lang="en-IN" sz="2800" u="none" cap="none" strike="noStrike">
                <a:solidFill>
                  <a:srgbClr val="002776"/>
                </a:solidFill>
                <a:latin typeface="Verdana"/>
                <a:ea typeface="Verdana"/>
                <a:cs typeface="Verdana"/>
                <a:sym typeface="Verdana"/>
              </a:rPr>
            </a:br>
            <a:endParaRPr b="1" sz="2800">
              <a:solidFill>
                <a:schemeClr val="dk1"/>
              </a:solidFill>
              <a:latin typeface="Verdana"/>
              <a:ea typeface="Verdana"/>
              <a:cs typeface="Verdana"/>
              <a:sym typeface="Verdana"/>
            </a:endParaRPr>
          </a:p>
        </p:txBody>
      </p:sp>
      <p:pic>
        <p:nvPicPr>
          <p:cNvPr id="189" name="Google Shape;189;p24"/>
          <p:cNvPicPr preferRelativeResize="0"/>
          <p:nvPr>
            <p:ph idx="1" type="body"/>
          </p:nvPr>
        </p:nvPicPr>
        <p:blipFill rotWithShape="1">
          <a:blip r:embed="rId3">
            <a:alphaModFix/>
          </a:blip>
          <a:srcRect b="0" l="0" r="0" t="0"/>
          <a:stretch/>
        </p:blipFill>
        <p:spPr>
          <a:xfrm>
            <a:off x="7247052" y="562079"/>
            <a:ext cx="4259148" cy="5733842"/>
          </a:xfrm>
          <a:prstGeom prst="rect">
            <a:avLst/>
          </a:prstGeom>
          <a:noFill/>
          <a:ln>
            <a:noFill/>
          </a:ln>
        </p:spPr>
      </p:pic>
      <p:sp>
        <p:nvSpPr>
          <p:cNvPr id="190" name="Google Shape;190;p24"/>
          <p:cNvSpPr txBox="1"/>
          <p:nvPr>
            <p:ph idx="2" type="body"/>
          </p:nvPr>
        </p:nvSpPr>
        <p:spPr>
          <a:xfrm>
            <a:off x="685800" y="1148080"/>
            <a:ext cx="6426200" cy="1828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SzPct val="100000"/>
              <a:buNone/>
            </a:pPr>
            <a:r>
              <a:rPr b="0" i="0" lang="en-IN" sz="2200">
                <a:solidFill>
                  <a:schemeClr val="dk1"/>
                </a:solidFill>
                <a:latin typeface="Verdana"/>
                <a:ea typeface="Verdana"/>
                <a:cs typeface="Verdana"/>
                <a:sym typeface="Verdana"/>
              </a:rPr>
              <a:t>After checking the data, No Missing values and datatype also identified accuretly.</a:t>
            </a:r>
            <a:endParaRPr/>
          </a:p>
          <a:p>
            <a:pPr indent="0" lvl="0" marL="0" rtl="0" algn="just">
              <a:spcBef>
                <a:spcPts val="1000"/>
              </a:spcBef>
              <a:spcAft>
                <a:spcPts val="0"/>
              </a:spcAft>
              <a:buSzPct val="100000"/>
              <a:buNone/>
            </a:pPr>
            <a:r>
              <a:rPr b="0" i="0" lang="en-IN" sz="2200">
                <a:solidFill>
                  <a:schemeClr val="dk1"/>
                </a:solidFill>
                <a:latin typeface="Verdana"/>
                <a:ea typeface="Verdana"/>
                <a:cs typeface="Verdana"/>
                <a:sym typeface="Verdana"/>
              </a:rPr>
              <a:t>we know the following about the features:</a:t>
            </a:r>
            <a:endParaRPr/>
          </a:p>
          <a:p>
            <a:pPr indent="0" lvl="0" marL="0" rtl="0" algn="l">
              <a:spcBef>
                <a:spcPts val="1000"/>
              </a:spcBef>
              <a:spcAft>
                <a:spcPts val="0"/>
              </a:spcAft>
              <a:buSzPct val="100000"/>
              <a:buNone/>
            </a:pPr>
            <a:r>
              <a:rPr b="0" i="0" lang="en-IN" sz="2200">
                <a:solidFill>
                  <a:schemeClr val="dk1"/>
                </a:solidFill>
                <a:latin typeface="Verdana"/>
                <a:ea typeface="Verdana"/>
                <a:cs typeface="Verdana"/>
                <a:sym typeface="Verdana"/>
              </a:rPr>
              <a:t>They are all categorical attributes (object).</a:t>
            </a:r>
            <a:endParaRPr/>
          </a:p>
          <a:p>
            <a:pPr indent="0" lvl="0" marL="0" rtl="0" algn="l">
              <a:spcBef>
                <a:spcPts val="1000"/>
              </a:spcBef>
              <a:spcAft>
                <a:spcPts val="0"/>
              </a:spcAft>
              <a:buSzPct val="100000"/>
              <a:buNone/>
            </a:pPr>
            <a:r>
              <a:rPr b="0" i="0" lang="en-IN" sz="2200">
                <a:solidFill>
                  <a:schemeClr val="dk1"/>
                </a:solidFill>
                <a:latin typeface="Verdana"/>
                <a:ea typeface="Verdana"/>
                <a:cs typeface="Verdana"/>
                <a:sym typeface="Verdana"/>
              </a:rPr>
              <a:t>They have repetitive values.</a:t>
            </a:r>
            <a:endParaRPr/>
          </a:p>
          <a:p>
            <a:pPr indent="0" lvl="0" marL="0" rtl="0" algn="l">
              <a:spcBef>
                <a:spcPts val="1000"/>
              </a:spcBef>
              <a:spcAft>
                <a:spcPts val="0"/>
              </a:spcAft>
              <a:buSzPct val="100000"/>
              <a:buNone/>
            </a:pPr>
            <a:r>
              <a:rPr b="0" i="0" lang="en-IN" sz="2200">
                <a:solidFill>
                  <a:schemeClr val="dk1"/>
                </a:solidFill>
                <a:latin typeface="Verdana"/>
                <a:ea typeface="Verdana"/>
                <a:cs typeface="Verdana"/>
                <a:sym typeface="Verdana"/>
              </a:rPr>
              <a:t>They have several categories</a:t>
            </a:r>
            <a:r>
              <a:rPr b="0" i="0" lang="en-IN" sz="1700">
                <a:solidFill>
                  <a:schemeClr val="dk1"/>
                </a:solidFill>
                <a:latin typeface="Verdana"/>
                <a:ea typeface="Verdana"/>
                <a:cs typeface="Verdana"/>
                <a:sym typeface="Verdana"/>
              </a:rPr>
              <a:t>.</a:t>
            </a:r>
            <a:endParaRPr/>
          </a:p>
          <a:p>
            <a:pPr indent="0" lvl="0" marL="0" rtl="0" algn="l">
              <a:spcBef>
                <a:spcPts val="1000"/>
              </a:spcBef>
              <a:spcAft>
                <a:spcPts val="0"/>
              </a:spcAft>
              <a:buSzPct val="100000"/>
              <a:buNone/>
            </a:pPr>
            <a:r>
              <a:t/>
            </a:r>
            <a:endParaRPr/>
          </a:p>
        </p:txBody>
      </p:sp>
      <p:pic>
        <p:nvPicPr>
          <p:cNvPr id="191" name="Google Shape;191;p24"/>
          <p:cNvPicPr preferRelativeResize="0"/>
          <p:nvPr/>
        </p:nvPicPr>
        <p:blipFill rotWithShape="1">
          <a:blip r:embed="rId4">
            <a:alphaModFix/>
          </a:blip>
          <a:srcRect b="0" l="0" r="0" t="0"/>
          <a:stretch/>
        </p:blipFill>
        <p:spPr>
          <a:xfrm>
            <a:off x="685800" y="2976880"/>
            <a:ext cx="6426200" cy="3319041"/>
          </a:xfrm>
          <a:prstGeom prst="rect">
            <a:avLst/>
          </a:prstGeom>
          <a:noFill/>
          <a:ln>
            <a:noFill/>
          </a:ln>
        </p:spPr>
      </p:pic>
      <p:pic>
        <p:nvPicPr>
          <p:cNvPr id="192" name="Google Shape;192;p24"/>
          <p:cNvPicPr preferRelativeResize="0"/>
          <p:nvPr/>
        </p:nvPicPr>
        <p:blipFill rotWithShape="1">
          <a:blip r:embed="rId5">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719684" y="1423470"/>
            <a:ext cx="10131425" cy="4858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Verdana"/>
              <a:buNone/>
            </a:pPr>
            <a:r>
              <a:rPr b="1" i="0" lang="en-IN" u="none" cap="none" strike="noStrike">
                <a:solidFill>
                  <a:srgbClr val="002776"/>
                </a:solidFill>
                <a:latin typeface="Verdana"/>
                <a:ea typeface="Verdana"/>
                <a:cs typeface="Verdana"/>
                <a:sym typeface="Verdana"/>
              </a:rPr>
              <a:t>Data Visualization</a:t>
            </a:r>
            <a:br>
              <a:rPr b="1" i="0" lang="en-IN" sz="1800" u="none" cap="none" strike="noStrike">
                <a:solidFill>
                  <a:srgbClr val="002776"/>
                </a:solidFill>
                <a:latin typeface="Arial"/>
                <a:ea typeface="Arial"/>
                <a:cs typeface="Arial"/>
                <a:sym typeface="Arial"/>
              </a:rPr>
            </a:br>
            <a:br>
              <a:rPr b="0" i="0" lang="en-IN" sz="1800" u="none" cap="none" strike="noStrike">
                <a:solidFill>
                  <a:srgbClr val="000000"/>
                </a:solidFill>
                <a:latin typeface="Arial"/>
                <a:ea typeface="Arial"/>
                <a:cs typeface="Arial"/>
                <a:sym typeface="Arial"/>
              </a:rPr>
            </a:br>
            <a:endParaRPr sz="1800"/>
          </a:p>
        </p:txBody>
      </p:sp>
      <p:sp>
        <p:nvSpPr>
          <p:cNvPr id="198" name="Google Shape;198;p25"/>
          <p:cNvSpPr txBox="1"/>
          <p:nvPr>
            <p:ph idx="1" type="body"/>
          </p:nvPr>
        </p:nvSpPr>
        <p:spPr>
          <a:xfrm>
            <a:off x="685802" y="590350"/>
            <a:ext cx="4995334" cy="520085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b="0" i="0" lang="en-IN">
                <a:solidFill>
                  <a:schemeClr val="dk1"/>
                </a:solidFill>
                <a:latin typeface="Verdana"/>
                <a:ea typeface="Verdana"/>
                <a:cs typeface="Verdana"/>
                <a:sym typeface="Verdana"/>
              </a:rPr>
              <a:t>Target column is not imbalanced, Distribution for 2 classes are approximatly equal. So their is no chance for machine to be biased for one class</a:t>
            </a:r>
            <a:endParaRPr>
              <a:solidFill>
                <a:schemeClr val="dk1"/>
              </a:solidFill>
              <a:latin typeface="Verdana"/>
              <a:ea typeface="Verdana"/>
              <a:cs typeface="Verdana"/>
              <a:sym typeface="Verdana"/>
            </a:endParaRPr>
          </a:p>
        </p:txBody>
      </p:sp>
      <p:pic>
        <p:nvPicPr>
          <p:cNvPr id="199" name="Google Shape;199;p25"/>
          <p:cNvPicPr preferRelativeResize="0"/>
          <p:nvPr>
            <p:ph idx="2" type="body"/>
          </p:nvPr>
        </p:nvPicPr>
        <p:blipFill rotWithShape="1">
          <a:blip r:embed="rId3">
            <a:alphaModFix/>
          </a:blip>
          <a:srcRect b="0" l="0" r="0" t="0"/>
          <a:stretch/>
        </p:blipFill>
        <p:spPr>
          <a:xfrm>
            <a:off x="5869289" y="1259840"/>
            <a:ext cx="4900009" cy="4531360"/>
          </a:xfrm>
          <a:prstGeom prst="rect">
            <a:avLst/>
          </a:prstGeom>
          <a:noFill/>
          <a:ln>
            <a:noFill/>
          </a:ln>
        </p:spPr>
      </p:pic>
      <p:pic>
        <p:nvPicPr>
          <p:cNvPr id="200" name="Google Shape;200;p25"/>
          <p:cNvPicPr preferRelativeResize="0"/>
          <p:nvPr/>
        </p:nvPicPr>
        <p:blipFill rotWithShape="1">
          <a:blip r:embed="rId4">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36601" y="328499"/>
            <a:ext cx="10131425" cy="6908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3200"/>
              <a:buFont typeface="Verdana"/>
              <a:buNone/>
            </a:pPr>
            <a:r>
              <a:rPr b="1" lang="en-IN" sz="3200">
                <a:solidFill>
                  <a:srgbClr val="002060"/>
                </a:solidFill>
                <a:latin typeface="Verdana"/>
                <a:ea typeface="Verdana"/>
                <a:cs typeface="Verdana"/>
                <a:sym typeface="Verdana"/>
              </a:rPr>
              <a:t>UNIVARIENT PLOT</a:t>
            </a:r>
            <a:endParaRPr/>
          </a:p>
        </p:txBody>
      </p:sp>
      <p:pic>
        <p:nvPicPr>
          <p:cNvPr id="206" name="Google Shape;206;p26"/>
          <p:cNvPicPr preferRelativeResize="0"/>
          <p:nvPr/>
        </p:nvPicPr>
        <p:blipFill rotWithShape="1">
          <a:blip r:embed="rId3">
            <a:alphaModFix/>
          </a:blip>
          <a:srcRect b="0" l="0" r="0" t="0"/>
          <a:stretch/>
        </p:blipFill>
        <p:spPr>
          <a:xfrm>
            <a:off x="547757" y="1290322"/>
            <a:ext cx="3915335" cy="2309636"/>
          </a:xfrm>
          <a:prstGeom prst="rect">
            <a:avLst/>
          </a:prstGeom>
          <a:noFill/>
          <a:ln>
            <a:noFill/>
          </a:ln>
        </p:spPr>
      </p:pic>
      <p:pic>
        <p:nvPicPr>
          <p:cNvPr id="207" name="Google Shape;207;p26"/>
          <p:cNvPicPr preferRelativeResize="0"/>
          <p:nvPr/>
        </p:nvPicPr>
        <p:blipFill rotWithShape="1">
          <a:blip r:embed="rId4">
            <a:alphaModFix/>
          </a:blip>
          <a:srcRect b="0" l="0" r="0" t="0"/>
          <a:stretch/>
        </p:blipFill>
        <p:spPr>
          <a:xfrm>
            <a:off x="4899166" y="1290322"/>
            <a:ext cx="3059610" cy="2220805"/>
          </a:xfrm>
          <a:prstGeom prst="rect">
            <a:avLst/>
          </a:prstGeom>
          <a:noFill/>
          <a:ln>
            <a:noFill/>
          </a:ln>
        </p:spPr>
      </p:pic>
      <p:pic>
        <p:nvPicPr>
          <p:cNvPr id="208" name="Google Shape;208;p26"/>
          <p:cNvPicPr preferRelativeResize="0"/>
          <p:nvPr/>
        </p:nvPicPr>
        <p:blipFill rotWithShape="1">
          <a:blip r:embed="rId5">
            <a:alphaModFix/>
          </a:blip>
          <a:srcRect b="0" l="0" r="0" t="0"/>
          <a:stretch/>
        </p:blipFill>
        <p:spPr>
          <a:xfrm>
            <a:off x="8392159" y="1273152"/>
            <a:ext cx="3316661" cy="2220805"/>
          </a:xfrm>
          <a:prstGeom prst="rect">
            <a:avLst/>
          </a:prstGeom>
          <a:noFill/>
          <a:ln>
            <a:noFill/>
          </a:ln>
        </p:spPr>
      </p:pic>
      <p:pic>
        <p:nvPicPr>
          <p:cNvPr id="209" name="Google Shape;209;p26"/>
          <p:cNvPicPr preferRelativeResize="0"/>
          <p:nvPr/>
        </p:nvPicPr>
        <p:blipFill rotWithShape="1">
          <a:blip r:embed="rId6">
            <a:alphaModFix/>
          </a:blip>
          <a:srcRect b="0" l="0" r="0" t="0"/>
          <a:stretch/>
        </p:blipFill>
        <p:spPr>
          <a:xfrm>
            <a:off x="547757" y="3741924"/>
            <a:ext cx="3915335" cy="2607582"/>
          </a:xfrm>
          <a:prstGeom prst="rect">
            <a:avLst/>
          </a:prstGeom>
          <a:noFill/>
          <a:ln>
            <a:noFill/>
          </a:ln>
        </p:spPr>
      </p:pic>
      <p:pic>
        <p:nvPicPr>
          <p:cNvPr id="210" name="Google Shape;210;p26"/>
          <p:cNvPicPr preferRelativeResize="0"/>
          <p:nvPr/>
        </p:nvPicPr>
        <p:blipFill rotWithShape="1">
          <a:blip r:embed="rId7">
            <a:alphaModFix/>
          </a:blip>
          <a:srcRect b="0" l="0" r="0" t="0"/>
          <a:stretch/>
        </p:blipFill>
        <p:spPr>
          <a:xfrm>
            <a:off x="4899166" y="3741924"/>
            <a:ext cx="3059610" cy="2607582"/>
          </a:xfrm>
          <a:prstGeom prst="rect">
            <a:avLst/>
          </a:prstGeom>
          <a:noFill/>
          <a:ln>
            <a:noFill/>
          </a:ln>
        </p:spPr>
      </p:pic>
      <p:pic>
        <p:nvPicPr>
          <p:cNvPr id="211" name="Google Shape;211;p26"/>
          <p:cNvPicPr preferRelativeResize="0"/>
          <p:nvPr/>
        </p:nvPicPr>
        <p:blipFill rotWithShape="1">
          <a:blip r:embed="rId8">
            <a:alphaModFix/>
          </a:blip>
          <a:srcRect b="0" l="0" r="0" t="0"/>
          <a:stretch/>
        </p:blipFill>
        <p:spPr>
          <a:xfrm>
            <a:off x="8392160" y="3741924"/>
            <a:ext cx="3316660" cy="2607581"/>
          </a:xfrm>
          <a:prstGeom prst="rect">
            <a:avLst/>
          </a:prstGeom>
          <a:noFill/>
          <a:ln>
            <a:noFill/>
          </a:ln>
        </p:spPr>
      </p:pic>
      <p:pic>
        <p:nvPicPr>
          <p:cNvPr id="212" name="Google Shape;212;p26"/>
          <p:cNvPicPr preferRelativeResize="0"/>
          <p:nvPr/>
        </p:nvPicPr>
        <p:blipFill rotWithShape="1">
          <a:blip r:embed="rId9">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513081" y="609601"/>
            <a:ext cx="10131425" cy="457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1800"/>
              <a:buFont typeface="Verdana"/>
              <a:buNone/>
            </a:pPr>
            <a:r>
              <a:rPr b="1" lang="en-IN" sz="1800">
                <a:solidFill>
                  <a:srgbClr val="002060"/>
                </a:solidFill>
                <a:latin typeface="Verdana"/>
                <a:ea typeface="Verdana"/>
                <a:cs typeface="Verdana"/>
                <a:sym typeface="Verdana"/>
              </a:rPr>
              <a:t>INFERENCES</a:t>
            </a:r>
            <a:endParaRPr/>
          </a:p>
        </p:txBody>
      </p:sp>
      <p:sp>
        <p:nvSpPr>
          <p:cNvPr id="218" name="Google Shape;218;p27"/>
          <p:cNvSpPr txBox="1"/>
          <p:nvPr>
            <p:ph idx="1" type="body"/>
          </p:nvPr>
        </p:nvSpPr>
        <p:spPr>
          <a:xfrm>
            <a:off x="513081" y="1066801"/>
            <a:ext cx="12867639" cy="5720079"/>
          </a:xfrm>
          <a:prstGeom prst="rect">
            <a:avLst/>
          </a:prstGeom>
          <a:noFill/>
          <a:ln>
            <a:noFill/>
          </a:ln>
        </p:spPr>
        <p:txBody>
          <a:bodyPr anchorCtr="0" anchor="ctr" bIns="45700" lIns="91425" spcFirstLastPara="1" rIns="91425" wrap="square" tIns="45700">
            <a:normAutofit fontScale="62500" lnSpcReduction="20000"/>
          </a:bodyPr>
          <a:lstStyle/>
          <a:p>
            <a:pPr indent="-285750" lvl="0" marL="285750" rtl="0" algn="l">
              <a:spcBef>
                <a:spcPts val="0"/>
              </a:spcBef>
              <a:spcAft>
                <a:spcPts val="0"/>
              </a:spcAft>
              <a:buSzPct val="100000"/>
              <a:buChar char="•"/>
            </a:pPr>
            <a:r>
              <a:rPr i="0" lang="en-IN">
                <a:solidFill>
                  <a:schemeClr val="dk1"/>
                </a:solidFill>
                <a:latin typeface="Verdana"/>
                <a:ea typeface="Verdana"/>
                <a:cs typeface="Verdana"/>
                <a:sym typeface="Verdana"/>
              </a:rPr>
              <a:t>Most of the mushrooms in our dataset have a convex or a flat cap.</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cap surface is scaly.</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Over half of the mushrooms in our dataset have a brown, red &amp; grey cap colour.</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count of mushroom with no bruised is high as compared to mushroom with bruised.</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scents are either no smell or a foul smell.</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Almost our entire data has free gill attachment.so this column is pretty much useless in our analysis.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of the mushrooms in our dataset have a close gill spacing so it has little to no impact in our analysis.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of the mushrooms in our dataset have a broad gill sizes as compared to narrow.</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Over half of the mushrooms in our dataset have a buff ,pink or a white gill colour.</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of the mushrooms in our dataset have a tapering others are enlarging.</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stalk roots are bulbous.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stalk surface above ring are either smooth or silky.</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stalk surface below ring are either smooth or silky next to no difference from stalk-surface-above-ring.</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All veil type of the mushroom's are partial so this column is pretty much useless in our analysis.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Almost all of the mushroom's veil colour are white so this column is pretty much useless in our analysis.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Almost all of the mushroom's ring number amount are one, so this column is pretty much useless in our analysis.</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of the mushrooms in our dataset have a pendant (48.84%),evanescent (34.17%) or a large (15.95%) ring type.</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colours are white, brown, black and chocolate, the other colours are insignificant.</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populations are either several or solitary.</a:t>
            </a:r>
            <a:endParaRPr/>
          </a:p>
          <a:p>
            <a:pPr indent="-285750" lvl="0" marL="285750" rtl="0" algn="l">
              <a:spcBef>
                <a:spcPts val="1000"/>
              </a:spcBef>
              <a:spcAft>
                <a:spcPts val="0"/>
              </a:spcAft>
              <a:buSzPct val="100000"/>
              <a:buChar char="•"/>
            </a:pPr>
            <a:r>
              <a:rPr i="0" lang="en-IN">
                <a:solidFill>
                  <a:schemeClr val="dk1"/>
                </a:solidFill>
                <a:latin typeface="Verdana"/>
                <a:ea typeface="Verdana"/>
                <a:cs typeface="Verdana"/>
                <a:sym typeface="Verdana"/>
              </a:rPr>
              <a:t>Most frequent habitats are either woods or grasses.</a:t>
            </a:r>
            <a:endParaRPr/>
          </a:p>
          <a:p>
            <a:pPr indent="-214312" lvl="0" marL="285750" rtl="0" algn="l">
              <a:spcBef>
                <a:spcPts val="1000"/>
              </a:spcBef>
              <a:spcAft>
                <a:spcPts val="0"/>
              </a:spcAft>
              <a:buSzPct val="100000"/>
              <a:buNone/>
            </a:pPr>
            <a:r>
              <a:t/>
            </a:r>
            <a:endParaRPr/>
          </a:p>
        </p:txBody>
      </p:sp>
      <p:pic>
        <p:nvPicPr>
          <p:cNvPr id="219" name="Google Shape;219;p27"/>
          <p:cNvPicPr preferRelativeResize="0"/>
          <p:nvPr/>
        </p:nvPicPr>
        <p:blipFill rotWithShape="1">
          <a:blip r:embed="rId3">
            <a:alphaModFix/>
          </a:blip>
          <a:srcRect b="-160938" l="-324999" r="-324999" t="-160938"/>
          <a:stretch/>
        </p:blipFill>
        <p:spPr>
          <a:xfrm>
            <a:off x="9144000" y="51435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