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7" r:id="rId3"/>
    <p:sldId id="260" r:id="rId4"/>
    <p:sldId id="261" r:id="rId5"/>
    <p:sldId id="259" r:id="rId6"/>
    <p:sldId id="262" r:id="rId7"/>
    <p:sldId id="263" r:id="rId8"/>
    <p:sldId id="264" r:id="rId9"/>
    <p:sldId id="266" r:id="rId10"/>
    <p:sldId id="272" r:id="rId11"/>
    <p:sldId id="270" r:id="rId12"/>
    <p:sldId id="267" r:id="rId13"/>
    <p:sldId id="269"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110C80-CE08-4A13-A0DA-229FDCEDD253}"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148109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397849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155563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8C97831-0259-43AA-876A-1410FB3970C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71864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96491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110C80-CE08-4A13-A0DA-229FDCEDD253}"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415408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110C80-CE08-4A13-A0DA-229FDCEDD253}"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372737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10C80-CE08-4A13-A0DA-229FDCEDD253}"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7570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9110C80-CE08-4A13-A0DA-229FDCEDD253}" type="datetimeFigureOut">
              <a:rPr lang="en-IN" smtClean="0"/>
              <a:t>12-08-2023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8C97831-0259-43AA-876A-1410FB3970C6}" type="slidenum">
              <a:rPr lang="en-IN" smtClean="0"/>
              <a:t>‹#›</a:t>
            </a:fld>
            <a:endParaRPr lang="en-IN"/>
          </a:p>
        </p:txBody>
      </p:sp>
    </p:spTree>
    <p:extLst>
      <p:ext uri="{BB962C8B-B14F-4D97-AF65-F5344CB8AC3E}">
        <p14:creationId xmlns:p14="http://schemas.microsoft.com/office/powerpoint/2010/main" val="82290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10C80-CE08-4A13-A0DA-229FDCEDD253}"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2630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110C80-CE08-4A13-A0DA-229FDCEDD253}"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8767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128996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110C80-CE08-4A13-A0DA-229FDCEDD253}"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394897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10C80-CE08-4A13-A0DA-229FDCEDD253}"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102449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9110C80-CE08-4A13-A0DA-229FDCEDD253}"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355563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202418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110C80-CE08-4A13-A0DA-229FDCEDD253}"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97831-0259-43AA-876A-1410FB3970C6}" type="slidenum">
              <a:rPr lang="en-IN" smtClean="0"/>
              <a:t>‹#›</a:t>
            </a:fld>
            <a:endParaRPr lang="en-IN"/>
          </a:p>
        </p:txBody>
      </p:sp>
    </p:spTree>
    <p:extLst>
      <p:ext uri="{BB962C8B-B14F-4D97-AF65-F5344CB8AC3E}">
        <p14:creationId xmlns:p14="http://schemas.microsoft.com/office/powerpoint/2010/main" val="59293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110C80-CE08-4A13-A0DA-229FDCEDD253}" type="datetimeFigureOut">
              <a:rPr lang="en-IN" smtClean="0"/>
              <a:t>12-08-2023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8C97831-0259-43AA-876A-1410FB3970C6}" type="slidenum">
              <a:rPr lang="en-IN" smtClean="0"/>
              <a:t>‹#›</a:t>
            </a:fld>
            <a:endParaRPr lang="en-IN"/>
          </a:p>
        </p:txBody>
      </p:sp>
    </p:spTree>
    <p:extLst>
      <p:ext uri="{BB962C8B-B14F-4D97-AF65-F5344CB8AC3E}">
        <p14:creationId xmlns:p14="http://schemas.microsoft.com/office/powerpoint/2010/main" val="50570944"/>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labresources.whizlabs.com/a626482b5f325b4e320c63615c003b1d/smiley_26_32.jpe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loud.google.com/storage/quotas" TargetMode="External"/><Relationship Id="rId7" Type="http://schemas.openxmlformats.org/officeDocument/2006/relationships/hyperlink" Target="https://cloud.google.com/storage/pricing" TargetMode="External"/><Relationship Id="rId2" Type="http://schemas.openxmlformats.org/officeDocument/2006/relationships/hyperlink" Target="https://cloud.google.com/storage/docs/locations" TargetMode="External"/><Relationship Id="rId1" Type="http://schemas.openxmlformats.org/officeDocument/2006/relationships/slideLayout" Target="../slideLayouts/slideLayout2.xml"/><Relationship Id="rId6" Type="http://schemas.openxmlformats.org/officeDocument/2006/relationships/hyperlink" Target="https://cloud.google.com/storage/docs/moving-buckets" TargetMode="External"/><Relationship Id="rId5" Type="http://schemas.openxmlformats.org/officeDocument/2006/relationships/hyperlink" Target="https://cloud.google.com/storage/docs/buckets#naming" TargetMode="External"/><Relationship Id="rId4" Type="http://schemas.openxmlformats.org/officeDocument/2006/relationships/hyperlink" Target="https://cloud.google.com/storage/docs/creating-bucke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B97F-AE06-5E43-7907-F822DC8CCFEB}"/>
              </a:ext>
            </a:extLst>
          </p:cNvPr>
          <p:cNvSpPr>
            <a:spLocks noGrp="1"/>
          </p:cNvSpPr>
          <p:nvPr>
            <p:ph type="ctrTitle"/>
          </p:nvPr>
        </p:nvSpPr>
        <p:spPr>
          <a:xfrm>
            <a:off x="1524000" y="230757"/>
            <a:ext cx="10428514" cy="1539551"/>
          </a:xfrm>
        </p:spPr>
        <p:txBody>
          <a:bodyPr>
            <a:normAutofit fontScale="90000"/>
          </a:bodyPr>
          <a:lstStyle/>
          <a:p>
            <a:r>
              <a:rPr lang="en-IN" dirty="0">
                <a:latin typeface="Arial Rounded MT Bold" panose="020F0704030504030204" pitchFamily="34" charset="0"/>
              </a:rPr>
              <a:t>          CLOUD COMPUTING</a:t>
            </a:r>
            <a:br>
              <a:rPr lang="en-IN" dirty="0"/>
            </a:br>
            <a:r>
              <a:rPr lang="en-IN" dirty="0">
                <a:latin typeface="Arial Rounded MT Bold" panose="020F0704030504030204" pitchFamily="34" charset="0"/>
              </a:rPr>
              <a:t>PROJECT-2</a:t>
            </a:r>
            <a:r>
              <a:rPr lang="en-IN" dirty="0"/>
              <a:t> </a:t>
            </a:r>
          </a:p>
        </p:txBody>
      </p:sp>
      <p:sp>
        <p:nvSpPr>
          <p:cNvPr id="3" name="Subtitle 2">
            <a:extLst>
              <a:ext uri="{FF2B5EF4-FFF2-40B4-BE49-F238E27FC236}">
                <a16:creationId xmlns:a16="http://schemas.microsoft.com/office/drawing/2014/main" id="{EFEF2E23-7DAA-B1E4-A27A-D6B4CEADD085}"/>
              </a:ext>
            </a:extLst>
          </p:cNvPr>
          <p:cNvSpPr>
            <a:spLocks noGrp="1"/>
          </p:cNvSpPr>
          <p:nvPr>
            <p:ph type="subTitle" idx="1"/>
          </p:nvPr>
        </p:nvSpPr>
        <p:spPr>
          <a:xfrm>
            <a:off x="1393372" y="2288508"/>
            <a:ext cx="9144000" cy="3974841"/>
          </a:xfrm>
        </p:spPr>
        <p:txBody>
          <a:bodyPr>
            <a:normAutofit fontScale="92500" lnSpcReduction="20000"/>
          </a:bodyPr>
          <a:lstStyle/>
          <a:p>
            <a:r>
              <a:rPr lang="en-IN" sz="4800" dirty="0">
                <a:latin typeface="Arial Rounded MT Bold" panose="020F0704030504030204" pitchFamily="34" charset="0"/>
              </a:rPr>
              <a:t>SERVERLESS</a:t>
            </a:r>
            <a:r>
              <a:rPr lang="en-IN" sz="4800" dirty="0"/>
              <a:t> </a:t>
            </a:r>
          </a:p>
          <a:p>
            <a:endParaRPr lang="en-IN" sz="4800" dirty="0"/>
          </a:p>
          <a:p>
            <a:r>
              <a:rPr lang="en-IN" sz="4800" dirty="0"/>
              <a:t>                  </a:t>
            </a:r>
            <a:r>
              <a:rPr lang="en-IN" sz="4800" dirty="0">
                <a:latin typeface="Arial Rounded MT Bold" panose="020F0704030504030204" pitchFamily="34" charset="0"/>
              </a:rPr>
              <a:t>IMAGE</a:t>
            </a:r>
          </a:p>
          <a:p>
            <a:endParaRPr lang="en-IN" sz="4800" dirty="0"/>
          </a:p>
          <a:p>
            <a:r>
              <a:rPr lang="en-IN" sz="4800" dirty="0"/>
              <a:t>                                </a:t>
            </a:r>
            <a:r>
              <a:rPr lang="en-IN" sz="4800" dirty="0">
                <a:latin typeface="Arial Rounded MT Bold" panose="020F0704030504030204" pitchFamily="34" charset="0"/>
              </a:rPr>
              <a:t>PROCESSING</a:t>
            </a:r>
          </a:p>
          <a:p>
            <a:r>
              <a:rPr lang="en-IN" dirty="0"/>
              <a:t>                                                                                       </a:t>
            </a:r>
            <a:endParaRPr lang="en-IN" sz="4800" dirty="0"/>
          </a:p>
        </p:txBody>
      </p:sp>
      <p:pic>
        <p:nvPicPr>
          <p:cNvPr id="5" name="Picture 4">
            <a:extLst>
              <a:ext uri="{FF2B5EF4-FFF2-40B4-BE49-F238E27FC236}">
                <a16:creationId xmlns:a16="http://schemas.microsoft.com/office/drawing/2014/main" id="{5F9E5DC7-27CD-C456-56BE-1F6565C66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10" y="2590911"/>
            <a:ext cx="2425760" cy="1676178"/>
          </a:xfrm>
          <a:prstGeom prst="rect">
            <a:avLst/>
          </a:prstGeom>
        </p:spPr>
      </p:pic>
    </p:spTree>
    <p:extLst>
      <p:ext uri="{BB962C8B-B14F-4D97-AF65-F5344CB8AC3E}">
        <p14:creationId xmlns:p14="http://schemas.microsoft.com/office/powerpoint/2010/main" val="188788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85C1-1AF1-5E48-BEE5-51E4CD66774E}"/>
              </a:ext>
            </a:extLst>
          </p:cNvPr>
          <p:cNvSpPr>
            <a:spLocks noGrp="1"/>
          </p:cNvSpPr>
          <p:nvPr>
            <p:ph type="title"/>
          </p:nvPr>
        </p:nvSpPr>
        <p:spPr/>
        <p:txBody>
          <a:bodyPr/>
          <a:lstStyle/>
          <a:p>
            <a:r>
              <a:rPr lang="en-IN" dirty="0"/>
              <a:t>              AWS LAMBDA PRICING</a:t>
            </a:r>
          </a:p>
        </p:txBody>
      </p:sp>
      <p:sp>
        <p:nvSpPr>
          <p:cNvPr id="3" name="Content Placeholder 2">
            <a:extLst>
              <a:ext uri="{FF2B5EF4-FFF2-40B4-BE49-F238E27FC236}">
                <a16:creationId xmlns:a16="http://schemas.microsoft.com/office/drawing/2014/main" id="{C4145784-7AEB-C964-C37A-B002C1C86B88}"/>
              </a:ext>
            </a:extLst>
          </p:cNvPr>
          <p:cNvSpPr>
            <a:spLocks noGrp="1"/>
          </p:cNvSpPr>
          <p:nvPr>
            <p:ph idx="1"/>
          </p:nvPr>
        </p:nvSpPr>
        <p:spPr>
          <a:xfrm>
            <a:off x="98323" y="2104103"/>
            <a:ext cx="12024851" cy="4753897"/>
          </a:xfrm>
        </p:spPr>
        <p:txBody>
          <a:bodyPr>
            <a:normAutofit/>
          </a:bodyPr>
          <a:lstStyle/>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$0.20 per 1M requests</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The free tier includes 1M requests.</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Function memory and run time</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$0.0000166667 per GB-second</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The free tier includes 400,000 GB-seconds.</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Inbound network traffic to the Lambda function</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Free</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Outbound network traffic—within the same AWS region</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$0.01/GB</a:t>
            </a:r>
            <a:endParaRPr lang="en-IN" sz="1800" dirty="0">
              <a:effectLst/>
              <a:latin typeface="Times New Roman" panose="02020603050405020304" pitchFamily="18"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Outbound network traffic—to public internet $0.009/</a:t>
            </a:r>
            <a:r>
              <a:rPr lang="en-US" sz="1800" dirty="0" err="1">
                <a:solidFill>
                  <a:srgbClr val="000000"/>
                </a:solidFill>
                <a:effectLst/>
                <a:latin typeface="Arial" panose="020B0604020202020204" pitchFamily="34" charset="0"/>
                <a:ea typeface="Times New Roman" panose="02020603050405020304" pitchFamily="18" charset="0"/>
              </a:rPr>
              <a:t>gb</a:t>
            </a:r>
            <a:endParaRPr lang="en-US" sz="1800" dirty="0">
              <a:solidFill>
                <a:srgbClr val="000000"/>
              </a:solidFill>
              <a:effectLst/>
              <a:latin typeface="Arial" panose="020B0604020202020204" pitchFamily="34" charset="0"/>
              <a:ea typeface="Times New Roman" panose="02020603050405020304" pitchFamily="18" charset="0"/>
            </a:endParaRPr>
          </a:p>
          <a:p>
            <a:pPr>
              <a:lnSpc>
                <a:spcPts val="1310"/>
              </a:lnSpc>
              <a:spcAft>
                <a:spcPts val="470"/>
              </a:spcAft>
            </a:pPr>
            <a:r>
              <a:rPr lang="en-US" sz="1800" dirty="0">
                <a:solidFill>
                  <a:srgbClr val="000000"/>
                </a:solidFill>
                <a:effectLst/>
                <a:latin typeface="Arial" panose="020B0604020202020204" pitchFamily="34" charset="0"/>
                <a:ea typeface="Times New Roman" panose="02020603050405020304" pitchFamily="18" charset="0"/>
              </a:rPr>
              <a:t>.Lower pricing per GB applied starting at 10TB/month</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6176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CE8B-1EBA-25E8-3FA9-6298FB2CFCFD}"/>
              </a:ext>
            </a:extLst>
          </p:cNvPr>
          <p:cNvSpPr>
            <a:spLocks noGrp="1"/>
          </p:cNvSpPr>
          <p:nvPr>
            <p:ph type="title"/>
          </p:nvPr>
        </p:nvSpPr>
        <p:spPr/>
        <p:txBody>
          <a:bodyPr/>
          <a:lstStyle/>
          <a:p>
            <a:r>
              <a:rPr lang="en-IN" dirty="0"/>
              <a:t>                    Layout  of steps</a:t>
            </a:r>
          </a:p>
        </p:txBody>
      </p:sp>
      <p:sp>
        <p:nvSpPr>
          <p:cNvPr id="3" name="Content Placeholder 2">
            <a:extLst>
              <a:ext uri="{FF2B5EF4-FFF2-40B4-BE49-F238E27FC236}">
                <a16:creationId xmlns:a16="http://schemas.microsoft.com/office/drawing/2014/main" id="{142DDA72-0BB0-7463-2C90-9AD2E74B7891}"/>
              </a:ext>
            </a:extLst>
          </p:cNvPr>
          <p:cNvSpPr>
            <a:spLocks noGrp="1"/>
          </p:cNvSpPr>
          <p:nvPr>
            <p:ph idx="1"/>
          </p:nvPr>
        </p:nvSpPr>
        <p:spPr>
          <a:xfrm>
            <a:off x="680321" y="2336873"/>
            <a:ext cx="10908299" cy="4259870"/>
          </a:xfrm>
        </p:spPr>
        <p:txBody>
          <a:bodyPr>
            <a:normAutofit fontScale="92500" lnSpcReduction="20000"/>
          </a:bodyPr>
          <a:lstStyle/>
          <a:p>
            <a:r>
              <a:rPr lang="en-US" dirty="0"/>
              <a:t>1-Create two buckets and name them as the following: “original-bucket” and “Processed-bucket”(use </a:t>
            </a:r>
            <a:r>
              <a:rPr lang="en-US" dirty="0" err="1"/>
              <a:t>oregon</a:t>
            </a:r>
            <a:r>
              <a:rPr lang="en-US" dirty="0"/>
              <a:t> for your region) </a:t>
            </a:r>
          </a:p>
          <a:p>
            <a:r>
              <a:rPr lang="en-US" dirty="0"/>
              <a:t>2- upload an image in “original-bucket”.</a:t>
            </a:r>
          </a:p>
          <a:p>
            <a:r>
              <a:rPr lang="en-US" dirty="0"/>
              <a:t> 3- Create a new role and attach s3 and lambda full access : </a:t>
            </a:r>
            <a:r>
              <a:rPr lang="en-US" dirty="0" err="1"/>
              <a:t>LambdaRole</a:t>
            </a:r>
            <a:endParaRPr lang="en-US" dirty="0"/>
          </a:p>
          <a:p>
            <a:r>
              <a:rPr lang="en-US" dirty="0"/>
              <a:t> 4- Create Lambda function from scratch, python 3.7 as runtime and use an existing roles</a:t>
            </a:r>
          </a:p>
          <a:p>
            <a:r>
              <a:rPr lang="en-US" dirty="0"/>
              <a:t> 5- (a) Chose upload from S3 and paste the link https://s3-us-west-2.amazonaws.com/us-west-2-aws-training/awsu-spl/spl88/2.3.prod/scripts/CreateThumbnail.zip (b) change the handler name “</a:t>
            </a:r>
            <a:r>
              <a:rPr lang="en-US" dirty="0" err="1"/>
              <a:t>CreateThumbnail.handler</a:t>
            </a:r>
            <a:r>
              <a:rPr lang="en-US" dirty="0"/>
              <a:t>”.</a:t>
            </a:r>
          </a:p>
          <a:p>
            <a:r>
              <a:rPr lang="en-US" dirty="0"/>
              <a:t> 6- Create the test event and modify the </a:t>
            </a:r>
            <a:r>
              <a:rPr lang="en-US" dirty="0" err="1"/>
              <a:t>json</a:t>
            </a:r>
            <a:r>
              <a:rPr lang="en-US" dirty="0"/>
              <a:t> code with your bucket name and the key to your image you just upload, save and test. Go and upload a second image into “original-bucket” and it will automatically be resized and moved to “processed-bucket”</a:t>
            </a:r>
            <a:endParaRPr lang="en-IN" dirty="0"/>
          </a:p>
        </p:txBody>
      </p:sp>
    </p:spTree>
    <p:extLst>
      <p:ext uri="{BB962C8B-B14F-4D97-AF65-F5344CB8AC3E}">
        <p14:creationId xmlns:p14="http://schemas.microsoft.com/office/powerpoint/2010/main" val="184780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5662-0511-6E01-A649-C1FB3A35454C}"/>
              </a:ext>
            </a:extLst>
          </p:cNvPr>
          <p:cNvSpPr>
            <a:spLocks noGrp="1"/>
          </p:cNvSpPr>
          <p:nvPr>
            <p:ph type="title"/>
          </p:nvPr>
        </p:nvSpPr>
        <p:spPr/>
        <p:txBody>
          <a:bodyPr>
            <a:normAutofit/>
          </a:bodyPr>
          <a:lstStyle/>
          <a:p>
            <a:pPr algn="ctr"/>
            <a:r>
              <a:rPr lang="en-IN" dirty="0"/>
              <a:t>Some steps follow and </a:t>
            </a:r>
            <a:r>
              <a:rPr lang="en-IN" dirty="0" err="1"/>
              <a:t>creat</a:t>
            </a:r>
            <a:r>
              <a:rPr lang="en-IN" dirty="0"/>
              <a:t> a serverless image processing</a:t>
            </a:r>
          </a:p>
        </p:txBody>
      </p:sp>
      <p:sp>
        <p:nvSpPr>
          <p:cNvPr id="3" name="Content Placeholder 2">
            <a:extLst>
              <a:ext uri="{FF2B5EF4-FFF2-40B4-BE49-F238E27FC236}">
                <a16:creationId xmlns:a16="http://schemas.microsoft.com/office/drawing/2014/main" id="{64679B5E-5A72-C79A-DECF-DD9FEAB095EC}"/>
              </a:ext>
            </a:extLst>
          </p:cNvPr>
          <p:cNvSpPr>
            <a:spLocks noGrp="1"/>
          </p:cNvSpPr>
          <p:nvPr>
            <p:ph idx="1"/>
          </p:nvPr>
        </p:nvSpPr>
        <p:spPr>
          <a:xfrm>
            <a:off x="226142" y="2074606"/>
            <a:ext cx="11586413" cy="4640826"/>
          </a:xfrm>
        </p:spPr>
        <p:txBody>
          <a:bodyPr>
            <a:normAutofit fontScale="32500" lnSpcReduction="20000"/>
          </a:bodyPr>
          <a:lstStyle/>
          <a:p>
            <a:pPr fontAlgn="base"/>
            <a:r>
              <a:rPr lang="en-US" sz="9600" b="1" dirty="0">
                <a:solidFill>
                  <a:srgbClr val="1F2430"/>
                </a:solidFill>
                <a:effectLst/>
                <a:latin typeface="Arial" panose="020B0604020202020204" pitchFamily="34" charset="0"/>
                <a:ea typeface="Times New Roman" panose="02020603050405020304" pitchFamily="18" charset="0"/>
              </a:rPr>
              <a:t>Lab Steps</a:t>
            </a:r>
            <a:endParaRPr lang="en-IN" sz="9600" b="1" dirty="0">
              <a:effectLst/>
              <a:latin typeface="Times New Roman" panose="02020603050405020304" pitchFamily="18" charset="0"/>
              <a:ea typeface="Times New Roman" panose="02020603050405020304" pitchFamily="18" charset="0"/>
            </a:endParaRPr>
          </a:p>
          <a:p>
            <a:pPr fontAlgn="base">
              <a:lnSpc>
                <a:spcPct val="115000"/>
              </a:lnSpc>
              <a:spcBef>
                <a:spcPts val="1000"/>
              </a:spcBef>
            </a:pPr>
            <a:r>
              <a:rPr lang="en-US" sz="5500" b="0" dirty="0">
                <a:effectLst/>
                <a:latin typeface="Arial" panose="020B0604020202020204" pitchFamily="34" charset="0"/>
                <a:ea typeface="Times New Roman" panose="02020603050405020304" pitchFamily="18" charset="0"/>
                <a:cs typeface="Times New Roman" panose="02020603050405020304" pitchFamily="18" charset="0"/>
              </a:rPr>
              <a:t>Task 1: Sign in to AWS Management Console</a:t>
            </a:r>
          </a:p>
          <a:p>
            <a:pPr marL="0" marR="178435" lvl="0" indent="0" fontAlgn="base">
              <a:lnSpc>
                <a:spcPts val="1215"/>
              </a:lnSpc>
              <a:buNone/>
              <a:tabLst>
                <a:tab pos="457200" algn="l"/>
              </a:tabLst>
            </a:pPr>
            <a:r>
              <a:rPr lang="en-US" sz="5500" dirty="0">
                <a:effectLst/>
                <a:latin typeface="Arial" panose="020B0604020202020204" pitchFamily="34" charset="0"/>
                <a:ea typeface="Times New Roman" panose="02020603050405020304" pitchFamily="18" charset="0"/>
              </a:rPr>
              <a:t>        Click on the </a:t>
            </a:r>
            <a:r>
              <a:rPr lang="en-US" sz="5500" b="1" dirty="0">
                <a:effectLst/>
                <a:latin typeface="Arial" panose="020B0604020202020204" pitchFamily="34" charset="0"/>
                <a:ea typeface="Times New Roman" panose="02020603050405020304" pitchFamily="18" charset="0"/>
              </a:rPr>
              <a:t>Open Console</a:t>
            </a:r>
            <a:r>
              <a:rPr lang="en-US" sz="5500" dirty="0">
                <a:effectLst/>
                <a:latin typeface="Arial" panose="020B0604020202020204" pitchFamily="34" charset="0"/>
                <a:ea typeface="Times New Roman" panose="02020603050405020304" pitchFamily="18" charset="0"/>
              </a:rPr>
              <a:t> button, and you will get redirected to AWS Console in a new browser tab.</a:t>
            </a:r>
            <a:endParaRPr lang="en-IN" sz="5500" dirty="0">
              <a:effectLst/>
              <a:latin typeface="Times New Roman" panose="02020603050405020304" pitchFamily="18" charset="0"/>
              <a:ea typeface="Times New Roman" panose="02020603050405020304" pitchFamily="18" charset="0"/>
            </a:endParaRPr>
          </a:p>
          <a:p>
            <a:pPr marL="342900" marR="178435" lvl="0" indent="-342900" fontAlgn="base">
              <a:lnSpc>
                <a:spcPts val="1215"/>
              </a:lnSpc>
              <a:tabLst>
                <a:tab pos="457200" algn="l"/>
              </a:tabLst>
            </a:pPr>
            <a:r>
              <a:rPr lang="en-US" sz="5500" dirty="0">
                <a:effectLst/>
                <a:latin typeface="Arial" panose="020B0604020202020204" pitchFamily="34" charset="0"/>
                <a:ea typeface="Times New Roman" panose="02020603050405020304" pitchFamily="18" charset="0"/>
              </a:rPr>
              <a:t>On the AWS sign-in page,</a:t>
            </a:r>
            <a:endParaRPr lang="en-IN" sz="5500" dirty="0">
              <a:effectLst/>
              <a:latin typeface="Times New Roman" panose="02020603050405020304" pitchFamily="18" charset="0"/>
              <a:ea typeface="Times New Roman" panose="02020603050405020304" pitchFamily="18" charset="0"/>
            </a:endParaRPr>
          </a:p>
          <a:p>
            <a:pPr marL="342900" lvl="0" indent="-342900" fontAlgn="base">
              <a:lnSpc>
                <a:spcPts val="1215"/>
              </a:lnSpc>
              <a:buSzPts val="1000"/>
              <a:buFont typeface="Symbol" panose="05050102010706020507" pitchFamily="18" charset="2"/>
              <a:buChar char=""/>
              <a:tabLst>
                <a:tab pos="457200" algn="l"/>
              </a:tabLst>
            </a:pPr>
            <a:r>
              <a:rPr lang="en-US" sz="5500" dirty="0">
                <a:effectLst/>
                <a:latin typeface="Arial" panose="020B0604020202020204" pitchFamily="34" charset="0"/>
                <a:ea typeface="Times New Roman" panose="02020603050405020304" pitchFamily="18" charset="0"/>
              </a:rPr>
              <a:t>Leave the Account ID as default. Never edit/remove the 12 digit Account ID present in the AWS Console. otherwise, you cannot proceed with the lab.</a:t>
            </a:r>
            <a:endParaRPr lang="en-IN" sz="5500" dirty="0">
              <a:effectLst/>
              <a:latin typeface="Times New Roman" panose="02020603050405020304" pitchFamily="18" charset="0"/>
              <a:ea typeface="Times New Roman" panose="02020603050405020304" pitchFamily="18" charset="0"/>
            </a:endParaRPr>
          </a:p>
          <a:p>
            <a:pPr marL="342900" lvl="0" indent="-342900" fontAlgn="base">
              <a:lnSpc>
                <a:spcPts val="1215"/>
              </a:lnSpc>
              <a:buSzPts val="1000"/>
              <a:buFont typeface="Symbol" panose="05050102010706020507" pitchFamily="18" charset="2"/>
              <a:buChar char=""/>
              <a:tabLst>
                <a:tab pos="457200" algn="l"/>
              </a:tabLst>
            </a:pPr>
            <a:r>
              <a:rPr lang="en-US" sz="5500" dirty="0">
                <a:effectLst/>
                <a:latin typeface="Arial" panose="020B0604020202020204" pitchFamily="34" charset="0"/>
                <a:ea typeface="Times New Roman" panose="02020603050405020304" pitchFamily="18" charset="0"/>
              </a:rPr>
              <a:t>Now copy your </a:t>
            </a:r>
            <a:r>
              <a:rPr lang="en-US" sz="5500" b="1" dirty="0">
                <a:effectLst/>
                <a:latin typeface="Arial" panose="020B0604020202020204" pitchFamily="34" charset="0"/>
                <a:ea typeface="Times New Roman" panose="02020603050405020304" pitchFamily="18" charset="0"/>
              </a:rPr>
              <a:t>User Name</a:t>
            </a:r>
            <a:r>
              <a:rPr lang="en-US" sz="5500" dirty="0">
                <a:effectLst/>
                <a:latin typeface="Arial" panose="020B0604020202020204" pitchFamily="34" charset="0"/>
                <a:ea typeface="Times New Roman" panose="02020603050405020304" pitchFamily="18" charset="0"/>
              </a:rPr>
              <a:t> and </a:t>
            </a:r>
            <a:r>
              <a:rPr lang="en-US" sz="5500" b="1" dirty="0">
                <a:effectLst/>
                <a:latin typeface="Arial" panose="020B0604020202020204" pitchFamily="34" charset="0"/>
                <a:ea typeface="Times New Roman" panose="02020603050405020304" pitchFamily="18" charset="0"/>
              </a:rPr>
              <a:t>Password</a:t>
            </a:r>
            <a:r>
              <a:rPr lang="en-US" sz="5500" dirty="0">
                <a:effectLst/>
                <a:latin typeface="Arial" panose="020B0604020202020204" pitchFamily="34" charset="0"/>
                <a:ea typeface="Times New Roman" panose="02020603050405020304" pitchFamily="18" charset="0"/>
              </a:rPr>
              <a:t> in the Lab Console to the </a:t>
            </a:r>
            <a:r>
              <a:rPr lang="en-US" sz="5500" b="1" dirty="0">
                <a:effectLst/>
                <a:latin typeface="Arial" panose="020B0604020202020204" pitchFamily="34" charset="0"/>
                <a:ea typeface="Times New Roman" panose="02020603050405020304" pitchFamily="18" charset="0"/>
              </a:rPr>
              <a:t>IAM Username and Password</a:t>
            </a:r>
            <a:r>
              <a:rPr lang="en-US" sz="5500" dirty="0">
                <a:effectLst/>
                <a:latin typeface="Arial" panose="020B0604020202020204" pitchFamily="34" charset="0"/>
                <a:ea typeface="Times New Roman" panose="02020603050405020304" pitchFamily="18" charset="0"/>
              </a:rPr>
              <a:t> in AWS Console and click on the </a:t>
            </a:r>
            <a:r>
              <a:rPr lang="en-US" sz="5500" b="1" dirty="0">
                <a:effectLst/>
                <a:latin typeface="Arial" panose="020B0604020202020204" pitchFamily="34" charset="0"/>
                <a:ea typeface="Times New Roman" panose="02020603050405020304" pitchFamily="18" charset="0"/>
              </a:rPr>
              <a:t>Sign in</a:t>
            </a:r>
            <a:r>
              <a:rPr lang="en-US" sz="5500" dirty="0">
                <a:effectLst/>
                <a:latin typeface="Arial" panose="020B0604020202020204" pitchFamily="34" charset="0"/>
                <a:ea typeface="Times New Roman" panose="02020603050405020304" pitchFamily="18" charset="0"/>
              </a:rPr>
              <a:t> button</a:t>
            </a:r>
          </a:p>
          <a:p>
            <a:pPr marL="0" marR="178435" lvl="0" indent="0" fontAlgn="base">
              <a:lnSpc>
                <a:spcPts val="1215"/>
              </a:lnSpc>
              <a:buNone/>
            </a:pPr>
            <a:r>
              <a:rPr lang="en-US" sz="5500" dirty="0">
                <a:effectLst/>
                <a:latin typeface="Arial" panose="020B0604020202020204" pitchFamily="34" charset="0"/>
                <a:ea typeface="Times New Roman" panose="02020603050405020304" pitchFamily="18" charset="0"/>
              </a:rPr>
              <a:t>         Once Signed In to the AWS Management Console, Make the default AWS Region as </a:t>
            </a:r>
            <a:r>
              <a:rPr lang="en-US" sz="5500" b="1" dirty="0">
                <a:effectLst/>
                <a:latin typeface="Arial" panose="020B0604020202020204" pitchFamily="34" charset="0"/>
                <a:ea typeface="Times New Roman" panose="02020603050405020304" pitchFamily="18" charset="0"/>
              </a:rPr>
              <a:t>US East (N.            Virginia) us-east-1.</a:t>
            </a:r>
            <a:endParaRPr lang="en-IN" sz="5500" dirty="0">
              <a:effectLst/>
              <a:latin typeface="Times New Roman" panose="02020603050405020304" pitchFamily="18" charset="0"/>
              <a:ea typeface="Times New Roman" panose="02020603050405020304" pitchFamily="18" charset="0"/>
            </a:endParaRPr>
          </a:p>
          <a:p>
            <a:pPr fontAlgn="base">
              <a:lnSpc>
                <a:spcPct val="115000"/>
              </a:lnSpc>
              <a:spcBef>
                <a:spcPts val="1000"/>
              </a:spcBef>
            </a:pPr>
            <a:r>
              <a:rPr lang="en-US" sz="5500" b="0" dirty="0">
                <a:effectLst/>
                <a:latin typeface="Arial" panose="020B0604020202020204" pitchFamily="34" charset="0"/>
                <a:ea typeface="Times New Roman" panose="02020603050405020304" pitchFamily="18" charset="0"/>
                <a:cs typeface="Times New Roman" panose="02020603050405020304" pitchFamily="18" charset="0"/>
              </a:rPr>
              <a:t>Task 2: Create Two Amazon S3 Buckets</a:t>
            </a:r>
            <a:endParaRPr lang="en-IN" sz="5500" b="1" dirty="0">
              <a:effectLst/>
              <a:latin typeface="Cambria" panose="02040503050406030204" pitchFamily="18" charset="0"/>
              <a:ea typeface="Times New Roman" panose="02020603050405020304" pitchFamily="18" charset="0"/>
              <a:cs typeface="Times New Roman" panose="02020603050405020304" pitchFamily="18" charset="0"/>
            </a:endParaRPr>
          </a:p>
          <a:p>
            <a:pPr fontAlgn="base">
              <a:lnSpc>
                <a:spcPts val="1215"/>
              </a:lnSpc>
            </a:pPr>
            <a:r>
              <a:rPr lang="en-US" sz="5500" dirty="0">
                <a:effectLst/>
                <a:latin typeface="Arial" panose="020B0604020202020204" pitchFamily="34" charset="0"/>
                <a:ea typeface="Times New Roman" panose="02020603050405020304" pitchFamily="18" charset="0"/>
              </a:rPr>
              <a:t>In this task, we will create two AWS S3 buckets </a:t>
            </a:r>
            <a:r>
              <a:rPr lang="en-US" sz="5500" dirty="0" err="1">
                <a:effectLst/>
                <a:latin typeface="Arial" panose="020B0604020202020204" pitchFamily="34" charset="0"/>
                <a:ea typeface="Times New Roman" panose="02020603050405020304" pitchFamily="18" charset="0"/>
              </a:rPr>
              <a:t>i.e</a:t>
            </a:r>
            <a:r>
              <a:rPr lang="en-US" sz="5500" dirty="0">
                <a:effectLst/>
                <a:latin typeface="Arial" panose="020B0604020202020204" pitchFamily="34" charset="0"/>
                <a:ea typeface="Times New Roman" panose="02020603050405020304" pitchFamily="18" charset="0"/>
              </a:rPr>
              <a:t> the source bucket and the destination bucket by providing the required configurations like name, region etc. </a:t>
            </a:r>
            <a:endParaRPr lang="en-IN" sz="5500" dirty="0">
              <a:effectLst/>
              <a:latin typeface="Times New Roman" panose="02020603050405020304" pitchFamily="18" charset="0"/>
              <a:ea typeface="Times New Roman" panose="02020603050405020304" pitchFamily="18" charset="0"/>
            </a:endParaRPr>
          </a:p>
          <a:p>
            <a:pPr marL="342900" marR="178435" lvl="0" indent="-342900" fontAlgn="base">
              <a:lnSpc>
                <a:spcPts val="1215"/>
              </a:lnSpc>
              <a:tabLst>
                <a:tab pos="457200" algn="l"/>
              </a:tabLst>
            </a:pPr>
            <a:r>
              <a:rPr lang="en-US" sz="5500" dirty="0">
                <a:effectLst/>
                <a:latin typeface="Arial" panose="020B0604020202020204" pitchFamily="34" charset="0"/>
                <a:ea typeface="Times New Roman" panose="02020603050405020304" pitchFamily="18" charset="0"/>
              </a:rPr>
              <a:t>Navigate to the </a:t>
            </a:r>
            <a:r>
              <a:rPr lang="en-US" sz="5500" b="1" dirty="0">
                <a:effectLst/>
                <a:latin typeface="Arial" panose="020B0604020202020204" pitchFamily="34" charset="0"/>
                <a:ea typeface="Times New Roman" panose="02020603050405020304" pitchFamily="18" charset="0"/>
              </a:rPr>
              <a:t>Services </a:t>
            </a:r>
            <a:r>
              <a:rPr lang="en-US" sz="5500" dirty="0">
                <a:effectLst/>
                <a:latin typeface="Arial" panose="020B0604020202020204" pitchFamily="34" charset="0"/>
                <a:ea typeface="Times New Roman" panose="02020603050405020304" pitchFamily="18" charset="0"/>
              </a:rPr>
              <a:t>menu in the top, then click on </a:t>
            </a:r>
            <a:r>
              <a:rPr lang="en-US" sz="5500" b="1" dirty="0">
                <a:effectLst/>
                <a:latin typeface="Arial" panose="020B0604020202020204" pitchFamily="34" charset="0"/>
                <a:ea typeface="Times New Roman" panose="02020603050405020304" pitchFamily="18" charset="0"/>
              </a:rPr>
              <a:t>S3</a:t>
            </a:r>
            <a:r>
              <a:rPr lang="en-US" sz="5500" dirty="0">
                <a:effectLst/>
                <a:latin typeface="Arial" panose="020B0604020202020204" pitchFamily="34" charset="0"/>
                <a:ea typeface="Times New Roman" panose="02020603050405020304" pitchFamily="18" charset="0"/>
              </a:rPr>
              <a:t> in the </a:t>
            </a:r>
            <a:r>
              <a:rPr lang="en-US" sz="5500" b="1" dirty="0">
                <a:effectLst/>
                <a:latin typeface="Arial" panose="020B0604020202020204" pitchFamily="34" charset="0"/>
                <a:ea typeface="Times New Roman" panose="02020603050405020304" pitchFamily="18" charset="0"/>
              </a:rPr>
              <a:t>Storage</a:t>
            </a:r>
            <a:r>
              <a:rPr lang="en-US" sz="5500" dirty="0">
                <a:effectLst/>
                <a:latin typeface="Arial" panose="020B0604020202020204" pitchFamily="34" charset="0"/>
                <a:ea typeface="Times New Roman" panose="02020603050405020304" pitchFamily="18" charset="0"/>
              </a:rPr>
              <a:t> section.</a:t>
            </a:r>
            <a:endParaRPr lang="en-IN" sz="5500" dirty="0">
              <a:effectLst/>
              <a:latin typeface="Times New Roman" panose="02020603050405020304" pitchFamily="18" charset="0"/>
              <a:ea typeface="Times New Roman" panose="02020603050405020304" pitchFamily="18" charset="0"/>
            </a:endParaRPr>
          </a:p>
          <a:p>
            <a:pPr marL="342900" marR="178435" lvl="0" indent="-342900" fontAlgn="base">
              <a:lnSpc>
                <a:spcPct val="115000"/>
              </a:lnSpc>
              <a:spcAft>
                <a:spcPts val="1000"/>
              </a:spcAft>
              <a:tabLst>
                <a:tab pos="457200" algn="l"/>
              </a:tabLst>
            </a:pPr>
            <a:r>
              <a:rPr lang="en-US" sz="5500" dirty="0">
                <a:effectLst/>
                <a:latin typeface="Arial" panose="020B0604020202020204" pitchFamily="34" charset="0"/>
                <a:ea typeface="Times New Roman" panose="02020603050405020304" pitchFamily="18" charset="0"/>
                <a:cs typeface="Times New Roman" panose="02020603050405020304" pitchFamily="18" charset="0"/>
              </a:rPr>
              <a:t>Click on </a:t>
            </a:r>
            <a:r>
              <a:rPr lang="en-US" sz="5500" b="1" dirty="0">
                <a:effectLst/>
                <a:latin typeface="Arial" panose="020B0604020202020204" pitchFamily="34" charset="0"/>
                <a:ea typeface="Times New Roman" panose="02020603050405020304" pitchFamily="18" charset="0"/>
                <a:cs typeface="Times New Roman" panose="02020603050405020304" pitchFamily="18" charset="0"/>
              </a:rPr>
              <a:t>Create Bucket </a:t>
            </a:r>
            <a:r>
              <a:rPr lang="en-US" sz="5500" dirty="0">
                <a:effectLst/>
                <a:latin typeface="Arial" panose="020B0604020202020204" pitchFamily="34" charset="0"/>
                <a:ea typeface="Times New Roman" panose="02020603050405020304" pitchFamily="18" charset="0"/>
                <a:cs typeface="Times New Roman" panose="02020603050405020304" pitchFamily="18" charset="0"/>
              </a:rPr>
              <a:t>button</a:t>
            </a:r>
            <a:r>
              <a:rPr lang="en-US" sz="7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IN" sz="7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401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EC6B-6588-9F8D-A3E4-1008678190FB}"/>
              </a:ext>
            </a:extLst>
          </p:cNvPr>
          <p:cNvSpPr>
            <a:spLocks noGrp="1"/>
          </p:cNvSpPr>
          <p:nvPr>
            <p:ph type="title"/>
          </p:nvPr>
        </p:nvSpPr>
        <p:spPr>
          <a:xfrm>
            <a:off x="904255" y="1856792"/>
            <a:ext cx="9122064" cy="9002027"/>
          </a:xfrm>
        </p:spPr>
        <p:txBody>
          <a:bodyPr/>
          <a:lstStyle/>
          <a:p>
            <a:endParaRPr lang="en-IN" dirty="0"/>
          </a:p>
        </p:txBody>
      </p:sp>
      <p:sp>
        <p:nvSpPr>
          <p:cNvPr id="3" name="Rectangle 2">
            <a:extLst>
              <a:ext uri="{FF2B5EF4-FFF2-40B4-BE49-F238E27FC236}">
                <a16:creationId xmlns:a16="http://schemas.microsoft.com/office/drawing/2014/main" id="{83B44E32-F4D8-0957-0AE2-22E72C20BB62}"/>
              </a:ext>
            </a:extLst>
          </p:cNvPr>
          <p:cNvSpPr>
            <a:spLocks noChangeArrowheads="1"/>
          </p:cNvSpPr>
          <p:nvPr/>
        </p:nvSpPr>
        <p:spPr bwMode="auto">
          <a:xfrm>
            <a:off x="-1" y="166310"/>
            <a:ext cx="10445738" cy="35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4" descr="https://labresources.whizlabs.com/a626482b5f325b4e320c63615c003b1d/screenshot_969_07_15.png">
            <a:extLst>
              <a:ext uri="{FF2B5EF4-FFF2-40B4-BE49-F238E27FC236}">
                <a16:creationId xmlns:a16="http://schemas.microsoft.com/office/drawing/2014/main" id="{07E29BBC-FD02-F108-EE06-49E8E6818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6246"/>
            <a:ext cx="11607282" cy="58617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D72711A-1DCD-BA6B-22B6-571C6D13FD0D}"/>
              </a:ext>
            </a:extLst>
          </p:cNvPr>
          <p:cNvSpPr>
            <a:spLocks noChangeArrowheads="1"/>
          </p:cNvSpPr>
          <p:nvPr/>
        </p:nvSpPr>
        <p:spPr bwMode="auto">
          <a:xfrm flipV="1">
            <a:off x="-1" y="3907416"/>
            <a:ext cx="1044573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600" b="0"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     3. Bucket Name: Enter </a:t>
            </a:r>
            <a:r>
              <a:rPr kumimoji="0" lang="en-US" altLang="en-US" sz="600" b="1" i="1"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mysourcebucket12345</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600" b="1"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Note:</a:t>
            </a:r>
            <a:r>
              <a:rPr kumimoji="0" lang="en-US" altLang="en-US" sz="600" b="0"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 Every S3 bucket name is unique globally, so create the bucket with a name not currently in use.</a:t>
            </a:r>
            <a:br>
              <a:rPr kumimoji="0" lang="en-US" altLang="en-US" sz="600" b="0"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600" b="0"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600" b="0"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     4. AWS Region: Select </a:t>
            </a:r>
            <a:r>
              <a:rPr kumimoji="0" lang="en-US" altLang="en-US" sz="600" b="1" i="0" u="none" strike="noStrike" cap="none" normalizeH="0" baseline="0">
                <a:ln>
                  <a:noFill/>
                </a:ln>
                <a:solidFill>
                  <a:srgbClr val="1F2430"/>
                </a:solidFill>
                <a:effectLst/>
                <a:latin typeface="Arial" panose="020B0604020202020204" pitchFamily="34" charset="0"/>
                <a:ea typeface="Times New Roman" panose="02020603050405020304" pitchFamily="18" charset="0"/>
                <a:cs typeface="Arial" panose="020B0604020202020204" pitchFamily="34" charset="0"/>
              </a:rPr>
              <a:t>US East (N. Virginia) us-east-1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00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C52D-D9C8-99B8-4D0F-ED7FF9250290}"/>
              </a:ext>
            </a:extLst>
          </p:cNvPr>
          <p:cNvSpPr>
            <a:spLocks noGrp="1"/>
          </p:cNvSpPr>
          <p:nvPr>
            <p:ph type="title"/>
          </p:nvPr>
        </p:nvSpPr>
        <p:spPr>
          <a:xfrm>
            <a:off x="0" y="0"/>
            <a:ext cx="12074013" cy="6715432"/>
          </a:xfrm>
        </p:spPr>
        <p:txBody>
          <a:bodyPr>
            <a:normAutofit/>
          </a:bodyPr>
          <a:lstStyle/>
          <a:p>
            <a:pPr algn="ctr" fontAlgn="base">
              <a:lnSpc>
                <a:spcPts val="1215"/>
              </a:lnSpc>
            </a:pPr>
            <a:r>
              <a:rPr lang="en-US" sz="1800" dirty="0">
                <a:solidFill>
                  <a:srgbClr val="1F2430"/>
                </a:solidFill>
                <a:effectLst/>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 3. Bucket Name: Enter </a:t>
            </a:r>
            <a:r>
              <a:rPr lang="en-US" sz="1800" b="1" i="1" dirty="0">
                <a:effectLst/>
                <a:latin typeface="Arial" panose="020B0604020202020204" pitchFamily="34" charset="0"/>
                <a:ea typeface="Times New Roman" panose="02020603050405020304" pitchFamily="18" charset="0"/>
              </a:rPr>
              <a:t>mysourcebucket12345</a:t>
            </a:r>
            <a:br>
              <a:rPr lang="en-US" sz="1800" b="1" i="1" dirty="0">
                <a:effectLst/>
                <a:latin typeface="Arial" panose="020B0604020202020204" pitchFamily="34" charset="0"/>
                <a:ea typeface="Times New Roman" panose="02020603050405020304" pitchFamily="18" charset="0"/>
              </a:rPr>
            </a:br>
            <a:r>
              <a:rPr lang="en-US" sz="1800" b="1" i="1" dirty="0">
                <a:effectLst/>
                <a:latin typeface="Arial" panose="020B0604020202020204" pitchFamily="34" charset="0"/>
                <a:ea typeface="Times New Roman" panose="02020603050405020304" pitchFamily="18" charset="0"/>
              </a:rPr>
              <a:t>   </a:t>
            </a:r>
            <a:br>
              <a:rPr lang="en-US" sz="1800" b="1" i="1" dirty="0">
                <a:effectLst/>
                <a:latin typeface="Arial" panose="020B0604020202020204" pitchFamily="34"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Note:</a:t>
            </a:r>
            <a:r>
              <a:rPr lang="en-US" sz="1800" dirty="0">
                <a:effectLst/>
                <a:latin typeface="Arial" panose="020B0604020202020204" pitchFamily="34" charset="0"/>
                <a:ea typeface="Times New Roman" panose="02020603050405020304" pitchFamily="18" charset="0"/>
              </a:rPr>
              <a:t> Every S3 bucket name is unique globally, so create the bucket with a name not currently in use.</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   4. AWS Region: Select US East (N. Virginia) us-east-1</a:t>
            </a: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r>
              <a:rPr lang="en-US" sz="3200" b="1" dirty="0">
                <a:latin typeface="Arial" panose="020B0604020202020204" pitchFamily="34" charset="0"/>
                <a:ea typeface="Times New Roman" panose="02020603050405020304" pitchFamily="18" charset="0"/>
              </a:rPr>
              <a:t>5.</a:t>
            </a:r>
            <a:r>
              <a:rPr lang="en-US" sz="1800" b="1" dirty="0">
                <a:latin typeface="Arial" panose="020B0604020202020204" pitchFamily="34" charset="0"/>
                <a:ea typeface="Times New Roman" panose="02020603050405020304" pitchFamily="18" charset="0"/>
              </a:rPr>
              <a:t>Leave other settings as default and click on the Create bucket button.</a:t>
            </a:r>
            <a:br>
              <a:rPr lang="en-US" sz="1800" b="1" dirty="0">
                <a:latin typeface="Arial" panose="020B0604020202020204" pitchFamily="34" charset="0"/>
                <a:ea typeface="Times New Roman" panose="02020603050405020304" pitchFamily="18" charset="0"/>
              </a:rPr>
            </a:br>
            <a:br>
              <a:rPr lang="en-US" sz="1800" b="1" dirty="0">
                <a:latin typeface="Arial" panose="020B0604020202020204" pitchFamily="34" charset="0"/>
                <a:ea typeface="Times New Roman" panose="02020603050405020304" pitchFamily="18" charset="0"/>
              </a:rPr>
            </a:br>
            <a:br>
              <a:rPr lang="en-US" sz="1800" b="1" dirty="0">
                <a:latin typeface="Arial" panose="020B0604020202020204" pitchFamily="34" charset="0"/>
                <a:ea typeface="Times New Roman" panose="02020603050405020304" pitchFamily="18" charset="0"/>
              </a:rPr>
            </a:br>
            <a:br>
              <a:rPr lang="en-IN" sz="1800" b="1" dirty="0">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6. Once the bucket is created successfully, Select your S3 bucket.</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Click on the Copy ARN button to copy the ARN</a:t>
            </a: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.Save the source bucket ARN in a text file for later use</a:t>
            </a: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arn:aws:s3:::mysourcebucket12345</a:t>
            </a:r>
            <a:br>
              <a:rPr lang="en-US" sz="18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cs typeface="Times New Roman" panose="02020603050405020304" pitchFamily="18" charset="0"/>
              </a:rPr>
            </a:br>
            <a:r>
              <a:rPr lang="en-US" sz="1100" b="1"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     7. Create Destination Bucket</a:t>
            </a:r>
            <a:br>
              <a:rPr lang="en-US" sz="1600" b="1" dirty="0">
                <a:effectLst/>
                <a:latin typeface="Arial" panose="020B0604020202020204" pitchFamily="34"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Click on Create bucket button.</a:t>
            </a:r>
            <a:br>
              <a:rPr lang="en-IN" sz="1600" b="1" dirty="0">
                <a:effectLst/>
                <a:latin typeface="Calibri" panose="020F0502020204030204" pitchFamily="34" charset="0"/>
                <a:ea typeface="Times New Roman" panose="02020603050405020304" pitchFamily="18" charset="0"/>
                <a:cs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Bucket Name: Enter </a:t>
            </a:r>
            <a:r>
              <a:rPr lang="en-US" sz="1600" b="1" i="1" dirty="0">
                <a:effectLst/>
                <a:latin typeface="Arial" panose="020B0604020202020204" pitchFamily="34" charset="0"/>
                <a:ea typeface="Times New Roman" panose="02020603050405020304" pitchFamily="18" charset="0"/>
              </a:rPr>
              <a:t>mydestinationbucket12345</a:t>
            </a:r>
            <a:br>
              <a:rPr lang="en-IN" sz="1600" b="1" dirty="0">
                <a:effectLst/>
                <a:latin typeface="Times New Roman" panose="02020603050405020304" pitchFamily="18"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Note: Every S3 bucket name is unique globally, so create the bucket with a name not currently in use.</a:t>
            </a:r>
            <a:b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AWS Region: Select US East (N. Virginia) us-east-1</a:t>
            </a:r>
            <a:br>
              <a:rPr lang="en-IN" sz="1600" b="1" dirty="0">
                <a:effectLst/>
                <a:latin typeface="Times New Roman" panose="02020603050405020304" pitchFamily="18"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Leave other settings as default and click on the Create bucket button.</a:t>
            </a:r>
            <a:br>
              <a:rPr lang="en-US" sz="1600" b="1" dirty="0">
                <a:effectLst/>
                <a:latin typeface="Arial" panose="020B0604020202020204" pitchFamily="34" charset="0"/>
                <a:ea typeface="Times New Roman" panose="02020603050405020304" pitchFamily="18" charset="0"/>
              </a:rPr>
            </a:br>
            <a:br>
              <a:rPr lang="en-US" sz="1600" b="1" dirty="0">
                <a:effectLst/>
                <a:latin typeface="Arial" panose="020B0604020202020204" pitchFamily="34" charset="0"/>
                <a:ea typeface="Times New Roman" panose="02020603050405020304" pitchFamily="18" charset="0"/>
              </a:rPr>
            </a:br>
            <a:br>
              <a:rPr lang="en-US" sz="1100" b="1" dirty="0">
                <a:effectLst/>
                <a:latin typeface="Arial" panose="020B0604020202020204" pitchFamily="34" charset="0"/>
                <a:ea typeface="Times New Roman" panose="02020603050405020304" pitchFamily="18" charset="0"/>
              </a:rPr>
            </a:br>
            <a:br>
              <a:rPr lang="en-US" sz="1100" b="1" dirty="0">
                <a:effectLst/>
                <a:latin typeface="Arial" panose="020B0604020202020204" pitchFamily="34" charset="0"/>
                <a:ea typeface="Times New Roman" panose="02020603050405020304" pitchFamily="18" charset="0"/>
              </a:rPr>
            </a:br>
            <a:br>
              <a:rPr lang="en-US" sz="1100" b="1" dirty="0">
                <a:effectLst/>
                <a:latin typeface="Arial" panose="020B0604020202020204" pitchFamily="34" charset="0"/>
                <a:ea typeface="Times New Roman" panose="02020603050405020304" pitchFamily="18" charset="0"/>
              </a:rPr>
            </a:br>
            <a:br>
              <a:rPr lang="en-IN" sz="1100" b="1"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  8. Once the bucket is created successfully, Select your S3 bucket.</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Click on the Copy ARN button to copy the ARN.</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Save the destination bucket ARN in a text file for later use.</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arn:aws:s3:::mydestinationbucket12345</a:t>
            </a: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Now we have two S3 buckets (Source and Destination). We will make use of our AWS Lambda function to copy the content from source bucket to destination bucket.</a:t>
            </a: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endParaRPr lang="en-IN" sz="1800" b="1" dirty="0"/>
          </a:p>
        </p:txBody>
      </p:sp>
    </p:spTree>
    <p:extLst>
      <p:ext uri="{BB962C8B-B14F-4D97-AF65-F5344CB8AC3E}">
        <p14:creationId xmlns:p14="http://schemas.microsoft.com/office/powerpoint/2010/main" val="2563462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65A2-EB83-7106-B434-1346F36995E3}"/>
              </a:ext>
            </a:extLst>
          </p:cNvPr>
          <p:cNvSpPr>
            <a:spLocks noGrp="1"/>
          </p:cNvSpPr>
          <p:nvPr>
            <p:ph type="title"/>
          </p:nvPr>
        </p:nvSpPr>
        <p:spPr>
          <a:xfrm>
            <a:off x="0" y="-68826"/>
            <a:ext cx="12083845" cy="6823587"/>
          </a:xfrm>
        </p:spPr>
        <p:txBody>
          <a:bodyPr/>
          <a:lstStyle/>
          <a:p>
            <a:pPr marL="342900" indent="-342900" fontAlgn="base">
              <a:lnSpc>
                <a:spcPts val="1215"/>
              </a:lnSpc>
              <a:buSzPts val="1000"/>
              <a:buFont typeface="Symbol" panose="05050102010706020507" pitchFamily="18" charset="2"/>
              <a:buChar char=""/>
              <a:tabLst>
                <a:tab pos="457200" algn="l"/>
              </a:tabLst>
            </a:pPr>
            <a:r>
              <a:rPr lang="en-US" sz="2800" b="0" dirty="0">
                <a:effectLst/>
                <a:latin typeface="Arial" panose="020B0604020202020204" pitchFamily="34" charset="0"/>
                <a:ea typeface="Times New Roman" panose="02020603050405020304" pitchFamily="18" charset="0"/>
                <a:cs typeface="Times New Roman" panose="02020603050405020304" pitchFamily="18" charset="0"/>
              </a:rPr>
              <a:t>Task 3: Create an IAM Policy</a:t>
            </a:r>
            <a:br>
              <a:rPr lang="en-US" sz="2800" b="0" dirty="0">
                <a:effectLst/>
                <a:latin typeface="Arial" panose="020B0604020202020204" pitchFamily="34" charset="0"/>
                <a:ea typeface="Times New Roman" panose="02020603050405020304" pitchFamily="18" charset="0"/>
                <a:cs typeface="Times New Roman" panose="02020603050405020304" pitchFamily="18" charset="0"/>
              </a:rPr>
            </a:br>
            <a:br>
              <a:rPr lang="en-US" sz="2800" b="0" dirty="0">
                <a:effectLst/>
                <a:latin typeface="Arial" panose="020B0604020202020204" pitchFamily="34" charset="0"/>
                <a:ea typeface="Times New Roman" panose="02020603050405020304" pitchFamily="18" charset="0"/>
                <a:cs typeface="Times New Roman" panose="02020603050405020304" pitchFamily="18" charset="0"/>
              </a:rPr>
            </a:br>
            <a:br>
              <a:rPr lang="en-IN" sz="1800" b="1" dirty="0">
                <a:effectLst/>
                <a:latin typeface="Cambria" panose="02040503050406030204" pitchFamily="18" charset="0"/>
                <a:ea typeface="Times New Roman" panose="02020603050405020304" pitchFamily="18" charset="0"/>
                <a:cs typeface="Times New Roman" panose="02020603050405020304" pitchFamily="18" charset="0"/>
              </a:rPr>
            </a:br>
            <a:r>
              <a:rPr lang="en-IN" sz="2000" b="1" dirty="0">
                <a:effectLst/>
                <a:latin typeface="Cambria" panose="02040503050406030204" pitchFamily="18" charset="0"/>
                <a:ea typeface="Times New Roman" panose="02020603050405020304" pitchFamily="18" charset="0"/>
                <a:cs typeface="Times New Roman" panose="02020603050405020304" pitchFamily="18" charset="0"/>
              </a:rPr>
              <a:t>1.</a:t>
            </a:r>
            <a:r>
              <a:rPr lang="en-US" sz="2000" dirty="0">
                <a:effectLst/>
                <a:latin typeface="Arial" panose="020B0604020202020204" pitchFamily="34" charset="0"/>
                <a:ea typeface="Times New Roman" panose="02020603050405020304" pitchFamily="18" charset="0"/>
              </a:rPr>
              <a:t>As a pre-requisite for creating the Lambda function, we need to create a user role with a custom policy.</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2.</a:t>
            </a:r>
            <a:r>
              <a:rPr lang="en-US" sz="2000" dirty="0">
                <a:effectLst/>
                <a:latin typeface="Arial" panose="020B0604020202020204" pitchFamily="34" charset="0"/>
                <a:ea typeface="Times New Roman" panose="02020603050405020304" pitchFamily="18" charset="0"/>
              </a:rPr>
              <a:t>Go to </a:t>
            </a:r>
            <a:r>
              <a:rPr lang="en-US" sz="2000" b="1" dirty="0">
                <a:effectLst/>
                <a:latin typeface="Arial" panose="020B0604020202020204" pitchFamily="34" charset="0"/>
                <a:ea typeface="Times New Roman" panose="02020603050405020304" pitchFamily="18" charset="0"/>
              </a:rPr>
              <a:t>Services</a:t>
            </a:r>
            <a:r>
              <a:rPr lang="en-US" sz="2000" dirty="0">
                <a:effectLst/>
                <a:latin typeface="Arial" panose="020B0604020202020204" pitchFamily="34" charset="0"/>
                <a:ea typeface="Times New Roman" panose="02020603050405020304" pitchFamily="18" charset="0"/>
              </a:rPr>
              <a:t> and Select </a:t>
            </a:r>
            <a:r>
              <a:rPr lang="en-US" sz="2000" b="1" dirty="0">
                <a:effectLst/>
                <a:latin typeface="Arial" panose="020B0604020202020204" pitchFamily="34" charset="0"/>
                <a:ea typeface="Times New Roman" panose="02020603050405020304" pitchFamily="18" charset="0"/>
              </a:rPr>
              <a:t>IAM</a:t>
            </a:r>
            <a:r>
              <a:rPr lang="en-US" sz="2000" dirty="0">
                <a:effectLst/>
                <a:latin typeface="Arial" panose="020B0604020202020204" pitchFamily="34" charset="0"/>
                <a:ea typeface="Times New Roman" panose="02020603050405020304" pitchFamily="18" charset="0"/>
              </a:rPr>
              <a:t> under </a:t>
            </a:r>
            <a:r>
              <a:rPr lang="en-US" sz="2000" b="1" dirty="0">
                <a:effectLst/>
                <a:latin typeface="Arial" panose="020B0604020202020204" pitchFamily="34" charset="0"/>
                <a:ea typeface="Times New Roman" panose="02020603050405020304" pitchFamily="18" charset="0"/>
              </a:rPr>
              <a:t>Security, Identity and Compliance</a:t>
            </a:r>
            <a:br>
              <a:rPr lang="en-US" sz="2000" b="1" dirty="0">
                <a:effectLst/>
                <a:latin typeface="Arial" panose="020B0604020202020204" pitchFamily="34" charset="0"/>
                <a:ea typeface="Times New Roman" panose="02020603050405020304" pitchFamily="18" charset="0"/>
              </a:rPr>
            </a:br>
            <a:br>
              <a:rPr lang="en-US" sz="2000" b="1" dirty="0">
                <a:effectLst/>
                <a:latin typeface="Arial" panose="020B0604020202020204" pitchFamily="34" charset="0"/>
                <a:ea typeface="Times New Roman" panose="02020603050405020304" pitchFamily="18" charset="0"/>
              </a:rPr>
            </a:br>
            <a:r>
              <a:rPr lang="en-US" sz="2000" b="1" dirty="0">
                <a:effectLst/>
                <a:latin typeface="Arial" panose="020B0604020202020204" pitchFamily="34"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3.</a:t>
            </a:r>
            <a:r>
              <a:rPr lang="en-US" sz="2000" dirty="0">
                <a:effectLst/>
                <a:latin typeface="Arial" panose="020B0604020202020204" pitchFamily="34" charset="0"/>
                <a:ea typeface="Times New Roman" panose="02020603050405020304" pitchFamily="18" charset="0"/>
              </a:rPr>
              <a:t>Click on </a:t>
            </a:r>
            <a:r>
              <a:rPr lang="en-US" sz="2000" b="1" dirty="0">
                <a:effectLst/>
                <a:latin typeface="Arial" panose="020B0604020202020204" pitchFamily="34" charset="0"/>
                <a:ea typeface="Times New Roman" panose="02020603050405020304" pitchFamily="18" charset="0"/>
              </a:rPr>
              <a:t>Policies </a:t>
            </a:r>
            <a:r>
              <a:rPr lang="en-US" sz="2000" dirty="0">
                <a:effectLst/>
                <a:latin typeface="Arial" panose="020B0604020202020204" pitchFamily="34" charset="0"/>
                <a:ea typeface="Times New Roman" panose="02020603050405020304" pitchFamily="18" charset="0"/>
              </a:rPr>
              <a:t>in the left navigation bar and click on the </a:t>
            </a:r>
            <a:r>
              <a:rPr lang="en-US" sz="2000" b="1" dirty="0">
                <a:effectLst/>
                <a:latin typeface="Arial" panose="020B0604020202020204" pitchFamily="34" charset="0"/>
                <a:ea typeface="Times New Roman" panose="02020603050405020304" pitchFamily="18" charset="0"/>
              </a:rPr>
              <a:t>Create policy </a:t>
            </a:r>
            <a:r>
              <a:rPr lang="en-US" sz="2000" dirty="0">
                <a:effectLst/>
                <a:latin typeface="Arial" panose="020B0604020202020204" pitchFamily="34" charset="0"/>
                <a:ea typeface="Times New Roman" panose="02020603050405020304" pitchFamily="18" charset="0"/>
              </a:rPr>
              <a:t>button</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4. Click on the </a:t>
            </a:r>
            <a:r>
              <a:rPr lang="en-US" sz="2000" b="1" dirty="0">
                <a:effectLst/>
                <a:latin typeface="Arial" panose="020B0604020202020204" pitchFamily="34" charset="0"/>
                <a:ea typeface="Times New Roman" panose="02020603050405020304" pitchFamily="18" charset="0"/>
              </a:rPr>
              <a:t>JSON</a:t>
            </a:r>
            <a:r>
              <a:rPr lang="en-US" sz="2000" dirty="0">
                <a:effectLst/>
                <a:latin typeface="Arial" panose="020B0604020202020204" pitchFamily="34" charset="0"/>
                <a:ea typeface="Times New Roman" panose="02020603050405020304" pitchFamily="18" charset="0"/>
              </a:rPr>
              <a:t> tab, Remove the existing code and copy-paste the below policy statement into the editor</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Replace the Source and destination ARN name of the bucket (which you have saved before) in the option</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Resource. Make sure to add /* at the end of the ARN name</a:t>
            </a: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Leave everything as default and click on Next button.</a:t>
            </a:r>
            <a:br>
              <a:rPr lang="en-US" sz="2000"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On the Review Policy Page:</a:t>
            </a: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a:t>
            </a:r>
            <a:br>
              <a:rPr lang="en-IN" sz="2000" dirty="0">
                <a:effectLst/>
                <a:latin typeface="Times New Roman" panose="02020603050405020304" pitchFamily="18"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cs typeface="Times New Roman" panose="02020603050405020304" pitchFamily="18" charset="0"/>
              </a:rPr>
              <a:t>Policy Name: Enter </a:t>
            </a:r>
            <a:r>
              <a:rPr lang="en-US" sz="2000" i="1" dirty="0" err="1">
                <a:effectLst/>
                <a:latin typeface="Arial" panose="020B0604020202020204" pitchFamily="34" charset="0"/>
                <a:ea typeface="Times New Roman" panose="02020603050405020304" pitchFamily="18" charset="0"/>
                <a:cs typeface="Times New Roman" panose="02020603050405020304" pitchFamily="18" charset="0"/>
              </a:rPr>
              <a:t>mypolicy</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Arial" panose="020B0604020202020204" pitchFamily="34" charset="0"/>
                <a:ea typeface="Times New Roman" panose="02020603050405020304" pitchFamily="18" charset="0"/>
                <a:cs typeface="Times New Roman" panose="02020603050405020304" pitchFamily="18" charset="0"/>
              </a:rPr>
              <a:t>Click on the Create policy button.</a:t>
            </a:r>
            <a:br>
              <a:rPr lang="en-US" sz="2000" dirty="0">
                <a:effectLst/>
                <a:latin typeface="Arial" panose="020B0604020202020204" pitchFamily="34" charset="0"/>
                <a:ea typeface="Times New Roman" panose="02020603050405020304" pitchFamily="18" charset="0"/>
                <a:cs typeface="Times New Roman" panose="02020603050405020304" pitchFamily="18" charset="0"/>
              </a:rPr>
            </a:br>
            <a:br>
              <a:rPr lang="en-US" sz="2000" dirty="0">
                <a:effectLst/>
                <a:latin typeface="Arial" panose="020B0604020202020204" pitchFamily="34" charset="0"/>
                <a:ea typeface="Times New Roman" panose="02020603050405020304" pitchFamily="18" charset="0"/>
                <a:cs typeface="Times New Roman" panose="02020603050405020304" pitchFamily="18" charset="0"/>
              </a:rPr>
            </a:br>
            <a:br>
              <a:rPr lang="en-US" sz="2000" dirty="0">
                <a:effectLst/>
                <a:latin typeface="Arial" panose="020B0604020202020204" pitchFamily="34" charset="0"/>
                <a:ea typeface="Times New Roman" panose="02020603050405020304" pitchFamily="18" charset="0"/>
                <a:cs typeface="Times New Roman" panose="02020603050405020304" pitchFamily="18" charset="0"/>
              </a:rPr>
            </a:br>
            <a:r>
              <a:rPr lang="en-US" sz="2000" dirty="0">
                <a:effectLst/>
                <a:latin typeface="Arial" panose="020B0604020202020204" pitchFamily="34" charset="0"/>
                <a:ea typeface="Times New Roman" panose="02020603050405020304" pitchFamily="18" charset="0"/>
                <a:cs typeface="Times New Roman" panose="02020603050405020304" pitchFamily="18" charset="0"/>
              </a:rPr>
              <a:t>5 .An IAM Policy with the name </a:t>
            </a:r>
            <a:r>
              <a:rPr lang="en-US" sz="2000" b="1" dirty="0" err="1">
                <a:effectLst/>
                <a:latin typeface="Arial" panose="020B0604020202020204" pitchFamily="34" charset="0"/>
                <a:ea typeface="Times New Roman" panose="02020603050405020304" pitchFamily="18" charset="0"/>
                <a:cs typeface="Times New Roman" panose="02020603050405020304" pitchFamily="18" charset="0"/>
              </a:rPr>
              <a:t>mypolicy</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is created.</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Arial" panose="020B0604020202020204" pitchFamily="34"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122330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91E5-26A5-320C-DCFD-DF36C835E71E}"/>
              </a:ext>
            </a:extLst>
          </p:cNvPr>
          <p:cNvSpPr>
            <a:spLocks noGrp="1"/>
          </p:cNvSpPr>
          <p:nvPr>
            <p:ph type="title"/>
          </p:nvPr>
        </p:nvSpPr>
        <p:spPr>
          <a:xfrm>
            <a:off x="0" y="0"/>
            <a:ext cx="12191999" cy="6857999"/>
          </a:xfrm>
        </p:spPr>
        <p:txBody>
          <a:bodyPr/>
          <a:lstStyle/>
          <a:p>
            <a:pPr marL="342900" lvl="0" indent="-342900" fontAlgn="base">
              <a:lnSpc>
                <a:spcPct val="115000"/>
              </a:lnSpc>
              <a:spcAft>
                <a:spcPts val="1000"/>
              </a:spcAft>
              <a:buSzPts val="1000"/>
              <a:buFont typeface="Symbol" panose="05050102010706020507" pitchFamily="18" charset="2"/>
              <a:buChar char=""/>
              <a:tabLst>
                <a:tab pos="457200" algn="l"/>
              </a:tabLst>
            </a:pPr>
            <a:r>
              <a:rPr lang="en-US" sz="3200" b="0" dirty="0">
                <a:effectLst/>
                <a:latin typeface="Arial" panose="020B0604020202020204" pitchFamily="34" charset="0"/>
                <a:ea typeface="Times New Roman" panose="02020603050405020304" pitchFamily="18" charset="0"/>
                <a:cs typeface="Times New Roman" panose="02020603050405020304" pitchFamily="18" charset="0"/>
              </a:rPr>
              <a:t>Task 4: Create an IAM Role</a:t>
            </a:r>
            <a:br>
              <a:rPr lang="en-IN" sz="3200" b="1" dirty="0">
                <a:effectLst/>
                <a:latin typeface="Cambria" panose="02040503050406030204" pitchFamily="18" charset="0"/>
                <a:ea typeface="Times New Roman" panose="02020603050405020304" pitchFamily="18" charset="0"/>
                <a:cs typeface="Times New Roman" panose="02020603050405020304" pitchFamily="18" charset="0"/>
              </a:rPr>
            </a:b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1 </a:t>
            </a:r>
            <a:r>
              <a:rPr lang="en-IN" sz="2400" b="1" dirty="0">
                <a:effectLst/>
                <a:latin typeface="Cambria" panose="02040503050406030204" pitchFamily="18" charset="0"/>
                <a:ea typeface="Times New Roman" panose="02020603050405020304" pitchFamily="18" charset="0"/>
                <a:cs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In the left menu, click on </a:t>
            </a:r>
            <a:r>
              <a:rPr lang="en-US" sz="2400" b="1" dirty="0">
                <a:effectLst/>
                <a:latin typeface="Arial" panose="020B0604020202020204" pitchFamily="34" charset="0"/>
                <a:ea typeface="Times New Roman" panose="02020603050405020304" pitchFamily="18" charset="0"/>
              </a:rPr>
              <a:t>Roles. </a:t>
            </a:r>
            <a:r>
              <a:rPr lang="en-US" sz="2400" dirty="0">
                <a:effectLst/>
                <a:latin typeface="Arial" panose="020B0604020202020204" pitchFamily="34" charset="0"/>
                <a:ea typeface="Times New Roman" panose="02020603050405020304" pitchFamily="18" charset="0"/>
              </a:rPr>
              <a:t>Click on the </a:t>
            </a:r>
            <a:r>
              <a:rPr lang="en-US" sz="2400" b="1" dirty="0">
                <a:effectLst/>
                <a:latin typeface="Arial" panose="020B0604020202020204" pitchFamily="34" charset="0"/>
                <a:ea typeface="Times New Roman" panose="02020603050405020304" pitchFamily="18" charset="0"/>
              </a:rPr>
              <a:t>Create role </a:t>
            </a:r>
            <a:r>
              <a:rPr lang="en-US" sz="2400" dirty="0">
                <a:effectLst/>
                <a:latin typeface="Arial" panose="020B0604020202020204" pitchFamily="34" charset="0"/>
                <a:ea typeface="Times New Roman" panose="02020603050405020304" pitchFamily="18" charset="0"/>
              </a:rPr>
              <a:t>button.</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2 . </a:t>
            </a:r>
            <a:r>
              <a:rPr lang="en-US" sz="2400" dirty="0">
                <a:effectLst/>
                <a:latin typeface="Arial" panose="020B0604020202020204" pitchFamily="34" charset="0"/>
                <a:ea typeface="Times New Roman" panose="02020603050405020304" pitchFamily="18" charset="0"/>
              </a:rPr>
              <a:t>Select </a:t>
            </a:r>
            <a:r>
              <a:rPr lang="en-US" sz="2400" b="1" dirty="0">
                <a:effectLst/>
                <a:latin typeface="Arial" panose="020B0604020202020204" pitchFamily="34" charset="0"/>
                <a:ea typeface="Times New Roman" panose="02020603050405020304" pitchFamily="18" charset="0"/>
              </a:rPr>
              <a:t>Lambda</a:t>
            </a:r>
            <a:r>
              <a:rPr lang="en-US" sz="2400" dirty="0">
                <a:effectLst/>
                <a:latin typeface="Arial" panose="020B0604020202020204" pitchFamily="34" charset="0"/>
                <a:ea typeface="Times New Roman" panose="02020603050405020304" pitchFamily="18" charset="0"/>
              </a:rPr>
              <a:t> from AWS Services list.</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      .</a:t>
            </a:r>
            <a:r>
              <a:rPr lang="en-US" sz="2400" dirty="0">
                <a:effectLst/>
                <a:latin typeface="Arial" panose="020B0604020202020204" pitchFamily="34" charset="0"/>
                <a:ea typeface="Times New Roman" panose="02020603050405020304" pitchFamily="18" charset="0"/>
              </a:rPr>
              <a:t>From </a:t>
            </a:r>
            <a:r>
              <a:rPr lang="en-US" sz="2400" b="1" dirty="0">
                <a:effectLst/>
                <a:latin typeface="Arial" panose="020B0604020202020204" pitchFamily="34" charset="0"/>
                <a:ea typeface="Times New Roman" panose="02020603050405020304" pitchFamily="18" charset="0"/>
              </a:rPr>
              <a:t>Trusted Entity Type</a:t>
            </a:r>
            <a:r>
              <a:rPr lang="en-US" sz="2400" dirty="0">
                <a:effectLst/>
                <a:latin typeface="Arial" panose="020B0604020202020204" pitchFamily="34" charset="0"/>
                <a:ea typeface="Times New Roman" panose="02020603050405020304" pitchFamily="18" charset="0"/>
              </a:rPr>
              <a:t>: Select </a:t>
            </a:r>
            <a:r>
              <a:rPr lang="en-US" sz="2400" b="1" dirty="0">
                <a:effectLst/>
                <a:latin typeface="Arial" panose="020B0604020202020204" pitchFamily="34" charset="0"/>
                <a:ea typeface="Times New Roman" panose="02020603050405020304" pitchFamily="18" charset="0"/>
              </a:rPr>
              <a:t>AWS Service</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        .</a:t>
            </a:r>
            <a:r>
              <a:rPr lang="en-US" sz="2400" dirty="0">
                <a:effectLst/>
                <a:latin typeface="Arial" panose="020B0604020202020204" pitchFamily="34" charset="0"/>
                <a:ea typeface="Times New Roman" panose="02020603050405020304" pitchFamily="18" charset="0"/>
              </a:rPr>
              <a:t>From </a:t>
            </a:r>
            <a:r>
              <a:rPr lang="en-US" sz="2400" b="1" dirty="0">
                <a:effectLst/>
                <a:latin typeface="Arial" panose="020B0604020202020204" pitchFamily="34" charset="0"/>
                <a:ea typeface="Times New Roman" panose="02020603050405020304" pitchFamily="18" charset="0"/>
              </a:rPr>
              <a:t>Use case</a:t>
            </a:r>
            <a:r>
              <a:rPr lang="en-US" sz="2400" dirty="0">
                <a:effectLst/>
                <a:latin typeface="Arial" panose="020B0604020202020204" pitchFamily="34" charset="0"/>
                <a:ea typeface="Times New Roman" panose="02020603050405020304" pitchFamily="18" charset="0"/>
              </a:rPr>
              <a:t>: Select </a:t>
            </a:r>
            <a:r>
              <a:rPr lang="en-US" sz="2400" b="1" dirty="0">
                <a:effectLst/>
                <a:latin typeface="Arial" panose="020B0604020202020204" pitchFamily="34" charset="0"/>
                <a:ea typeface="Times New Roman" panose="02020603050405020304" pitchFamily="18" charset="0"/>
              </a:rPr>
              <a:t>Lambda</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        . </a:t>
            </a:r>
            <a:r>
              <a:rPr lang="en-US" sz="2400" dirty="0">
                <a:effectLst/>
                <a:latin typeface="Arial" panose="020B0604020202020204" pitchFamily="34" charset="0"/>
                <a:ea typeface="Times New Roman" panose="02020603050405020304" pitchFamily="18" charset="0"/>
              </a:rPr>
              <a:t>Click on </a:t>
            </a:r>
            <a:r>
              <a:rPr lang="en-US" sz="2400" b="1" dirty="0">
                <a:effectLst/>
                <a:latin typeface="Arial" panose="020B0604020202020204" pitchFamily="34" charset="0"/>
                <a:ea typeface="Times New Roman" panose="02020603050405020304" pitchFamily="18" charset="0"/>
              </a:rPr>
              <a:t>Next </a:t>
            </a:r>
            <a:r>
              <a:rPr lang="en-US" sz="2400" dirty="0">
                <a:effectLst/>
                <a:latin typeface="Arial" panose="020B0604020202020204" pitchFamily="34" charset="0"/>
                <a:ea typeface="Times New Roman" panose="02020603050405020304" pitchFamily="18" charset="0"/>
              </a:rPr>
              <a:t>button.</a:t>
            </a: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        . Filter Policies: Now you can see a list of policies. Here you have to select two policies: </a:t>
            </a:r>
            <a:r>
              <a:rPr lang="en-US" sz="2400" b="1" dirty="0" err="1">
                <a:effectLst/>
                <a:latin typeface="Arial" panose="020B0604020202020204" pitchFamily="34" charset="0"/>
                <a:ea typeface="Times New Roman" panose="02020603050405020304" pitchFamily="18" charset="0"/>
              </a:rPr>
              <a:t>mypolicy</a:t>
            </a:r>
            <a:r>
              <a:rPr lang="en-US" sz="2400" dirty="0">
                <a:effectLst/>
                <a:latin typeface="Arial" panose="020B0604020202020204" pitchFamily="34" charset="0"/>
                <a:ea typeface="Times New Roman" panose="02020603050405020304" pitchFamily="18" charset="0"/>
              </a:rPr>
              <a:t> and </a:t>
            </a:r>
            <a:r>
              <a:rPr lang="en-US" sz="2400" b="1" dirty="0">
                <a:effectLst/>
                <a:latin typeface="Arial" panose="020B0604020202020204" pitchFamily="34" charset="0"/>
                <a:ea typeface="Times New Roman" panose="02020603050405020304" pitchFamily="18" charset="0"/>
              </a:rPr>
              <a:t>           </a:t>
            </a:r>
            <a:r>
              <a:rPr lang="en-US" sz="2400" b="1" dirty="0" err="1">
                <a:latin typeface="Arial" panose="020B0604020202020204" pitchFamily="34" charset="0"/>
                <a:ea typeface="Times New Roman" panose="02020603050405020304" pitchFamily="18" charset="0"/>
              </a:rPr>
              <a:t>A</a:t>
            </a:r>
            <a:r>
              <a:rPr lang="en-US" sz="2400" b="1" dirty="0" err="1">
                <a:effectLst/>
                <a:latin typeface="Arial" panose="020B0604020202020204" pitchFamily="34" charset="0"/>
                <a:ea typeface="Times New Roman" panose="02020603050405020304" pitchFamily="18" charset="0"/>
              </a:rPr>
              <a:t>WSLambdaBasicExecutionRole</a:t>
            </a:r>
            <a:br>
              <a:rPr lang="en-US" sz="2400" b="1" dirty="0">
                <a:effectLst/>
                <a:latin typeface="Arial" panose="020B0604020202020204" pitchFamily="34" charset="0"/>
                <a:ea typeface="Times New Roman" panose="02020603050405020304" pitchFamily="18" charset="0"/>
              </a:rPr>
            </a:br>
            <a:r>
              <a:rPr lang="en-US" sz="2400" b="1" dirty="0">
                <a:effectLst/>
                <a:latin typeface="Arial" panose="020B0604020202020204" pitchFamily="34" charset="0"/>
                <a:ea typeface="Times New Roman" panose="02020603050405020304" pitchFamily="18" charset="0"/>
              </a:rPr>
              <a:t>        </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Select your policy and click on the </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Next </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button.</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Role Name:</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Enter </a:t>
            </a:r>
            <a:r>
              <a:rPr lang="en-US" sz="2400" b="1" dirty="0" err="1">
                <a:effectLst/>
                <a:latin typeface="Arial" panose="020B0604020202020204" pitchFamily="34" charset="0"/>
                <a:ea typeface="Times New Roman" panose="02020603050405020304" pitchFamily="18" charset="0"/>
                <a:cs typeface="Times New Roman" panose="02020603050405020304" pitchFamily="18" charset="0"/>
              </a:rPr>
              <a:t>myrole</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a:effectLst/>
                <a:latin typeface="Arial" panose="020B0604020202020204" pitchFamily="34" charset="0"/>
                <a:ea typeface="Times New Roman" panose="02020603050405020304" pitchFamily="18" charset="0"/>
              </a:rPr>
              <a:t>Click on the </a:t>
            </a:r>
            <a:r>
              <a:rPr lang="en-US" sz="2400" b="1" dirty="0">
                <a:effectLst/>
                <a:latin typeface="Arial" panose="020B0604020202020204" pitchFamily="34" charset="0"/>
                <a:ea typeface="Times New Roman" panose="02020603050405020304" pitchFamily="18" charset="0"/>
              </a:rPr>
              <a:t>Create Role </a:t>
            </a:r>
            <a:r>
              <a:rPr lang="en-US" sz="2400" dirty="0">
                <a:effectLst/>
                <a:latin typeface="Arial" panose="020B0604020202020204" pitchFamily="34" charset="0"/>
                <a:ea typeface="Times New Roman" panose="02020603050405020304" pitchFamily="18" charset="0"/>
              </a:rPr>
              <a:t>button</a:t>
            </a:r>
            <a:endParaRPr lang="en-IN" sz="2400" dirty="0"/>
          </a:p>
        </p:txBody>
      </p:sp>
    </p:spTree>
    <p:extLst>
      <p:ext uri="{BB962C8B-B14F-4D97-AF65-F5344CB8AC3E}">
        <p14:creationId xmlns:p14="http://schemas.microsoft.com/office/powerpoint/2010/main" val="324663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E9AA-3D0D-258C-05A9-745D5BD561C3}"/>
              </a:ext>
            </a:extLst>
          </p:cNvPr>
          <p:cNvSpPr>
            <a:spLocks noGrp="1"/>
          </p:cNvSpPr>
          <p:nvPr>
            <p:ph type="title"/>
          </p:nvPr>
        </p:nvSpPr>
        <p:spPr>
          <a:xfrm>
            <a:off x="167147" y="757084"/>
            <a:ext cx="12024853" cy="6100916"/>
          </a:xfrm>
        </p:spPr>
        <p:txBody>
          <a:bodyPr>
            <a:normAutofit fontScale="90000"/>
          </a:bodyPr>
          <a:lstStyle/>
          <a:p>
            <a:pPr marR="178435" lvl="0" fontAlgn="base">
              <a:lnSpc>
                <a:spcPts val="1215"/>
              </a:lnSpc>
            </a:pPr>
            <a:r>
              <a:rPr lang="en-US" dirty="0">
                <a:effectLst/>
                <a:latin typeface="Arial" panose="020B0604020202020204" pitchFamily="34" charset="0"/>
                <a:ea typeface="Times New Roman" panose="02020603050405020304" pitchFamily="18" charset="0"/>
                <a:cs typeface="Times New Roman" panose="02020603050405020304" pitchFamily="18" charset="0"/>
              </a:rPr>
              <a:t>Task 5: Create a Lambda Function</a:t>
            </a:r>
            <a:br>
              <a:rPr lang="en-US" dirty="0">
                <a:effectLst/>
                <a:latin typeface="Arial" panose="020B0604020202020204" pitchFamily="34" charset="0"/>
                <a:ea typeface="Times New Roman" panose="02020603050405020304" pitchFamily="18" charset="0"/>
                <a:cs typeface="Times New Roman" panose="02020603050405020304" pitchFamily="18" charset="0"/>
              </a:rPr>
            </a:br>
            <a:br>
              <a:rPr lang="en-US" dirty="0">
                <a:effectLst/>
                <a:latin typeface="Arial" panose="020B0604020202020204" pitchFamily="34" charset="0"/>
                <a:ea typeface="Times New Roman" panose="02020603050405020304" pitchFamily="18" charset="0"/>
                <a:cs typeface="Times New Roman" panose="02020603050405020304" pitchFamily="18" charset="0"/>
              </a:rPr>
            </a:br>
            <a:br>
              <a:rPr lang="en-IN" sz="2000" dirty="0">
                <a:effectLst/>
                <a:latin typeface="Cambria" panose="02040503050406030204" pitchFamily="18" charset="0"/>
                <a:ea typeface="Times New Roman" panose="02020603050405020304" pitchFamily="18" charset="0"/>
                <a:cs typeface="Times New Roman" panose="02020603050405020304" pitchFamily="18" charset="0"/>
              </a:rPr>
            </a:b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t>
            </a:r>
            <a:r>
              <a:rPr lang="en-US" sz="2000" dirty="0">
                <a:effectLst/>
                <a:latin typeface="Arial" panose="020B0604020202020204" pitchFamily="34" charset="0"/>
                <a:ea typeface="Times New Roman" panose="02020603050405020304" pitchFamily="18" charset="0"/>
              </a:rPr>
              <a:t>Make sure you are in the US East (N. Virginia) region</a:t>
            </a: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a:t>
            </a:r>
            <a:r>
              <a:rPr lang="en-US" sz="2000" dirty="0">
                <a:effectLst/>
                <a:latin typeface="Arial" panose="020B0604020202020204" pitchFamily="34" charset="0"/>
                <a:ea typeface="Times New Roman" panose="02020603050405020304" pitchFamily="18" charset="0"/>
              </a:rPr>
              <a:t>Go to the Services menu and click on Lambda under Compute section.</a:t>
            </a: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a:t>
            </a:r>
            <a:r>
              <a:rPr lang="en-US" sz="2000" dirty="0">
                <a:effectLst/>
                <a:latin typeface="Arial" panose="020B0604020202020204" pitchFamily="34" charset="0"/>
                <a:ea typeface="Times New Roman" panose="02020603050405020304" pitchFamily="18" charset="0"/>
              </a:rPr>
              <a:t>Click on the Create a function button.</a:t>
            </a:r>
            <a:br>
              <a:rPr lang="en-US" sz="2000"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a:t>
            </a:r>
            <a:r>
              <a:rPr lang="en-US" sz="2000" dirty="0">
                <a:effectLst/>
                <a:latin typeface="Arial" panose="020B0604020202020204" pitchFamily="34" charset="0"/>
                <a:ea typeface="Times New Roman" panose="02020603050405020304" pitchFamily="18" charset="0"/>
              </a:rPr>
              <a:t>Choose Author from scratch</a:t>
            </a:r>
            <a:br>
              <a:rPr lang="en-US" sz="2000"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a:t>
            </a:r>
            <a:r>
              <a:rPr lang="en-US" sz="2000" dirty="0">
                <a:effectLst/>
                <a:latin typeface="Arial" panose="020B0604020202020204" pitchFamily="34" charset="0"/>
                <a:ea typeface="Times New Roman" panose="02020603050405020304" pitchFamily="18" charset="0"/>
              </a:rPr>
              <a:t>Function name : Enter </a:t>
            </a:r>
            <a:r>
              <a:rPr lang="en-US" sz="2000" i="1" dirty="0" err="1">
                <a:effectLst/>
                <a:latin typeface="Arial" panose="020B0604020202020204" pitchFamily="34" charset="0"/>
                <a:ea typeface="Times New Roman" panose="02020603050405020304" pitchFamily="18" charset="0"/>
              </a:rPr>
              <a:t>mylambdafunction</a:t>
            </a:r>
            <a:br>
              <a:rPr lang="en-US" sz="2000" i="1" dirty="0">
                <a:effectLst/>
                <a:latin typeface="Arial" panose="020B0604020202020204" pitchFamily="34" charset="0"/>
                <a:ea typeface="Times New Roman" panose="02020603050405020304" pitchFamily="18" charset="0"/>
              </a:rPr>
            </a:br>
            <a:r>
              <a:rPr lang="en-US" sz="2000" i="1" dirty="0">
                <a:effectLst/>
                <a:latin typeface="Arial" panose="020B0604020202020204" pitchFamily="34"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Runtime : Select Node.js 16x</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Role: In the permissions section, click on Change default execution role and then</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 select Use an existing role</a:t>
            </a: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a:t>
            </a:r>
            <a:br>
              <a:rPr lang="en-IN" sz="2400" dirty="0">
                <a:effectLst/>
                <a:latin typeface="Times New Roman" panose="02020603050405020304" pitchFamily="18"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Existing role: Select </a:t>
            </a:r>
            <a:r>
              <a:rPr lang="en-US" sz="2400" dirty="0" err="1">
                <a:effectLst/>
                <a:latin typeface="Arial" panose="020B0604020202020204" pitchFamily="34" charset="0"/>
                <a:ea typeface="Times New Roman" panose="02020603050405020304" pitchFamily="18" charset="0"/>
              </a:rPr>
              <a:t>myrole</a:t>
            </a:r>
            <a:r>
              <a:rPr lang="en-US" sz="2400" dirty="0">
                <a:latin typeface="Arial" panose="020B0604020202020204" pitchFamily="34" charset="0"/>
                <a:ea typeface="Times New Roman" panose="02020603050405020304" pitchFamily="18" charset="0"/>
              </a:rPr>
              <a:t> from the list</a:t>
            </a:r>
            <a:br>
              <a:rPr lang="en-US" sz="2400" dirty="0">
                <a:latin typeface="Arial" panose="020B0604020202020204" pitchFamily="34" charset="0"/>
                <a:ea typeface="Times New Roman" panose="02020603050405020304" pitchFamily="18" charset="0"/>
              </a:rPr>
            </a:br>
            <a:br>
              <a:rPr lang="en-US" sz="2400" dirty="0">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Click on the Create function button.</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If you scroll down a little bit, you can see the Code source section. Here we need to</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 write a </a:t>
            </a:r>
            <a:r>
              <a:rPr lang="en-US" sz="2400" dirty="0" err="1">
                <a:effectLst/>
                <a:latin typeface="Arial" panose="020B0604020202020204" pitchFamily="34" charset="0"/>
                <a:ea typeface="Times New Roman" panose="02020603050405020304" pitchFamily="18" charset="0"/>
              </a:rPr>
              <a:t>NodeJs</a:t>
            </a:r>
            <a:r>
              <a:rPr lang="en-US" sz="2400" dirty="0">
                <a:effectLst/>
                <a:latin typeface="Arial" panose="020B0604020202020204" pitchFamily="34" charset="0"/>
                <a:ea typeface="Times New Roman" panose="02020603050405020304" pitchFamily="18" charset="0"/>
              </a:rPr>
              <a:t> function that copies the object from the source bucket and paste it</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 into the destination bucket.</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Remove the existing code in AWS lambda index.js. Copy the below code and paste it</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into your lambda index.js file.</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.You need to change the source and destination bucket name in the index.js file</a:t>
            </a:r>
            <a:br>
              <a:rPr lang="en-US" sz="2400" dirty="0">
                <a:effectLst/>
                <a:latin typeface="Arial" panose="020B0604020202020204" pitchFamily="34" charset="0"/>
                <a:ea typeface="Times New Roman" panose="02020603050405020304" pitchFamily="18" charset="0"/>
              </a:rPr>
            </a:br>
            <a:br>
              <a:rPr lang="en-US" sz="2400" dirty="0">
                <a:effectLst/>
                <a:latin typeface="Arial" panose="020B0604020202020204" pitchFamily="34"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 line number 5 &amp; 6 based on your bucket names. </a:t>
            </a:r>
            <a:br>
              <a:rPr lang="en-US" sz="2400" dirty="0">
                <a:effectLst/>
                <a:latin typeface="Arial" panose="020B0604020202020204" pitchFamily="34" charset="0"/>
                <a:ea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Save the function by clicking on Deploy button.</a:t>
            </a:r>
            <a:br>
              <a:rPr lang="en-IN" sz="2400" dirty="0">
                <a:effectLst/>
                <a:latin typeface="Times New Roman" panose="02020603050405020304" pitchFamily="18"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br>
              <a:rPr lang="en-US" sz="2400" dirty="0">
                <a:latin typeface="Arial" panose="020B0604020202020204" pitchFamily="34" charset="0"/>
                <a:ea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5809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4C8D-6D1E-34E5-5650-8A19B8573464}"/>
              </a:ext>
            </a:extLst>
          </p:cNvPr>
          <p:cNvSpPr>
            <a:spLocks noGrp="1"/>
          </p:cNvSpPr>
          <p:nvPr>
            <p:ph type="title"/>
          </p:nvPr>
        </p:nvSpPr>
        <p:spPr>
          <a:xfrm>
            <a:off x="1" y="0"/>
            <a:ext cx="12192000" cy="6858000"/>
          </a:xfrm>
        </p:spPr>
        <p:txBody>
          <a:bodyPr>
            <a:normAutofit/>
          </a:bodyPr>
          <a:lstStyle/>
          <a:p>
            <a:pPr fontAlgn="base">
              <a:lnSpc>
                <a:spcPts val="1215"/>
              </a:lnSpc>
            </a:pPr>
            <a:r>
              <a:rPr lang="en-US" sz="2800" b="0" dirty="0">
                <a:effectLst/>
                <a:latin typeface="Arial" panose="020B0604020202020204" pitchFamily="34" charset="0"/>
                <a:ea typeface="Times New Roman" panose="02020603050405020304" pitchFamily="18" charset="0"/>
                <a:cs typeface="Times New Roman" panose="02020603050405020304" pitchFamily="18" charset="0"/>
              </a:rPr>
              <a:t>Task 6: Adding Triggers to Lambda Function</a:t>
            </a:r>
            <a:br>
              <a:rPr lang="en-US" sz="2800" b="0" dirty="0">
                <a:effectLst/>
                <a:latin typeface="Arial" panose="020B0604020202020204" pitchFamily="34" charset="0"/>
                <a:ea typeface="Times New Roman" panose="02020603050405020304" pitchFamily="18" charset="0"/>
                <a:cs typeface="Times New Roman" panose="02020603050405020304" pitchFamily="18" charset="0"/>
              </a:rPr>
            </a:br>
            <a:br>
              <a:rPr lang="en-US" sz="2800" b="0" dirty="0">
                <a:effectLst/>
                <a:latin typeface="Arial" panose="020B0604020202020204" pitchFamily="34" charset="0"/>
                <a:ea typeface="Times New Roman" panose="02020603050405020304" pitchFamily="18" charset="0"/>
                <a:cs typeface="Times New Roman" panose="02020603050405020304" pitchFamily="18" charset="0"/>
              </a:rPr>
            </a:br>
            <a:br>
              <a:rPr lang="en-US" sz="2800" b="0" dirty="0">
                <a:effectLst/>
                <a:latin typeface="Arial" panose="020B0604020202020204" pitchFamily="34" charset="0"/>
                <a:ea typeface="Times New Roman" panose="02020603050405020304" pitchFamily="18" charset="0"/>
                <a:cs typeface="Times New Roman" panose="02020603050405020304" pitchFamily="18" charset="0"/>
              </a:rPr>
            </a:br>
            <a:br>
              <a:rPr lang="en-US" sz="2800" b="0" dirty="0">
                <a:effectLst/>
                <a:latin typeface="Arial" panose="020B0604020202020204" pitchFamily="34" charset="0"/>
                <a:ea typeface="Times New Roman" panose="02020603050405020304" pitchFamily="18" charset="0"/>
                <a:cs typeface="Times New Roman" panose="02020603050405020304" pitchFamily="18" charset="0"/>
              </a:rPr>
            </a:br>
            <a:br>
              <a:rPr lang="en-IN" sz="1600" b="1" dirty="0">
                <a:effectLst/>
                <a:latin typeface="Cambria" panose="02040503050406030204" pitchFamily="18" charset="0"/>
                <a:ea typeface="Times New Roman" panose="02020603050405020304" pitchFamily="18" charset="0"/>
                <a:cs typeface="Times New Roman" panose="02020603050405020304" pitchFamily="18" charset="0"/>
              </a:rPr>
            </a:br>
            <a:r>
              <a:rPr lang="en-IN" sz="2000" b="1" dirty="0">
                <a:effectLst/>
                <a:latin typeface="Cambria" panose="02040503050406030204" pitchFamily="18" charset="0"/>
                <a:ea typeface="Times New Roman" panose="02020603050405020304" pitchFamily="18" charset="0"/>
                <a:cs typeface="Times New Roman" panose="02020603050405020304" pitchFamily="18" charset="0"/>
              </a:rPr>
              <a:t>       1. </a:t>
            </a:r>
            <a:r>
              <a:rPr lang="en-US" sz="2000" dirty="0">
                <a:effectLst/>
                <a:latin typeface="Arial" panose="020B0604020202020204" pitchFamily="34" charset="0"/>
                <a:ea typeface="Times New Roman" panose="02020603050405020304" pitchFamily="18" charset="0"/>
              </a:rPr>
              <a:t>Scroll up to go to </a:t>
            </a:r>
            <a:r>
              <a:rPr lang="en-US" sz="2000" b="1" dirty="0">
                <a:effectLst/>
                <a:latin typeface="Arial" panose="020B0604020202020204" pitchFamily="34" charset="0"/>
                <a:ea typeface="Times New Roman" panose="02020603050405020304" pitchFamily="18" charset="0"/>
              </a:rPr>
              <a:t>Function overview </a:t>
            </a:r>
            <a:r>
              <a:rPr lang="en-US" sz="2000" dirty="0">
                <a:effectLst/>
                <a:latin typeface="Arial" panose="020B0604020202020204" pitchFamily="34" charset="0"/>
                <a:ea typeface="Times New Roman" panose="02020603050405020304" pitchFamily="18" charset="0"/>
              </a:rPr>
              <a:t>and click on </a:t>
            </a:r>
            <a:r>
              <a:rPr lang="en-US" sz="2000" b="1" dirty="0">
                <a:effectLst/>
                <a:latin typeface="Arial" panose="020B0604020202020204" pitchFamily="34" charset="0"/>
                <a:ea typeface="Times New Roman" panose="02020603050405020304" pitchFamily="18" charset="0"/>
              </a:rPr>
              <a:t>+ Add trigger </a:t>
            </a:r>
            <a:r>
              <a:rPr lang="en-US" sz="2000" dirty="0">
                <a:effectLst/>
                <a:latin typeface="Arial" panose="020B0604020202020204" pitchFamily="34" charset="0"/>
                <a:ea typeface="Times New Roman" panose="02020603050405020304" pitchFamily="18" charset="0"/>
              </a:rPr>
              <a:t>button.</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2. Scroll down the list and select </a:t>
            </a:r>
            <a:r>
              <a:rPr lang="en-US" sz="2000" b="1" dirty="0">
                <a:effectLst/>
                <a:latin typeface="Arial" panose="020B0604020202020204" pitchFamily="34" charset="0"/>
                <a:ea typeface="Times New Roman" panose="02020603050405020304" pitchFamily="18" charset="0"/>
              </a:rPr>
              <a:t>S3</a:t>
            </a:r>
            <a:r>
              <a:rPr lang="en-US" sz="2000" dirty="0">
                <a:effectLst/>
                <a:latin typeface="Arial" panose="020B0604020202020204" pitchFamily="34" charset="0"/>
                <a:ea typeface="Times New Roman" panose="02020603050405020304" pitchFamily="18" charset="0"/>
              </a:rPr>
              <a:t> from the trigger list. Once you select S3, a form will appear. Enter</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 these detail</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Bucket: Select your source bucket - </a:t>
            </a:r>
            <a:r>
              <a:rPr lang="en-US" sz="2000" b="1" dirty="0">
                <a:effectLst/>
                <a:latin typeface="Arial" panose="020B0604020202020204" pitchFamily="34" charset="0"/>
                <a:ea typeface="Times New Roman" panose="02020603050405020304" pitchFamily="18" charset="0"/>
              </a:rPr>
              <a:t>mysourcebucket12345</a:t>
            </a:r>
            <a:br>
              <a:rPr lang="en-US" sz="2000" b="1" dirty="0">
                <a:effectLst/>
                <a:latin typeface="Arial" panose="020B0604020202020204" pitchFamily="34" charset="0"/>
                <a:ea typeface="Times New Roman" panose="02020603050405020304" pitchFamily="18" charset="0"/>
              </a:rPr>
            </a:br>
            <a:br>
              <a:rPr lang="en-US" sz="2000" b="1"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   .  </a:t>
            </a:r>
            <a:r>
              <a:rPr lang="en-US" sz="2000" dirty="0">
                <a:effectLst/>
                <a:latin typeface="Arial" panose="020B0604020202020204" pitchFamily="34" charset="0"/>
                <a:ea typeface="Times New Roman" panose="02020603050405020304" pitchFamily="18" charset="0"/>
              </a:rPr>
              <a:t>Event type: Select </a:t>
            </a:r>
            <a:r>
              <a:rPr lang="en-US" sz="2000" b="1" dirty="0">
                <a:effectLst/>
                <a:latin typeface="Arial" panose="020B0604020202020204" pitchFamily="34" charset="0"/>
                <a:ea typeface="Times New Roman" panose="02020603050405020304" pitchFamily="18" charset="0"/>
              </a:rPr>
              <a:t>All object create events</a:t>
            </a:r>
            <a:br>
              <a:rPr lang="en-US" sz="2000" b="1" dirty="0">
                <a:effectLst/>
                <a:latin typeface="Arial" panose="020B0604020202020204" pitchFamily="34" charset="0"/>
                <a:ea typeface="Times New Roman" panose="02020603050405020304" pitchFamily="18" charset="0"/>
              </a:rPr>
            </a:br>
            <a:br>
              <a:rPr lang="en-US" sz="2000" b="1"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    .    </a:t>
            </a:r>
            <a:r>
              <a:rPr lang="en-US" sz="2000" dirty="0">
                <a:effectLst/>
                <a:latin typeface="Arial" panose="020B0604020202020204" pitchFamily="34" charset="0"/>
                <a:ea typeface="Times New Roman" panose="02020603050405020304" pitchFamily="18" charset="0"/>
              </a:rPr>
              <a:t>Leave other fields as default.</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And check this option of </a:t>
            </a:r>
            <a:r>
              <a:rPr lang="en-US" sz="2000" b="1" dirty="0">
                <a:effectLst/>
                <a:latin typeface="Arial" panose="020B0604020202020204" pitchFamily="34" charset="0"/>
                <a:ea typeface="Times New Roman" panose="02020603050405020304" pitchFamily="18" charset="0"/>
              </a:rPr>
              <a:t>Recursive invocation </a:t>
            </a:r>
            <a:r>
              <a:rPr lang="en-US" sz="2000" dirty="0">
                <a:effectLst/>
                <a:latin typeface="Arial" panose="020B0604020202020204" pitchFamily="34" charset="0"/>
                <a:ea typeface="Times New Roman" panose="02020603050405020304" pitchFamily="18" charset="0"/>
              </a:rPr>
              <a:t>to avoid failures in case you upload multiple files at once</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a:t>
            </a:r>
            <a:br>
              <a:rPr lang="en-US" sz="2000" dirty="0">
                <a:effectLst/>
                <a:latin typeface="Arial" panose="020B0604020202020204" pitchFamily="34" charset="0"/>
                <a:ea typeface="Times New Roman" panose="02020603050405020304" pitchFamily="18" charset="0"/>
              </a:rPr>
            </a:br>
            <a:r>
              <a:rPr lang="en-US" sz="2000" dirty="0">
                <a:effectLst/>
                <a:latin typeface="Arial" panose="020B0604020202020204" pitchFamily="34" charset="0"/>
                <a:ea typeface="Times New Roman" panose="02020603050405020304" pitchFamily="18" charset="0"/>
              </a:rPr>
              <a:t>and </a:t>
            </a:r>
            <a:r>
              <a:rPr lang="en-US" sz="2000" b="1" dirty="0">
                <a:effectLst/>
                <a:latin typeface="Arial" panose="020B0604020202020204" pitchFamily="34" charset="0"/>
                <a:ea typeface="Times New Roman" panose="02020603050405020304" pitchFamily="18" charset="0"/>
              </a:rPr>
              <a:t>Check</a:t>
            </a:r>
            <a:r>
              <a:rPr lang="en-US" sz="2000" dirty="0">
                <a:effectLst/>
                <a:latin typeface="Arial" panose="020B0604020202020204" pitchFamily="34" charset="0"/>
                <a:ea typeface="Times New Roman" panose="02020603050405020304" pitchFamily="18" charset="0"/>
              </a:rPr>
              <a:t> the acknowledged option.</a:t>
            </a: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br>
              <a:rPr lang="en-US" sz="2000" dirty="0">
                <a:effectLst/>
                <a:latin typeface="Arial" panose="020B0604020202020204" pitchFamily="34"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  .  </a:t>
            </a:r>
            <a:r>
              <a:rPr lang="en-US" sz="2000" dirty="0">
                <a:effectLst/>
                <a:latin typeface="Arial" panose="020B0604020202020204" pitchFamily="34" charset="0"/>
                <a:ea typeface="Times New Roman" panose="02020603050405020304" pitchFamily="18" charset="0"/>
              </a:rPr>
              <a:t>Click on </a:t>
            </a:r>
            <a:r>
              <a:rPr lang="en-US" sz="2000" b="1" dirty="0">
                <a:effectLst/>
                <a:latin typeface="Arial" panose="020B0604020202020204" pitchFamily="34" charset="0"/>
                <a:ea typeface="Times New Roman" panose="02020603050405020304" pitchFamily="18" charset="0"/>
              </a:rPr>
              <a:t>Add </a:t>
            </a:r>
            <a:r>
              <a:rPr lang="en-US" sz="2000" dirty="0">
                <a:effectLst/>
                <a:latin typeface="Arial" panose="020B0604020202020204" pitchFamily="34" charset="0"/>
                <a:ea typeface="Times New Roman" panose="02020603050405020304" pitchFamily="18" charset="0"/>
              </a:rPr>
              <a:t>button.</a:t>
            </a:r>
            <a:br>
              <a:rPr lang="en-IN" sz="2000" dirty="0">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380350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00B1-41FE-B361-419E-7403E7E26FFD}"/>
              </a:ext>
            </a:extLst>
          </p:cNvPr>
          <p:cNvSpPr>
            <a:spLocks noGrp="1"/>
          </p:cNvSpPr>
          <p:nvPr>
            <p:ph type="title"/>
          </p:nvPr>
        </p:nvSpPr>
        <p:spPr>
          <a:xfrm>
            <a:off x="68827" y="78658"/>
            <a:ext cx="11975689" cy="6253316"/>
          </a:xfrm>
        </p:spPr>
        <p:txBody>
          <a:bodyPr>
            <a:normAutofit/>
          </a:bodyPr>
          <a:lstStyle/>
          <a:p>
            <a:pPr fontAlgn="base">
              <a:lnSpc>
                <a:spcPct val="115000"/>
              </a:lnSpc>
              <a:spcBef>
                <a:spcPts val="1000"/>
              </a:spcBef>
            </a:pPr>
            <a:r>
              <a:rPr lang="en-US" b="0" dirty="0">
                <a:effectLst/>
                <a:latin typeface="Arial" panose="020B0604020202020204" pitchFamily="34" charset="0"/>
                <a:ea typeface="Times New Roman" panose="02020603050405020304" pitchFamily="18" charset="0"/>
                <a:cs typeface="Times New Roman" panose="02020603050405020304" pitchFamily="18" charset="0"/>
              </a:rPr>
              <a:t>Task 7: Test Lambda function</a:t>
            </a:r>
            <a:br>
              <a:rPr lang="en-IN" sz="2000" b="1" dirty="0">
                <a:effectLst/>
                <a:latin typeface="Cambria" panose="02040503050406030204" pitchFamily="18" charset="0"/>
                <a:ea typeface="Times New Roman" panose="02020603050405020304" pitchFamily="18" charset="0"/>
                <a:cs typeface="Times New Roman" panose="02020603050405020304" pitchFamily="18" charset="0"/>
              </a:rPr>
            </a:br>
            <a:r>
              <a:rPr lang="en-IN" sz="2400" b="1" dirty="0">
                <a:effectLst/>
                <a:latin typeface="Cambria" panose="02040503050406030204" pitchFamily="18" charset="0"/>
                <a:ea typeface="Times New Roman" panose="02020603050405020304" pitchFamily="18" charset="0"/>
                <a:cs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If you have a test image on your local machine, you can use that image. </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Click on </a:t>
            </a:r>
            <a:r>
              <a:rPr lang="en-US" sz="2400" u="sng" dirty="0">
                <a:effectLst/>
                <a:latin typeface="Arial" panose="020B060402020202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Download Me</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to open the image in new tab, right click the image and save it to your local.</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Go to S3 Bucket list and click on source bucket - </a:t>
            </a:r>
            <a:r>
              <a:rPr lang="en-US" sz="2400" b="1" dirty="0">
                <a:effectLst/>
                <a:latin typeface="Arial" panose="020B0604020202020204" pitchFamily="34" charset="0"/>
                <a:ea typeface="Times New Roman" panose="02020603050405020304" pitchFamily="18" charset="0"/>
              </a:rPr>
              <a:t>mysourcebucket12345</a:t>
            </a:r>
            <a:r>
              <a:rPr lang="en-US" sz="2400" dirty="0">
                <a:effectLst/>
                <a:latin typeface="Arial" panose="020B0604020202020204" pitchFamily="34" charset="0"/>
                <a:ea typeface="Times New Roman" panose="02020603050405020304" pitchFamily="18" charset="0"/>
              </a:rPr>
              <a:t>.</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Upload image to source S3 bucket. To do that:</a:t>
            </a:r>
            <a:br>
              <a:rPr lang="en-IN" sz="2400" dirty="0">
                <a:effectLst/>
                <a:latin typeface="Times New Roman" panose="02020603050405020304" pitchFamily="18" charset="0"/>
                <a:ea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Click on the </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Upload</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button.</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Click on </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Add files </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button to add the files.</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Select the image and click on the </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Upload</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to upload the image.</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Arial" panose="020B0604020202020204" pitchFamily="34" charset="0"/>
                <a:ea typeface="Times New Roman" panose="02020603050405020304" pitchFamily="18" charset="0"/>
              </a:rPr>
              <a:t>Now go back to the S3 list and open your destination bucket </a:t>
            </a:r>
            <a:r>
              <a:rPr lang="en-US" sz="2400" b="1" dirty="0">
                <a:effectLst/>
                <a:latin typeface="Arial" panose="020B0604020202020204" pitchFamily="34" charset="0"/>
                <a:ea typeface="Times New Roman" panose="02020603050405020304" pitchFamily="18" charset="0"/>
              </a:rPr>
              <a:t>- mydestinationbucket12345.</a:t>
            </a:r>
            <a:br>
              <a:rPr lang="en-IN" sz="2400" dirty="0">
                <a:effectLst/>
                <a:latin typeface="Times New Roman" panose="02020603050405020304" pitchFamily="18" charset="0"/>
                <a:ea typeface="Times New Roman" panose="02020603050405020304" pitchFamily="18" charset="0"/>
              </a:rPr>
            </a:br>
            <a:r>
              <a:rPr lang="en-US" sz="2400" dirty="0">
                <a:effectLst/>
                <a:latin typeface="Arial" panose="020B0604020202020204" pitchFamily="34" charset="0"/>
                <a:ea typeface="Times New Roman" panose="02020603050405020304" pitchFamily="18" charset="0"/>
              </a:rPr>
              <a:t>You can see a copy of your uploaded source bucket image in the destination bucket.</a:t>
            </a:r>
            <a:endParaRPr lang="en-IN" sz="2400" dirty="0"/>
          </a:p>
        </p:txBody>
      </p:sp>
    </p:spTree>
    <p:extLst>
      <p:ext uri="{BB962C8B-B14F-4D97-AF65-F5344CB8AC3E}">
        <p14:creationId xmlns:p14="http://schemas.microsoft.com/office/powerpoint/2010/main" val="212157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9885-8974-726E-28F3-8BF2074CF170}"/>
              </a:ext>
            </a:extLst>
          </p:cNvPr>
          <p:cNvSpPr>
            <a:spLocks noGrp="1"/>
          </p:cNvSpPr>
          <p:nvPr>
            <p:ph type="title"/>
          </p:nvPr>
        </p:nvSpPr>
        <p:spPr>
          <a:xfrm>
            <a:off x="680321" y="753227"/>
            <a:ext cx="10833655" cy="5759540"/>
          </a:xfrm>
        </p:spPr>
        <p:txBody>
          <a:bodyPr/>
          <a:lstStyle/>
          <a:p>
            <a:endParaRPr lang="en-IN" dirty="0"/>
          </a:p>
        </p:txBody>
      </p:sp>
      <p:pic>
        <p:nvPicPr>
          <p:cNvPr id="4" name="Picture 3">
            <a:extLst>
              <a:ext uri="{FF2B5EF4-FFF2-40B4-BE49-F238E27FC236}">
                <a16:creationId xmlns:a16="http://schemas.microsoft.com/office/drawing/2014/main" id="{93C3C351-AE69-2BA2-6745-32BE15868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 y="0"/>
            <a:ext cx="12172275" cy="6857999"/>
          </a:xfrm>
          <a:prstGeom prst="rect">
            <a:avLst/>
          </a:prstGeom>
        </p:spPr>
      </p:pic>
    </p:spTree>
    <p:extLst>
      <p:ext uri="{BB962C8B-B14F-4D97-AF65-F5344CB8AC3E}">
        <p14:creationId xmlns:p14="http://schemas.microsoft.com/office/powerpoint/2010/main" val="2875640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1285-F49C-7254-5EB9-ECCE547F81BE}"/>
              </a:ext>
            </a:extLst>
          </p:cNvPr>
          <p:cNvSpPr>
            <a:spLocks noGrp="1"/>
          </p:cNvSpPr>
          <p:nvPr>
            <p:ph type="title"/>
          </p:nvPr>
        </p:nvSpPr>
        <p:spPr/>
        <p:txBody>
          <a:bodyPr>
            <a:normAutofit/>
          </a:bodyPr>
          <a:lstStyle/>
          <a:p>
            <a:r>
              <a:rPr lang="en-IN" sz="4000" dirty="0"/>
              <a:t>      THE END OF PRESENTATION PROJECT</a:t>
            </a:r>
          </a:p>
        </p:txBody>
      </p:sp>
      <p:sp>
        <p:nvSpPr>
          <p:cNvPr id="3" name="Content Placeholder 2">
            <a:extLst>
              <a:ext uri="{FF2B5EF4-FFF2-40B4-BE49-F238E27FC236}">
                <a16:creationId xmlns:a16="http://schemas.microsoft.com/office/drawing/2014/main" id="{0AECBD9C-0F05-DA0F-37F3-6F292C914176}"/>
              </a:ext>
            </a:extLst>
          </p:cNvPr>
          <p:cNvSpPr>
            <a:spLocks noGrp="1"/>
          </p:cNvSpPr>
          <p:nvPr>
            <p:ph idx="1"/>
          </p:nvPr>
        </p:nvSpPr>
        <p:spPr/>
        <p:txBody>
          <a:bodyPr/>
          <a:lstStyle/>
          <a:p>
            <a:r>
              <a:rPr lang="en-IN" dirty="0"/>
              <a:t>               </a:t>
            </a:r>
            <a:r>
              <a:rPr lang="en-IN" sz="6000" dirty="0"/>
              <a:t>THANK</a:t>
            </a:r>
            <a:r>
              <a:rPr lang="en-IN" dirty="0"/>
              <a:t> </a:t>
            </a:r>
          </a:p>
          <a:p>
            <a:r>
              <a:rPr lang="en-IN" dirty="0"/>
              <a:t>                                        </a:t>
            </a:r>
            <a:r>
              <a:rPr lang="en-IN" sz="6000" dirty="0"/>
              <a:t>YOU</a:t>
            </a:r>
          </a:p>
        </p:txBody>
      </p:sp>
      <p:pic>
        <p:nvPicPr>
          <p:cNvPr id="5" name="Picture 4">
            <a:extLst>
              <a:ext uri="{FF2B5EF4-FFF2-40B4-BE49-F238E27FC236}">
                <a16:creationId xmlns:a16="http://schemas.microsoft.com/office/drawing/2014/main" id="{7B2B8081-14B6-99CE-560D-E07E80C3D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3888144" y="7565530"/>
            <a:ext cx="1766207" cy="2354943"/>
          </a:xfrm>
          <a:prstGeom prst="rect">
            <a:avLst/>
          </a:prstGeom>
        </p:spPr>
      </p:pic>
      <p:pic>
        <p:nvPicPr>
          <p:cNvPr id="7" name="Picture 6">
            <a:extLst>
              <a:ext uri="{FF2B5EF4-FFF2-40B4-BE49-F238E27FC236}">
                <a16:creationId xmlns:a16="http://schemas.microsoft.com/office/drawing/2014/main" id="{9AA66C34-11C0-8FD5-FAB2-08C8026CC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221" y="3673003"/>
            <a:ext cx="1430305" cy="1907073"/>
          </a:xfrm>
          <a:prstGeom prst="rect">
            <a:avLst/>
          </a:prstGeom>
        </p:spPr>
      </p:pic>
    </p:spTree>
    <p:extLst>
      <p:ext uri="{BB962C8B-B14F-4D97-AF65-F5344CB8AC3E}">
        <p14:creationId xmlns:p14="http://schemas.microsoft.com/office/powerpoint/2010/main" val="211085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05A9-D478-73BA-DD10-32CD97ED2871}"/>
              </a:ext>
            </a:extLst>
          </p:cNvPr>
          <p:cNvSpPr>
            <a:spLocks noGrp="1"/>
          </p:cNvSpPr>
          <p:nvPr>
            <p:ph type="title"/>
          </p:nvPr>
        </p:nvSpPr>
        <p:spPr>
          <a:xfrm>
            <a:off x="680321" y="753228"/>
            <a:ext cx="9613861" cy="1122514"/>
          </a:xfrm>
        </p:spPr>
        <p:txBody>
          <a:bodyPr>
            <a:normAutofit/>
          </a:bodyPr>
          <a:lstStyle/>
          <a:p>
            <a:r>
              <a:rPr lang="en-IN" dirty="0"/>
              <a:t>WHAT DO YOU MEAN BY SERVERLESS</a:t>
            </a:r>
          </a:p>
        </p:txBody>
      </p:sp>
      <p:pic>
        <p:nvPicPr>
          <p:cNvPr id="5" name="Content Placeholder 4">
            <a:extLst>
              <a:ext uri="{FF2B5EF4-FFF2-40B4-BE49-F238E27FC236}">
                <a16:creationId xmlns:a16="http://schemas.microsoft.com/office/drawing/2014/main" id="{7CBD5C7A-98EF-9993-C8EA-87490F72C0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6938" y="1875742"/>
            <a:ext cx="1163087" cy="1122515"/>
          </a:xfrm>
        </p:spPr>
      </p:pic>
      <p:sp>
        <p:nvSpPr>
          <p:cNvPr id="7" name="TextBox 6">
            <a:extLst>
              <a:ext uri="{FF2B5EF4-FFF2-40B4-BE49-F238E27FC236}">
                <a16:creationId xmlns:a16="http://schemas.microsoft.com/office/drawing/2014/main" id="{D0BD2645-3723-0427-E981-11801479017C}"/>
              </a:ext>
            </a:extLst>
          </p:cNvPr>
          <p:cNvSpPr txBox="1"/>
          <p:nvPr/>
        </p:nvSpPr>
        <p:spPr>
          <a:xfrm>
            <a:off x="522513" y="2276667"/>
            <a:ext cx="6727373" cy="4401205"/>
          </a:xfrm>
          <a:prstGeom prst="rect">
            <a:avLst/>
          </a:prstGeom>
          <a:noFill/>
        </p:spPr>
        <p:txBody>
          <a:bodyPr wrap="square">
            <a:spAutoFit/>
          </a:bodyPr>
          <a:lstStyle/>
          <a:p>
            <a:pPr algn="l"/>
            <a:r>
              <a:rPr lang="en-US" sz="2000" b="0" i="0" dirty="0">
                <a:solidFill>
                  <a:srgbClr val="222222"/>
                </a:solidFill>
                <a:effectLst/>
                <a:latin typeface="-apple-system"/>
              </a:rPr>
              <a:t>Serverless computing is a method of providing backend services on an as-used basis. A serverless provider allows users to write and deploy code without the hassle of worrying about the underlying infrastructure. A company that gets backend services from a serverless vendor is charged based on their computation and do not have to reserve and pay for a fixed amount of bandwidth or number of servers, as the service is auto-scaling. Note that despite the name serverless, physical servers are still used but developers do not need to be aware      Of them.</a:t>
            </a:r>
          </a:p>
          <a:p>
            <a:pPr algn="l"/>
            <a:r>
              <a:rPr lang="en-US" sz="2000" b="0" i="0" dirty="0">
                <a:solidFill>
                  <a:srgbClr val="222222"/>
                </a:solidFill>
                <a:effectLst/>
                <a:latin typeface="-apple-system"/>
              </a:rPr>
              <a:t>In the early days of the web, anyone who wanted to build a web application had to own the physical hardware required to run a server, which is a cumbersome and expensive undertaking</a:t>
            </a:r>
            <a:r>
              <a:rPr lang="en-US" b="0" i="0" dirty="0">
                <a:solidFill>
                  <a:srgbClr val="222222"/>
                </a:solidFill>
                <a:effectLst/>
                <a:latin typeface="-apple-system"/>
              </a:rPr>
              <a:t>.</a:t>
            </a:r>
          </a:p>
        </p:txBody>
      </p:sp>
    </p:spTree>
    <p:extLst>
      <p:ext uri="{BB962C8B-B14F-4D97-AF65-F5344CB8AC3E}">
        <p14:creationId xmlns:p14="http://schemas.microsoft.com/office/powerpoint/2010/main" val="663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51C6-3030-0348-F9F5-8EB61A028085}"/>
              </a:ext>
            </a:extLst>
          </p:cNvPr>
          <p:cNvSpPr>
            <a:spLocks noGrp="1"/>
          </p:cNvSpPr>
          <p:nvPr>
            <p:ph type="title"/>
          </p:nvPr>
        </p:nvSpPr>
        <p:spPr>
          <a:xfrm>
            <a:off x="680321" y="753228"/>
            <a:ext cx="9613861" cy="1439466"/>
          </a:xfrm>
        </p:spPr>
        <p:txBody>
          <a:bodyPr>
            <a:normAutofit fontScale="90000"/>
          </a:bodyPr>
          <a:lstStyle/>
          <a:p>
            <a:pPr algn="ctr"/>
            <a:r>
              <a:rPr lang="en-US" b="1" i="0" dirty="0">
                <a:solidFill>
                  <a:srgbClr val="222222"/>
                </a:solidFill>
                <a:effectLst/>
                <a:latin typeface="-apple-system"/>
              </a:rPr>
              <a:t>      </a:t>
            </a:r>
            <a:r>
              <a:rPr lang="en-US" b="1" i="0" u="sng" dirty="0">
                <a:effectLst/>
                <a:latin typeface="-apple-system"/>
              </a:rPr>
              <a:t>What are the advantages of serverless  computing</a:t>
            </a:r>
            <a:r>
              <a:rPr lang="en-US" b="1" i="0" dirty="0">
                <a:effectLst/>
                <a:latin typeface="-apple-system"/>
              </a:rPr>
              <a:t>?</a:t>
            </a:r>
            <a:br>
              <a:rPr lang="en-US" b="1" i="0" dirty="0">
                <a:effectLst/>
                <a:latin typeface="-apple-system"/>
              </a:rPr>
            </a:br>
            <a:br>
              <a:rPr lang="en-US" b="1" i="0" dirty="0">
                <a:effectLst/>
                <a:highlight>
                  <a:srgbClr val="C0C0C0"/>
                </a:highlight>
                <a:latin typeface="-apple-system"/>
              </a:rPr>
            </a:br>
            <a:endParaRPr lang="en-IN" dirty="0">
              <a:highlight>
                <a:srgbClr val="C0C0C0"/>
              </a:highlight>
            </a:endParaRPr>
          </a:p>
        </p:txBody>
      </p:sp>
      <p:sp>
        <p:nvSpPr>
          <p:cNvPr id="3" name="Content Placeholder 2">
            <a:extLst>
              <a:ext uri="{FF2B5EF4-FFF2-40B4-BE49-F238E27FC236}">
                <a16:creationId xmlns:a16="http://schemas.microsoft.com/office/drawing/2014/main" id="{A6252B87-CF96-62E9-21D6-12793B7C8FC5}"/>
              </a:ext>
            </a:extLst>
          </p:cNvPr>
          <p:cNvSpPr>
            <a:spLocks noGrp="1"/>
          </p:cNvSpPr>
          <p:nvPr>
            <p:ph idx="1"/>
          </p:nvPr>
        </p:nvSpPr>
        <p:spPr>
          <a:xfrm>
            <a:off x="680321" y="2336873"/>
            <a:ext cx="10665703" cy="4259870"/>
          </a:xfrm>
        </p:spPr>
        <p:txBody>
          <a:bodyPr>
            <a:normAutofit/>
          </a:bodyPr>
          <a:lstStyle/>
          <a:p>
            <a:pPr algn="l">
              <a:buFont typeface="Arial" panose="020B0604020202020204" pitchFamily="34" charset="0"/>
              <a:buChar char="•"/>
            </a:pPr>
            <a:r>
              <a:rPr lang="en-US" b="1" i="0" u="sng" dirty="0">
                <a:solidFill>
                  <a:schemeClr val="bg1"/>
                </a:solidFill>
                <a:effectLst/>
                <a:latin typeface="-apple-system"/>
              </a:rPr>
              <a:t>Lower costs</a:t>
            </a:r>
            <a:r>
              <a:rPr lang="en-US" b="0" i="0" u="sng" dirty="0">
                <a:solidFill>
                  <a:schemeClr val="bg1"/>
                </a:solidFill>
                <a:effectLst/>
                <a:latin typeface="-apple-system"/>
              </a:rPr>
              <a:t> </a:t>
            </a:r>
            <a:r>
              <a:rPr lang="en-US" b="0" i="0" dirty="0">
                <a:effectLst/>
                <a:latin typeface="-apple-system"/>
              </a:rPr>
              <a:t>- Serverless computing is generally very cost-effective, as traditional cloud providers of backend services (server allocation) often result in the user paying for unused space or idle CPU time.</a:t>
            </a:r>
          </a:p>
          <a:p>
            <a:pPr algn="l">
              <a:buFont typeface="Arial" panose="020B0604020202020204" pitchFamily="34" charset="0"/>
              <a:buChar char="•"/>
            </a:pPr>
            <a:r>
              <a:rPr lang="en-US" b="1" i="0" u="sng" dirty="0">
                <a:solidFill>
                  <a:schemeClr val="bg1"/>
                </a:solidFill>
                <a:effectLst/>
                <a:latin typeface="-apple-system"/>
              </a:rPr>
              <a:t>Simplified scalability</a:t>
            </a:r>
            <a:r>
              <a:rPr lang="en-US" b="0" i="0" u="sng" dirty="0">
                <a:solidFill>
                  <a:schemeClr val="bg1"/>
                </a:solidFill>
                <a:effectLst/>
                <a:latin typeface="-apple-system"/>
              </a:rPr>
              <a:t> </a:t>
            </a:r>
            <a:r>
              <a:rPr lang="en-US" b="0" i="0" dirty="0">
                <a:effectLst/>
                <a:latin typeface="-apple-system"/>
              </a:rPr>
              <a:t>- Developers using serverless architecture don’t have to worry about policies to scale up their code. The serverless vendor handles all of the scaling on demand.</a:t>
            </a:r>
          </a:p>
          <a:p>
            <a:pPr algn="l">
              <a:buFont typeface="Arial" panose="020B0604020202020204" pitchFamily="34" charset="0"/>
              <a:buChar char="•"/>
            </a:pPr>
            <a:r>
              <a:rPr lang="en-US" b="1" i="0" u="sng" dirty="0">
                <a:solidFill>
                  <a:schemeClr val="bg1"/>
                </a:solidFill>
                <a:effectLst/>
                <a:latin typeface="-apple-system"/>
              </a:rPr>
              <a:t>Simplified backend code</a:t>
            </a:r>
            <a:r>
              <a:rPr lang="en-US" b="0" i="0" u="sng" dirty="0">
                <a:solidFill>
                  <a:schemeClr val="bg1"/>
                </a:solidFill>
                <a:effectLst/>
                <a:latin typeface="-apple-system"/>
              </a:rPr>
              <a:t> </a:t>
            </a:r>
            <a:r>
              <a:rPr lang="en-US" b="0" i="0" dirty="0">
                <a:solidFill>
                  <a:schemeClr val="bg1"/>
                </a:solidFill>
                <a:effectLst/>
                <a:latin typeface="-apple-system"/>
              </a:rPr>
              <a:t>- </a:t>
            </a:r>
            <a:r>
              <a:rPr lang="en-US" b="0" i="0" dirty="0">
                <a:effectLst/>
                <a:latin typeface="-apple-system"/>
              </a:rPr>
              <a:t>With </a:t>
            </a:r>
            <a:r>
              <a:rPr lang="en-US" b="0" i="0" dirty="0" err="1">
                <a:effectLst/>
                <a:latin typeface="-apple-system"/>
              </a:rPr>
              <a:t>FaaS</a:t>
            </a:r>
            <a:r>
              <a:rPr lang="en-US" b="0" i="0" dirty="0">
                <a:effectLst/>
                <a:latin typeface="-apple-system"/>
              </a:rPr>
              <a:t>, developers can create simple functions that independently perform a single purpose, like making an API call.</a:t>
            </a:r>
          </a:p>
          <a:p>
            <a:pPr algn="l">
              <a:buFont typeface="Arial" panose="020B0604020202020204" pitchFamily="34" charset="0"/>
              <a:buChar char="•"/>
            </a:pPr>
            <a:r>
              <a:rPr lang="en-US" b="1" i="0" u="sng" dirty="0">
                <a:solidFill>
                  <a:schemeClr val="bg1">
                    <a:lumMod val="95000"/>
                    <a:lumOff val="5000"/>
                  </a:schemeClr>
                </a:solidFill>
                <a:effectLst/>
                <a:latin typeface="-apple-system"/>
              </a:rPr>
              <a:t>Quicker turnaround</a:t>
            </a:r>
            <a:r>
              <a:rPr lang="en-US" b="0" i="0" u="sng" dirty="0">
                <a:solidFill>
                  <a:schemeClr val="bg1">
                    <a:lumMod val="95000"/>
                    <a:lumOff val="5000"/>
                  </a:schemeClr>
                </a:solidFill>
                <a:effectLst/>
                <a:latin typeface="-apple-system"/>
              </a:rPr>
              <a:t> </a:t>
            </a:r>
            <a:r>
              <a:rPr lang="en-US" b="0" i="0" dirty="0">
                <a:effectLst/>
                <a:latin typeface="-apple-system"/>
              </a:rPr>
              <a:t>- Serverless architecture can significantly cut time to market. Instead of needing a complicated deploy process to roll out bug fixes and new features, developers can add and modify code on a piecemeal basis.</a:t>
            </a:r>
          </a:p>
          <a:p>
            <a:endParaRPr lang="en-IN" dirty="0"/>
          </a:p>
        </p:txBody>
      </p:sp>
    </p:spTree>
    <p:extLst>
      <p:ext uri="{BB962C8B-B14F-4D97-AF65-F5344CB8AC3E}">
        <p14:creationId xmlns:p14="http://schemas.microsoft.com/office/powerpoint/2010/main" val="152173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ECFB-A19F-6A0E-C03E-B9089F2178D4}"/>
              </a:ext>
            </a:extLst>
          </p:cNvPr>
          <p:cNvSpPr>
            <a:spLocks noGrp="1"/>
          </p:cNvSpPr>
          <p:nvPr>
            <p:ph type="title"/>
          </p:nvPr>
        </p:nvSpPr>
        <p:spPr>
          <a:xfrm>
            <a:off x="684212" y="685801"/>
            <a:ext cx="8534400" cy="966018"/>
          </a:xfrm>
        </p:spPr>
        <p:txBody>
          <a:bodyPr>
            <a:normAutofit fontScale="90000"/>
          </a:bodyPr>
          <a:lstStyle/>
          <a:p>
            <a:pPr algn="ctr"/>
            <a:r>
              <a:rPr lang="en-IN" u="sng" dirty="0"/>
              <a:t>WHAT THINGS NEED TO MAKE SERVERLESS               IMAGE PROCESSING</a:t>
            </a:r>
          </a:p>
        </p:txBody>
      </p:sp>
      <p:sp>
        <p:nvSpPr>
          <p:cNvPr id="3" name="Content Placeholder 2">
            <a:extLst>
              <a:ext uri="{FF2B5EF4-FFF2-40B4-BE49-F238E27FC236}">
                <a16:creationId xmlns:a16="http://schemas.microsoft.com/office/drawing/2014/main" id="{63DD4E31-92F0-EFCA-C47A-DE6D091849C1}"/>
              </a:ext>
            </a:extLst>
          </p:cNvPr>
          <p:cNvSpPr>
            <a:spLocks noGrp="1"/>
          </p:cNvSpPr>
          <p:nvPr>
            <p:ph idx="1"/>
          </p:nvPr>
        </p:nvSpPr>
        <p:spPr>
          <a:xfrm>
            <a:off x="684212" y="2615381"/>
            <a:ext cx="8921904" cy="2753032"/>
          </a:xfrm>
        </p:spPr>
        <p:txBody>
          <a:bodyPr/>
          <a:lstStyle/>
          <a:p>
            <a:r>
              <a:rPr lang="en-IN" dirty="0"/>
              <a:t>         1--    CREAT TWO BUCKT</a:t>
            </a:r>
          </a:p>
          <a:p>
            <a:pPr marL="914400" lvl="2" indent="0">
              <a:buNone/>
            </a:pPr>
            <a:r>
              <a:rPr lang="en-IN" sz="2400" dirty="0"/>
              <a:t>  2--    LAMBDA FUNVTION</a:t>
            </a:r>
          </a:p>
          <a:p>
            <a:r>
              <a:rPr lang="en-IN" dirty="0"/>
              <a:t>           3--    CREAT ROLE</a:t>
            </a:r>
          </a:p>
        </p:txBody>
      </p:sp>
    </p:spTree>
    <p:extLst>
      <p:ext uri="{BB962C8B-B14F-4D97-AF65-F5344CB8AC3E}">
        <p14:creationId xmlns:p14="http://schemas.microsoft.com/office/powerpoint/2010/main" val="363792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3F06-0690-9253-7D3C-A72DCF718805}"/>
              </a:ext>
            </a:extLst>
          </p:cNvPr>
          <p:cNvSpPr>
            <a:spLocks noGrp="1"/>
          </p:cNvSpPr>
          <p:nvPr>
            <p:ph type="title"/>
          </p:nvPr>
        </p:nvSpPr>
        <p:spPr/>
        <p:txBody>
          <a:bodyPr/>
          <a:lstStyle/>
          <a:p>
            <a:r>
              <a:rPr lang="en-IN" dirty="0"/>
              <a:t>                   </a:t>
            </a:r>
            <a:r>
              <a:rPr lang="en-IN" u="sng" dirty="0"/>
              <a:t>WHAT IS  BUCKET </a:t>
            </a:r>
            <a:r>
              <a:rPr lang="en-IN" dirty="0"/>
              <a:t>?</a:t>
            </a:r>
          </a:p>
        </p:txBody>
      </p:sp>
      <p:sp>
        <p:nvSpPr>
          <p:cNvPr id="3" name="Content Placeholder 2">
            <a:extLst>
              <a:ext uri="{FF2B5EF4-FFF2-40B4-BE49-F238E27FC236}">
                <a16:creationId xmlns:a16="http://schemas.microsoft.com/office/drawing/2014/main" id="{A25395C1-5A54-D818-8B0C-1C529956C973}"/>
              </a:ext>
            </a:extLst>
          </p:cNvPr>
          <p:cNvSpPr>
            <a:spLocks noGrp="1"/>
          </p:cNvSpPr>
          <p:nvPr>
            <p:ph idx="1"/>
          </p:nvPr>
        </p:nvSpPr>
        <p:spPr>
          <a:xfrm>
            <a:off x="307910" y="2146041"/>
            <a:ext cx="11635274" cy="4478694"/>
          </a:xfrm>
        </p:spPr>
        <p:txBody>
          <a:bodyPr>
            <a:normAutofit fontScale="85000" lnSpcReduction="20000"/>
          </a:bodyPr>
          <a:lstStyle/>
          <a:p>
            <a:pPr algn="l"/>
            <a:r>
              <a:rPr lang="en-US" b="0" i="0" dirty="0">
                <a:solidFill>
                  <a:srgbClr val="202124"/>
                </a:solidFill>
                <a:effectLst/>
                <a:latin typeface="Roboto" panose="02000000000000000000" pitchFamily="2" charset="0"/>
              </a:rPr>
              <a:t>Buckets are the basic containers that hold your data. Everything that you store in Cloud Storage must be contained in a bucket. You can use buckets to organize your data and control access to your data, but unlike directories and folders, you cannot nest buckets</a:t>
            </a:r>
          </a:p>
          <a:p>
            <a:pPr algn="l"/>
            <a:endParaRPr lang="en-US" b="0" i="0" dirty="0">
              <a:effectLst/>
              <a:latin typeface="Roboto" panose="02000000000000000000" pitchFamily="2" charset="0"/>
            </a:endParaRPr>
          </a:p>
          <a:p>
            <a:r>
              <a:rPr lang="en-US" b="0" i="0" dirty="0">
                <a:solidFill>
                  <a:srgbClr val="202124"/>
                </a:solidFill>
                <a:effectLst/>
                <a:latin typeface="Roboto" panose="02000000000000000000" pitchFamily="2" charset="0"/>
              </a:rPr>
              <a:t>There is no limit to the number of buckets you can have in a project or   </a:t>
            </a:r>
            <a:r>
              <a:rPr lang="en-US" b="0" i="0" dirty="0">
                <a:effectLst/>
                <a:latin typeface="Roboto" panose="02000000000000000000" pitchFamily="2" charset="0"/>
                <a:hlinkClick r:id="rId2">
                  <a:extLst>
                    <a:ext uri="{A12FA001-AC4F-418D-AE19-62706E023703}">
                      <ahyp:hlinkClr xmlns:ahyp="http://schemas.microsoft.com/office/drawing/2018/hyperlinkcolor" val="tx"/>
                    </a:ext>
                  </a:extLst>
                </a:hlinkClick>
              </a:rPr>
              <a:t>location</a:t>
            </a:r>
            <a:r>
              <a:rPr lang="en-US" dirty="0">
                <a:solidFill>
                  <a:srgbClr val="202124"/>
                </a:solidFill>
                <a:latin typeface="Roboto" panose="02000000000000000000" pitchFamily="2" charset="0"/>
              </a:rPr>
              <a:t>. </a:t>
            </a:r>
            <a:endParaRPr lang="en-US" b="0" i="0" dirty="0">
              <a:solidFill>
                <a:srgbClr val="202124"/>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202124"/>
                </a:solidFill>
                <a:effectLst/>
                <a:latin typeface="Roboto" panose="02000000000000000000" pitchFamily="2" charset="0"/>
              </a:rPr>
              <a:t>There are, however,          </a:t>
            </a:r>
            <a:r>
              <a:rPr lang="en-US" b="0" i="0" dirty="0">
                <a:effectLst/>
                <a:latin typeface="Roboto" panose="02000000000000000000" pitchFamily="2" charset="0"/>
                <a:hlinkClick r:id="rId3">
                  <a:extLst>
                    <a:ext uri="{A12FA001-AC4F-418D-AE19-62706E023703}">
                      <ahyp:hlinkClr xmlns:ahyp="http://schemas.microsoft.com/office/drawing/2018/hyperlinkcolor" val="tx"/>
                    </a:ext>
                  </a:extLst>
                </a:hlinkClick>
              </a:rPr>
              <a:t>limits to the rate you can create or delete buckets</a:t>
            </a:r>
            <a:r>
              <a:rPr lang="en-US" b="0" i="0" dirty="0">
                <a:effectLst/>
                <a:latin typeface="Roboto" panose="02000000000000000000" pitchFamily="2" charset="0"/>
              </a:rPr>
              <a:t>.</a:t>
            </a:r>
          </a:p>
          <a:p>
            <a:pPr marL="742950" lvl="1" indent="-285750"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solidFill>
                  <a:srgbClr val="202124"/>
                </a:solidFill>
                <a:effectLst/>
                <a:latin typeface="Roboto" panose="02000000000000000000" pitchFamily="2" charset="0"/>
              </a:rPr>
              <a:t>When you   </a:t>
            </a:r>
            <a:r>
              <a:rPr lang="en-US" b="0" i="0" dirty="0">
                <a:effectLst/>
                <a:latin typeface="Roboto" panose="02000000000000000000" pitchFamily="2" charset="0"/>
              </a:rPr>
              <a:t> </a:t>
            </a:r>
            <a:r>
              <a:rPr lang="en-US" b="0" i="0" dirty="0">
                <a:effectLst/>
                <a:latin typeface="Roboto" panose="02000000000000000000" pitchFamily="2" charset="0"/>
                <a:hlinkClick r:id="rId4">
                  <a:extLst>
                    <a:ext uri="{A12FA001-AC4F-418D-AE19-62706E023703}">
                      <ahyp:hlinkClr xmlns:ahyp="http://schemas.microsoft.com/office/drawing/2018/hyperlinkcolor" val="tx"/>
                    </a:ext>
                  </a:extLst>
                </a:hlinkClick>
              </a:rPr>
              <a:t>create a bucket</a:t>
            </a:r>
            <a:r>
              <a:rPr lang="en-US" b="0" i="0" dirty="0">
                <a:effectLst/>
                <a:latin typeface="Roboto" panose="02000000000000000000" pitchFamily="2" charset="0"/>
              </a:rPr>
              <a:t>,    </a:t>
            </a:r>
            <a:r>
              <a:rPr lang="en-US" b="0" i="0" dirty="0">
                <a:solidFill>
                  <a:srgbClr val="202124"/>
                </a:solidFill>
                <a:effectLst/>
                <a:latin typeface="Roboto" panose="02000000000000000000" pitchFamily="2" charset="0"/>
              </a:rPr>
              <a:t>you give it a     </a:t>
            </a:r>
            <a:r>
              <a:rPr lang="en-US" b="0" i="0" dirty="0">
                <a:effectLst/>
                <a:latin typeface="Roboto" panose="02000000000000000000" pitchFamily="2" charset="0"/>
                <a:hlinkClick r:id="rId5">
                  <a:extLst>
                    <a:ext uri="{A12FA001-AC4F-418D-AE19-62706E023703}">
                      <ahyp:hlinkClr xmlns:ahyp="http://schemas.microsoft.com/office/drawing/2018/hyperlinkcolor" val="tx"/>
                    </a:ext>
                  </a:extLst>
                </a:hlinkClick>
              </a:rPr>
              <a:t>globally-unique name</a:t>
            </a:r>
            <a:r>
              <a:rPr lang="en-US" b="0" i="0" dirty="0">
                <a:effectLst/>
                <a:latin typeface="Roboto" panose="02000000000000000000" pitchFamily="2" charset="0"/>
              </a:rPr>
              <a:t>     </a:t>
            </a:r>
            <a:r>
              <a:rPr lang="en-US" b="0" i="0" dirty="0">
                <a:solidFill>
                  <a:srgbClr val="202124"/>
                </a:solidFill>
                <a:effectLst/>
                <a:latin typeface="Roboto" panose="02000000000000000000" pitchFamily="2" charset="0"/>
              </a:rPr>
              <a:t>and a</a:t>
            </a:r>
            <a:r>
              <a:rPr lang="en-US" b="0" i="0" dirty="0">
                <a:effectLst/>
                <a:latin typeface="Roboto" panose="02000000000000000000" pitchFamily="2" charset="0"/>
              </a:rPr>
              <a:t> </a:t>
            </a:r>
            <a:r>
              <a:rPr lang="en-US" b="0" i="0" dirty="0">
                <a:effectLst/>
                <a:latin typeface="Roboto" panose="02000000000000000000" pitchFamily="2" charset="0"/>
                <a:hlinkClick r:id="rId2">
                  <a:extLst>
                    <a:ext uri="{A12FA001-AC4F-418D-AE19-62706E023703}">
                      <ahyp:hlinkClr xmlns:ahyp="http://schemas.microsoft.com/office/drawing/2018/hyperlinkcolor" val="tx"/>
                    </a:ext>
                  </a:extLst>
                </a:hlinkClick>
              </a:rPr>
              <a:t>geographic location</a:t>
            </a:r>
            <a:r>
              <a:rPr lang="en-US" b="0" i="0" dirty="0">
                <a:solidFill>
                  <a:srgbClr val="202124"/>
                </a:solidFill>
                <a:effectLst/>
                <a:latin typeface="Roboto" panose="02000000000000000000" pitchFamily="2" charset="0"/>
              </a:rPr>
              <a:t>             where the bucket and its contents are stored</a:t>
            </a:r>
          </a:p>
          <a:p>
            <a:pPr algn="l">
              <a:buFont typeface="Arial" panose="020B0604020202020204" pitchFamily="34" charset="0"/>
              <a:buChar char="•"/>
            </a:pPr>
            <a:r>
              <a:rPr lang="en-US" b="0" i="0" dirty="0">
                <a:solidFill>
                  <a:srgbClr val="202124"/>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202124"/>
                </a:solidFill>
                <a:effectLst/>
                <a:latin typeface="Roboto" panose="02000000000000000000" pitchFamily="2" charset="0"/>
              </a:rPr>
              <a:t>You cannot change the name or location of an existing bucket. Instead, you can create a new bucket with the desired name or in the desired location and move the contents from the old bucket to the new bucket. See     </a:t>
            </a:r>
            <a:r>
              <a:rPr lang="en-US" b="0" i="0" dirty="0">
                <a:effectLst/>
                <a:latin typeface="Roboto" panose="02000000000000000000" pitchFamily="2" charset="0"/>
              </a:rPr>
              <a:t> </a:t>
            </a:r>
            <a:r>
              <a:rPr lang="en-US" b="0" i="0" dirty="0">
                <a:effectLst/>
                <a:latin typeface="Roboto" panose="02000000000000000000" pitchFamily="2" charset="0"/>
                <a:hlinkClick r:id="rId6">
                  <a:extLst>
                    <a:ext uri="{A12FA001-AC4F-418D-AE19-62706E023703}">
                      <ahyp:hlinkClr xmlns:ahyp="http://schemas.microsoft.com/office/drawing/2018/hyperlinkcolor" val="tx"/>
                    </a:ext>
                  </a:extLst>
                </a:hlinkClick>
              </a:rPr>
              <a:t>Moving and Renaming Buckets</a:t>
            </a:r>
            <a:r>
              <a:rPr lang="en-US" b="0" i="0" dirty="0">
                <a:effectLst/>
                <a:latin typeface="Roboto" panose="02000000000000000000" pitchFamily="2" charset="0"/>
              </a:rPr>
              <a:t>   </a:t>
            </a:r>
            <a:r>
              <a:rPr lang="en-US" b="0" i="0" dirty="0">
                <a:solidFill>
                  <a:srgbClr val="202124"/>
                </a:solidFill>
                <a:effectLst/>
                <a:latin typeface="Roboto" panose="02000000000000000000" pitchFamily="2" charset="0"/>
              </a:rPr>
              <a:t>     for a step-by-step guide.</a:t>
            </a:r>
          </a:p>
          <a:p>
            <a:pPr marL="742950" lvl="1" indent="-285750" algn="l">
              <a:buFont typeface="Arial" panose="020B0604020202020204" pitchFamily="34" charset="0"/>
              <a:buChar char="•"/>
            </a:pPr>
            <a:endParaRPr lang="en-US" b="0" i="0" dirty="0">
              <a:solidFill>
                <a:srgbClr val="202124"/>
              </a:solidFill>
              <a:effectLst/>
              <a:latin typeface="Roboto" panose="02000000000000000000" pitchFamily="2" charset="0"/>
            </a:endParaRPr>
          </a:p>
          <a:p>
            <a:pPr algn="l">
              <a:buFont typeface="Arial" panose="020B0604020202020204" pitchFamily="34" charset="0"/>
              <a:buChar char="•"/>
            </a:pPr>
            <a:r>
              <a:rPr lang="en-US" b="0" i="0" dirty="0">
                <a:solidFill>
                  <a:srgbClr val="202124"/>
                </a:solidFill>
                <a:effectLst/>
                <a:latin typeface="Roboto" panose="02000000000000000000" pitchFamily="2" charset="0"/>
              </a:rPr>
              <a:t>Pricing (such as charges for data storage, operations, retrieval fees, and network egress) depends on factors such as the location and storage class of your bucket. For more details, see    </a:t>
            </a:r>
            <a:r>
              <a:rPr lang="en-US" b="0" i="0" dirty="0">
                <a:effectLst/>
                <a:latin typeface="Roboto" panose="02000000000000000000" pitchFamily="2" charset="0"/>
              </a:rPr>
              <a:t> </a:t>
            </a:r>
            <a:r>
              <a:rPr lang="en-US" b="0" i="0" dirty="0">
                <a:effectLst/>
                <a:latin typeface="Roboto" panose="02000000000000000000" pitchFamily="2" charset="0"/>
                <a:hlinkClick r:id="rId7">
                  <a:extLst>
                    <a:ext uri="{A12FA001-AC4F-418D-AE19-62706E023703}">
                      <ahyp:hlinkClr xmlns:ahyp="http://schemas.microsoft.com/office/drawing/2018/hyperlinkcolor" val="tx"/>
                    </a:ext>
                  </a:extLst>
                </a:hlinkClick>
              </a:rPr>
              <a:t>Cloud          Storage pricing</a:t>
            </a:r>
            <a:r>
              <a:rPr lang="en-US" b="0" i="0" dirty="0">
                <a:effectLst/>
                <a:latin typeface="Roboto" panose="02000000000000000000" pitchFamily="2" charset="0"/>
              </a:rPr>
              <a:t>.</a:t>
            </a:r>
          </a:p>
          <a:p>
            <a:endParaRPr lang="en-IN" dirty="0"/>
          </a:p>
        </p:txBody>
      </p:sp>
    </p:spTree>
    <p:extLst>
      <p:ext uri="{BB962C8B-B14F-4D97-AF65-F5344CB8AC3E}">
        <p14:creationId xmlns:p14="http://schemas.microsoft.com/office/powerpoint/2010/main" val="290897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88AB-CC4F-9482-C35A-47E7888C9F29}"/>
              </a:ext>
            </a:extLst>
          </p:cNvPr>
          <p:cNvSpPr>
            <a:spLocks noGrp="1"/>
          </p:cNvSpPr>
          <p:nvPr>
            <p:ph type="title"/>
          </p:nvPr>
        </p:nvSpPr>
        <p:spPr>
          <a:xfrm>
            <a:off x="1189703" y="753228"/>
            <a:ext cx="9104479" cy="1080938"/>
          </a:xfrm>
        </p:spPr>
        <p:txBody>
          <a:bodyPr/>
          <a:lstStyle/>
          <a:p>
            <a:r>
              <a:rPr lang="en-IN" u="sng" dirty="0"/>
              <a:t>                    WHAT IS LAMBDA </a:t>
            </a:r>
            <a:r>
              <a:rPr lang="en-IN" dirty="0"/>
              <a:t>?</a:t>
            </a:r>
          </a:p>
        </p:txBody>
      </p:sp>
      <p:sp>
        <p:nvSpPr>
          <p:cNvPr id="3" name="Content Placeholder 2">
            <a:extLst>
              <a:ext uri="{FF2B5EF4-FFF2-40B4-BE49-F238E27FC236}">
                <a16:creationId xmlns:a16="http://schemas.microsoft.com/office/drawing/2014/main" id="{79772C33-A01B-0813-49C7-B672D19AD760}"/>
              </a:ext>
            </a:extLst>
          </p:cNvPr>
          <p:cNvSpPr>
            <a:spLocks noGrp="1"/>
          </p:cNvSpPr>
          <p:nvPr>
            <p:ph idx="1"/>
          </p:nvPr>
        </p:nvSpPr>
        <p:spPr>
          <a:xfrm>
            <a:off x="382555" y="2155371"/>
            <a:ext cx="11122090" cy="4497356"/>
          </a:xfrm>
        </p:spPr>
        <p:txBody>
          <a:bodyPr>
            <a:normAutofit/>
          </a:bodyPr>
          <a:lstStyle/>
          <a:p>
            <a:pPr algn="l"/>
            <a:r>
              <a:rPr lang="en-US" b="0" i="0" dirty="0">
                <a:effectLst/>
                <a:latin typeface="Amazon Ember"/>
              </a:rPr>
              <a:t>AWS Lambda is a compute service that lets you run code without provisioning or managing servers.</a:t>
            </a:r>
          </a:p>
          <a:p>
            <a:pPr algn="l"/>
            <a:r>
              <a:rPr lang="en-US" b="0" i="0" dirty="0">
                <a:effectLst/>
                <a:latin typeface="Amazon Ember"/>
              </a:rPr>
              <a:t>Lambda runs your code on a high-availability compute infrastructure and performs all of the administration of the compute resources, including server and operating system maintenance, capacity provisioning and automatic scaling, and logging. With Lambda, all you need to do is supply your code in one of the language runtimes that Lambda supports.</a:t>
            </a:r>
          </a:p>
          <a:p>
            <a:pPr algn="l"/>
            <a:r>
              <a:rPr lang="en-US" b="0" i="0" dirty="0">
                <a:effectLst/>
                <a:latin typeface="Amazon Ember"/>
              </a:rPr>
              <a:t>You organize your code into Lambda functions. The Lambda service runs your function only when needed and scales automatically. You only pay for the compute time that you consume—there is no charge when your code is not running. For more information</a:t>
            </a:r>
            <a:r>
              <a:rPr lang="en-US" b="0" i="0" dirty="0">
                <a:effectLst/>
                <a:highlight>
                  <a:srgbClr val="C0C0C0"/>
                </a:highlight>
                <a:latin typeface="Amazon Ember"/>
              </a:rPr>
              <a:t>, </a:t>
            </a:r>
          </a:p>
          <a:p>
            <a:endParaRPr lang="en-IN" dirty="0"/>
          </a:p>
        </p:txBody>
      </p:sp>
    </p:spTree>
    <p:extLst>
      <p:ext uri="{BB962C8B-B14F-4D97-AF65-F5344CB8AC3E}">
        <p14:creationId xmlns:p14="http://schemas.microsoft.com/office/powerpoint/2010/main" val="12071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8208-C665-D6E5-7282-6145402DAF23}"/>
              </a:ext>
            </a:extLst>
          </p:cNvPr>
          <p:cNvSpPr>
            <a:spLocks noGrp="1"/>
          </p:cNvSpPr>
          <p:nvPr>
            <p:ph type="title"/>
          </p:nvPr>
        </p:nvSpPr>
        <p:spPr/>
        <p:txBody>
          <a:bodyPr>
            <a:normAutofit/>
          </a:bodyPr>
          <a:lstStyle/>
          <a:p>
            <a:r>
              <a:rPr lang="en-IN" b="1" i="0" dirty="0">
                <a:solidFill>
                  <a:srgbClr val="16191F"/>
                </a:solidFill>
                <a:effectLst/>
                <a:latin typeface="Amazon Ember"/>
              </a:rPr>
              <a:t>                     </a:t>
            </a:r>
            <a:r>
              <a:rPr lang="en-IN" b="1" i="0" u="sng" dirty="0">
                <a:effectLst/>
                <a:latin typeface="Amazon Ember"/>
              </a:rPr>
              <a:t>When to use Lambda</a:t>
            </a:r>
            <a:br>
              <a:rPr lang="en-IN" b="1" i="0"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3E6AC571-3CB6-E7CB-94EE-FFBD266AFF27}"/>
              </a:ext>
            </a:extLst>
          </p:cNvPr>
          <p:cNvSpPr>
            <a:spLocks noGrp="1"/>
          </p:cNvSpPr>
          <p:nvPr>
            <p:ph idx="1"/>
          </p:nvPr>
        </p:nvSpPr>
        <p:spPr>
          <a:xfrm>
            <a:off x="680321" y="2127380"/>
            <a:ext cx="11010936" cy="4488023"/>
          </a:xfrm>
        </p:spPr>
        <p:txBody>
          <a:bodyPr>
            <a:normAutofit fontScale="77500" lnSpcReduction="20000"/>
          </a:bodyPr>
          <a:lstStyle/>
          <a:p>
            <a:pPr algn="l">
              <a:buFont typeface="Arial" panose="020B0604020202020204" pitchFamily="34" charset="0"/>
              <a:buChar char="•"/>
            </a:pPr>
            <a:r>
              <a:rPr lang="en-US" b="1" i="0" dirty="0">
                <a:solidFill>
                  <a:schemeClr val="bg1"/>
                </a:solidFill>
                <a:effectLst/>
                <a:latin typeface="Amazon Ember"/>
              </a:rPr>
              <a:t>  </a:t>
            </a:r>
            <a:r>
              <a:rPr lang="en-US" b="1" i="0" u="sng" dirty="0">
                <a:solidFill>
                  <a:schemeClr val="bg1"/>
                </a:solidFill>
                <a:effectLst/>
                <a:latin typeface="Amazon Ember"/>
              </a:rPr>
              <a:t>File processing</a:t>
            </a:r>
            <a:r>
              <a:rPr lang="en-US" b="1" i="0" dirty="0">
                <a:effectLst/>
                <a:latin typeface="Amazon Ember"/>
              </a:rPr>
              <a:t>:       </a:t>
            </a:r>
            <a:r>
              <a:rPr lang="en-US" b="0" i="0" dirty="0">
                <a:effectLst/>
                <a:latin typeface="Amazon Ember"/>
              </a:rPr>
              <a:t> Use Amazon Simple Storage Service (Amazon S3) to trigger Lambda data processing in real time after an upload.</a:t>
            </a:r>
          </a:p>
          <a:p>
            <a:pPr algn="l">
              <a:buFont typeface="Arial" panose="020B0604020202020204" pitchFamily="34" charset="0"/>
              <a:buChar char="•"/>
            </a:pPr>
            <a:endParaRPr lang="en-US" b="0" i="0" dirty="0">
              <a:effectLst/>
              <a:latin typeface="Amazon Ember"/>
            </a:endParaRPr>
          </a:p>
          <a:p>
            <a:pPr algn="l">
              <a:buFont typeface="Arial" panose="020B0604020202020204" pitchFamily="34" charset="0"/>
              <a:buChar char="•"/>
            </a:pPr>
            <a:r>
              <a:rPr lang="en-US" b="1" i="0" u="sng" dirty="0">
                <a:solidFill>
                  <a:schemeClr val="bg1"/>
                </a:solidFill>
                <a:effectLst/>
                <a:latin typeface="Amazon Ember"/>
              </a:rPr>
              <a:t>  Stream processing</a:t>
            </a:r>
            <a:r>
              <a:rPr lang="en-US" b="1" i="0" u="sng" dirty="0">
                <a:effectLst/>
                <a:latin typeface="Amazon Ember"/>
              </a:rPr>
              <a:t>:     </a:t>
            </a:r>
            <a:r>
              <a:rPr lang="en-US" b="0" i="0" u="sng" dirty="0">
                <a:effectLst/>
                <a:latin typeface="Amazon Ember"/>
              </a:rPr>
              <a:t> </a:t>
            </a:r>
            <a:r>
              <a:rPr lang="en-US" b="0" i="0" dirty="0">
                <a:effectLst/>
                <a:latin typeface="Amazon Ember"/>
              </a:rPr>
              <a:t>Use Lambda and Amazon Kinesis to process real-time streaming data for application activity tracking, transaction order processing, clickstream analysis, data cleansing, log filtering, indexing, social media analysis, Internet of Things (IoT) device data telemetry, and metering.</a:t>
            </a:r>
          </a:p>
          <a:p>
            <a:pPr algn="l">
              <a:buFont typeface="Arial" panose="020B0604020202020204" pitchFamily="34" charset="0"/>
              <a:buChar char="•"/>
            </a:pPr>
            <a:endParaRPr lang="en-US" b="0" i="0" dirty="0">
              <a:effectLst/>
              <a:latin typeface="Amazon Ember"/>
            </a:endParaRPr>
          </a:p>
          <a:p>
            <a:pPr algn="l">
              <a:buFont typeface="Arial" panose="020B0604020202020204" pitchFamily="34" charset="0"/>
              <a:buChar char="•"/>
            </a:pPr>
            <a:r>
              <a:rPr lang="en-US" b="1" i="0" dirty="0">
                <a:solidFill>
                  <a:schemeClr val="bg1"/>
                </a:solidFill>
                <a:effectLst/>
                <a:latin typeface="Amazon Ember"/>
              </a:rPr>
              <a:t>   </a:t>
            </a:r>
            <a:r>
              <a:rPr lang="en-US" b="1" i="0" u="sng" dirty="0">
                <a:solidFill>
                  <a:schemeClr val="bg1"/>
                </a:solidFill>
                <a:effectLst/>
                <a:latin typeface="Amazon Ember"/>
              </a:rPr>
              <a:t>Web applications</a:t>
            </a:r>
            <a:r>
              <a:rPr lang="en-US" b="1" i="0" dirty="0">
                <a:effectLst/>
                <a:latin typeface="Amazon Ember"/>
              </a:rPr>
              <a:t>:</a:t>
            </a:r>
            <a:r>
              <a:rPr lang="en-US" b="0" i="0" dirty="0">
                <a:effectLst/>
                <a:latin typeface="Amazon Ember"/>
              </a:rPr>
              <a:t>       Combine Lambda with other AWS services to build powerful web applications that automatically scale up and down and run in a highly available configuration across multiple data centers.</a:t>
            </a:r>
          </a:p>
          <a:p>
            <a:pPr algn="l">
              <a:buFont typeface="Arial" panose="020B0604020202020204" pitchFamily="34" charset="0"/>
              <a:buChar char="•"/>
            </a:pPr>
            <a:endParaRPr lang="en-US" b="0" i="0" dirty="0">
              <a:effectLst/>
              <a:latin typeface="Amazon Ember"/>
            </a:endParaRPr>
          </a:p>
          <a:p>
            <a:pPr algn="l">
              <a:buFont typeface="Arial" panose="020B0604020202020204" pitchFamily="34" charset="0"/>
              <a:buChar char="•"/>
            </a:pPr>
            <a:r>
              <a:rPr lang="en-US" b="1" i="0" u="sng" dirty="0">
                <a:effectLst/>
                <a:latin typeface="Amazon Ember"/>
              </a:rPr>
              <a:t>   </a:t>
            </a:r>
            <a:r>
              <a:rPr lang="en-US" b="1" i="0" u="sng" dirty="0">
                <a:solidFill>
                  <a:schemeClr val="bg1"/>
                </a:solidFill>
                <a:effectLst/>
                <a:latin typeface="Amazon Ember"/>
              </a:rPr>
              <a:t>IoT backends</a:t>
            </a:r>
            <a:r>
              <a:rPr lang="en-US" b="1" i="0" dirty="0">
                <a:effectLst/>
                <a:latin typeface="Amazon Ember"/>
              </a:rPr>
              <a:t>:    </a:t>
            </a:r>
            <a:r>
              <a:rPr lang="en-US" b="0" i="0" dirty="0">
                <a:effectLst/>
                <a:latin typeface="Amazon Ember"/>
              </a:rPr>
              <a:t> Build serverless backends using Lambda to handle web, mobile, IoT, and third-party API requests.</a:t>
            </a:r>
          </a:p>
          <a:p>
            <a:pPr algn="l">
              <a:buFont typeface="Arial" panose="020B0604020202020204" pitchFamily="34" charset="0"/>
              <a:buChar char="•"/>
            </a:pPr>
            <a:endParaRPr lang="en-US" b="0" i="0" dirty="0">
              <a:effectLst/>
              <a:latin typeface="Amazon Ember"/>
            </a:endParaRPr>
          </a:p>
          <a:p>
            <a:pPr algn="l">
              <a:buFont typeface="Arial" panose="020B0604020202020204" pitchFamily="34" charset="0"/>
              <a:buChar char="•"/>
            </a:pPr>
            <a:r>
              <a:rPr lang="en-US" b="1" i="0" u="sng" dirty="0">
                <a:solidFill>
                  <a:schemeClr val="bg1"/>
                </a:solidFill>
                <a:effectLst/>
                <a:latin typeface="Amazon Ember"/>
              </a:rPr>
              <a:t>   Mobile backends</a:t>
            </a:r>
            <a:r>
              <a:rPr lang="en-US" b="1" i="0" dirty="0">
                <a:solidFill>
                  <a:schemeClr val="bg1"/>
                </a:solidFill>
                <a:effectLst/>
                <a:latin typeface="Amazon Ember"/>
              </a:rPr>
              <a:t>:</a:t>
            </a:r>
            <a:r>
              <a:rPr lang="en-US" b="0" i="0" dirty="0">
                <a:solidFill>
                  <a:schemeClr val="bg1"/>
                </a:solidFill>
                <a:effectLst/>
                <a:latin typeface="Amazon Ember"/>
              </a:rPr>
              <a:t>       </a:t>
            </a:r>
            <a:r>
              <a:rPr lang="en-US" b="0" i="0" dirty="0">
                <a:effectLst/>
                <a:latin typeface="Amazon Ember"/>
              </a:rPr>
              <a:t>Build backends using Lambda and Amazon API Gateway to authenticate and process API requests. Use AWS Amplify to easily integrate with your iOS, Android, Web, and React Native frontends.</a:t>
            </a:r>
          </a:p>
          <a:p>
            <a:endParaRPr lang="en-IN" dirty="0"/>
          </a:p>
        </p:txBody>
      </p:sp>
    </p:spTree>
    <p:extLst>
      <p:ext uri="{BB962C8B-B14F-4D97-AF65-F5344CB8AC3E}">
        <p14:creationId xmlns:p14="http://schemas.microsoft.com/office/powerpoint/2010/main" val="373998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2ADA-7200-0E3B-8FF5-EDCD8FAE0BD9}"/>
              </a:ext>
            </a:extLst>
          </p:cNvPr>
          <p:cNvSpPr>
            <a:spLocks noGrp="1"/>
          </p:cNvSpPr>
          <p:nvPr>
            <p:ph type="title"/>
          </p:nvPr>
        </p:nvSpPr>
        <p:spPr>
          <a:xfrm>
            <a:off x="-530942" y="589935"/>
            <a:ext cx="10982632" cy="1366683"/>
          </a:xfrm>
        </p:spPr>
        <p:txBody>
          <a:bodyPr/>
          <a:lstStyle/>
          <a:p>
            <a:pPr algn="ctr"/>
            <a:r>
              <a:rPr lang="en-IN" dirty="0"/>
              <a:t>               LAMBDA SUPPORT WHICH LANGUAGE AND         RUNTIME</a:t>
            </a:r>
          </a:p>
        </p:txBody>
      </p:sp>
      <p:sp>
        <p:nvSpPr>
          <p:cNvPr id="3" name="Content Placeholder 2">
            <a:extLst>
              <a:ext uri="{FF2B5EF4-FFF2-40B4-BE49-F238E27FC236}">
                <a16:creationId xmlns:a16="http://schemas.microsoft.com/office/drawing/2014/main" id="{DB00DF67-CFB2-A784-998D-3A5EC2F35957}"/>
              </a:ext>
            </a:extLst>
          </p:cNvPr>
          <p:cNvSpPr>
            <a:spLocks noGrp="1"/>
          </p:cNvSpPr>
          <p:nvPr>
            <p:ph idx="1"/>
          </p:nvPr>
        </p:nvSpPr>
        <p:spPr>
          <a:xfrm>
            <a:off x="680321" y="2054942"/>
            <a:ext cx="11246208" cy="4803057"/>
          </a:xfrm>
        </p:spPr>
        <p:txBody>
          <a:bodyPr>
            <a:normAutofit fontScale="77500" lnSpcReduction="20000"/>
          </a:bodyPr>
          <a:lstStyle/>
          <a:p>
            <a:pPr marL="342900" lvl="0" indent="-342900">
              <a:lnSpc>
                <a:spcPts val="131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Node.js 8.10</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Node.js 10.x (normally the latest LTS version from the 10.x series)</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Node.js 12.x (normally the latest LTS version from the 12.x series)</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Python 2.7</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Python 3.6</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Python 3.7</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Python 3.8</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Ruby 2.5</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Java 8 - This includes JVM-based languages that can run on Java 8’s JVM — the latest Clojure 1.10 and Scala 2.12 both run on Java 8 so can be used with AWS Lambda</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Java 11</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35"/>
              </a:spcAft>
              <a:buSzPts val="1000"/>
              <a:buFont typeface="Symbol" panose="05050102010706020507" pitchFamily="18" charset="2"/>
              <a:buChar char=""/>
              <a:tabLst>
                <a:tab pos="457200" algn="l"/>
              </a:tabLst>
            </a:pPr>
            <a:r>
              <a:rPr lang="en-US" sz="23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 1.x (latest release)</a:t>
            </a:r>
            <a:endParaRPr lang="en-IN" sz="23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36882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1074</TotalTime>
  <Words>2562</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Amazon Ember</vt:lpstr>
      <vt:lpstr>-apple-system</vt:lpstr>
      <vt:lpstr>Arial</vt:lpstr>
      <vt:lpstr>Arial Rounded MT Bold</vt:lpstr>
      <vt:lpstr>Calibri</vt:lpstr>
      <vt:lpstr>Cambria</vt:lpstr>
      <vt:lpstr>Roboto</vt:lpstr>
      <vt:lpstr>Symbol</vt:lpstr>
      <vt:lpstr>Times New Roman</vt:lpstr>
      <vt:lpstr>Trebuchet MS</vt:lpstr>
      <vt:lpstr>Berlin</vt:lpstr>
      <vt:lpstr>          CLOUD COMPUTING PROJECT-2 </vt:lpstr>
      <vt:lpstr>PowerPoint Presentation</vt:lpstr>
      <vt:lpstr>WHAT DO YOU MEAN BY SERVERLESS</vt:lpstr>
      <vt:lpstr>      What are the advantages of serverless  computing?  </vt:lpstr>
      <vt:lpstr>WHAT THINGS NEED TO MAKE SERVERLESS               IMAGE PROCESSING</vt:lpstr>
      <vt:lpstr>                   WHAT IS  BUCKET ?</vt:lpstr>
      <vt:lpstr>                    WHAT IS LAMBDA ?</vt:lpstr>
      <vt:lpstr>                     When to use Lambda </vt:lpstr>
      <vt:lpstr>               LAMBDA SUPPORT WHICH LANGUAGE AND         RUNTIME</vt:lpstr>
      <vt:lpstr>              AWS LAMBDA PRICING</vt:lpstr>
      <vt:lpstr>                    Layout  of steps</vt:lpstr>
      <vt:lpstr>Some steps follow and creat a serverless image processing</vt:lpstr>
      <vt:lpstr>PowerPoint Presentation</vt:lpstr>
      <vt:lpstr>     3. Bucket Name: Enter mysourcebucket12345      Note: Every S3 bucket name is unique globally, so create the bucket with a name not currently in use.        4. AWS Region: Select US East (N. Virginia) us-east-1    5.Leave other settings as default and click on the Create bucket button.    6. Once the bucket is created successfully, Select your S3 bucket. Click on the Copy ARN button to copy the ARN .Save the source bucket ARN in a text file for later use arn:aws:s3:::mysourcebucket12345         7. Create Destination Bucket Click on Create bucket button. Bucket Name: Enter mydestinationbucket12345 Note: Every S3 bucket name is unique globally, so create the bucket with a name not currently in use. AWS Region: Select US East (N. Virginia) us-east-1 Leave other settings as default and click on the Create bucket button.        8. Once the bucket is created successfully, Select your S3 bucket. Click on the Copy ARN button to copy the ARN. Save the destination bucket ARN in a text file for later use. arn:aws:s3:::mydestinationbucket12345     Now we have two S3 buckets (Source and Destination). We will make use of our AWS Lambda function to copy the content from source bucket to destination bucket.  </vt:lpstr>
      <vt:lpstr>Task 3: Create an IAM Policy   1.As a pre-requisite for creating the Lambda function, we need to create a user role with a custom policy.   2.Go to Services and Select IAM under Security, Identity and Compliance  . 3.Click on Policies in the left navigation bar and click on the Create policy button       4. Click on the JSON tab, Remove the existing code and copy-paste the below policy statement into the editor  Replace the Source and destination ARN name of the bucket (which you have saved before) in the option   Resource. Make sure to add /* at the end of the ARN name .  Leave everything as default and click on Next button.  On the Review Policy Page:   Policy Name: Enter mypolicy  Click on the Create policy button.   5 .An IAM Policy with the name mypolicy is created.    </vt:lpstr>
      <vt:lpstr>Task 4: Create an IAM Role 1 .In the left menu, click on Roles. Click on the Create role button. 2 . Select Lambda from AWS Services list.       .From Trusted Entity Type: Select AWS Service         .From Use case: Select Lambda         . Click on Next button.         . Filter Policies: Now you can see a list of policies. Here you have to select two policies: mypolicy and            AWSLambdaBasicExecutionRole         Select your policy and click on the Next button.            Role Name: Enter myrole           Click on the Create Role button</vt:lpstr>
      <vt:lpstr>Task 5: Create a Lambda Function   .Make sure you are in the US East (N. Virginia) region   .Go to the Services menu and click on Lambda under Compute section. . .Click on the Create a function button.  .Choose Author from scratch  .Function name : Enter mylambdafunction . Runtime : Select Node.js 16x  Role: In the permissions section, click on Change default execution role and then   select Use an existing role . Existing role: Select myrole from the list  Click on the Create function button.   .If you scroll down a little bit, you can see the Code source section. Here we need to   write a NodeJs function that copies the object from the source bucket and paste it   into the destination bucket.   .Remove the existing code in AWS lambda index.js. Copy the below code and paste it  into your lambda index.js file.   .You need to change the source and destination bucket name in the index.js file   line number 5 &amp; 6 based on your bucket names.   Save the function by clicking on Deploy button.     </vt:lpstr>
      <vt:lpstr>Task 6: Adding Triggers to Lambda Function            1. Scroll up to go to Function overview and click on + Add trigger button.        2. Scroll down the list and select S3 from the trigger list. Once you select S3, a form will appear. Enter   these detail  : Bucket: Select your source bucket - mysourcebucket12345      .  Event type: Select All object create events       .    Leave other fields as default.   And check this option of Recursive invocation to avoid failures in case you upload multiple files at once  . and Check the acknowledged option.      .  Click on Add button. </vt:lpstr>
      <vt:lpstr>Task 7: Test Lambda function .If you have a test image on your local machine, you can use that image.  .Click on Download Me to open the image in new tab, right click the image and save it to your local. .Go to S3 Bucket list and click on source bucket - mysourcebucket12345. .Upload image to source S3 bucket. To do that: .Click on the Upload button. .Click on Add files button to add the files. .Select the image and click on the Upload to upload the image. .Now go back to the S3 list and open your destination bucket - mydestinationbucket12345. You can see a copy of your uploaded source bucket image in the destination bucket.</vt:lpstr>
      <vt:lpstr>      THE END OF PRESENTATION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CLOUD COMPUTING MY 2 PROJECT</dc:title>
  <dc:creator>Tejaswi shahi</dc:creator>
  <cp:lastModifiedBy>Tejaswi shahi</cp:lastModifiedBy>
  <cp:revision>6</cp:revision>
  <dcterms:created xsi:type="dcterms:W3CDTF">2023-08-09T17:57:34Z</dcterms:created>
  <dcterms:modified xsi:type="dcterms:W3CDTF">2023-08-12T05:28:12Z</dcterms:modified>
</cp:coreProperties>
</file>