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323" r:id="rId20"/>
    <p:sldId id="278" r:id="rId21"/>
    <p:sldId id="324" r:id="rId22"/>
    <p:sldId id="280" r:id="rId23"/>
    <p:sldId id="283" r:id="rId24"/>
    <p:sldId id="284" r:id="rId25"/>
    <p:sldId id="285" r:id="rId26"/>
    <p:sldId id="287" r:id="rId27"/>
    <p:sldId id="326" r:id="rId28"/>
    <p:sldId id="327" r:id="rId29"/>
    <p:sldId id="289" r:id="rId30"/>
    <p:sldId id="332" r:id="rId31"/>
    <p:sldId id="321" r:id="rId32"/>
    <p:sldId id="322" r:id="rId33"/>
    <p:sldId id="291" r:id="rId34"/>
    <p:sldId id="293" r:id="rId35"/>
    <p:sldId id="290" r:id="rId36"/>
    <p:sldId id="320" r:id="rId37"/>
    <p:sldId id="295" r:id="rId38"/>
    <p:sldId id="331" r:id="rId39"/>
    <p:sldId id="296" r:id="rId40"/>
    <p:sldId id="294" r:id="rId41"/>
    <p:sldId id="297" r:id="rId42"/>
    <p:sldId id="298" r:id="rId43"/>
    <p:sldId id="299" r:id="rId44"/>
    <p:sldId id="300" r:id="rId45"/>
    <p:sldId id="301" r:id="rId46"/>
    <p:sldId id="302" r:id="rId47"/>
    <p:sldId id="303" r:id="rId48"/>
    <p:sldId id="304" r:id="rId49"/>
    <p:sldId id="305" r:id="rId50"/>
    <p:sldId id="306" r:id="rId51"/>
    <p:sldId id="325" r:id="rId52"/>
    <p:sldId id="307" r:id="rId53"/>
    <p:sldId id="308" r:id="rId54"/>
    <p:sldId id="309" r:id="rId55"/>
    <p:sldId id="310" r:id="rId56"/>
    <p:sldId id="328" r:id="rId57"/>
    <p:sldId id="329" r:id="rId58"/>
    <p:sldId id="312" r:id="rId59"/>
    <p:sldId id="330" r:id="rId60"/>
    <p:sldId id="311" r:id="rId61"/>
    <p:sldId id="313" r:id="rId62"/>
    <p:sldId id="316" r:id="rId63"/>
    <p:sldId id="317" r:id="rId64"/>
    <p:sldId id="318" r:id="rId65"/>
  </p:sldIdLst>
  <p:sldSz cx="10080625" cy="7559675"/>
  <p:notesSz cx="7559675" cy="10691813"/>
  <p:defaultTextStyle>
    <a:defPPr>
      <a:defRPr lang="en-GB"/>
    </a:defPPr>
    <a:lvl1pPr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104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15" y="3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AutoShape 6"/>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AutoShape 7"/>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AutoShape 8"/>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AutoShape 9"/>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AutoShape 10"/>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AutoShape 1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AutoShape 1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AutoShape 1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AutoShape 1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3" name="AutoShape 1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4" name="AutoShape 16"/>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AutoShape 17"/>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6" name="AutoShape 18"/>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7" name="AutoShape 19"/>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 name="AutoShape 20"/>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9" name="AutoShape 21"/>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0" name="AutoShape 22"/>
          <p:cNvSpPr>
            <a:spLocks noChangeArrowheads="1"/>
          </p:cNvSpPr>
          <p:nvPr/>
        </p:nvSpPr>
        <p:spPr bwMode="auto">
          <a:xfrm>
            <a:off x="0" y="0"/>
            <a:ext cx="7559675" cy="106918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1" name="Rectangle 23"/>
          <p:cNvSpPr>
            <a:spLocks noGrp="1" noRot="1" noChangeAspect="1" noChangeArrowheads="1"/>
          </p:cNvSpPr>
          <p:nvPr>
            <p:ph type="sldImg"/>
          </p:nvPr>
        </p:nvSpPr>
        <p:spPr bwMode="auto">
          <a:xfrm>
            <a:off x="0" y="0"/>
            <a:ext cx="12969875" cy="145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72" name="Rectangle 24"/>
          <p:cNvSpPr>
            <a:spLocks noGrp="1" noChangeArrowheads="1"/>
          </p:cNvSpPr>
          <p:nvPr>
            <p:ph type="body"/>
          </p:nvPr>
        </p:nvSpPr>
        <p:spPr bwMode="auto">
          <a:xfrm>
            <a:off x="755650" y="5078413"/>
            <a:ext cx="6010275" cy="477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extLst>
      <p:ext uri="{BB962C8B-B14F-4D97-AF65-F5344CB8AC3E}">
        <p14:creationId xmlns:p14="http://schemas.microsoft.com/office/powerpoint/2010/main" val="124427491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6"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906463" y="360363"/>
            <a:ext cx="5705475" cy="4278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906463" y="360363"/>
            <a:ext cx="5705475" cy="4278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906463" y="360363"/>
            <a:ext cx="5705475" cy="4278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906463" y="360363"/>
            <a:ext cx="5705475" cy="4278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66"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0"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2"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23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Text Box 2"/>
          <p:cNvSpPr txBox="1">
            <a:spLocks noGrp="1" noChangeArrowheads="1"/>
          </p:cNvSpPr>
          <p:nvPr>
            <p:ph type="body" idx="1"/>
          </p:nvPr>
        </p:nvSpPr>
        <p:spPr bwMode="auto">
          <a:xfrm>
            <a:off x="755650" y="5078413"/>
            <a:ext cx="6016625" cy="4689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Today Linux installation is quite a easy task. But in Linux's early days, it was a bit difficult to complete this operation. Just to ease this work, many individuals and groups provided so many different pre-compiled sets of packages, utilities that is kept along with Linux system. This whole set along with Linux system is known as Linux distribution. Few examples of distribution are Red Hat, Ubuntu, SUSE etc. Even you can see the slide to see some other distributions along with their icons.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330"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Text Box 2"/>
          <p:cNvSpPr txBox="1">
            <a:spLocks noGrp="1" noChangeArrowheads="1"/>
          </p:cNvSpPr>
          <p:nvPr>
            <p:ph type="body" idx="1"/>
          </p:nvPr>
        </p:nvSpPr>
        <p:spPr bwMode="auto">
          <a:xfrm>
            <a:off x="755650" y="5078413"/>
            <a:ext cx="6016625" cy="4689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In the above diagram, you can see the different version of Linux that are released. At the time of writing this tutorial 2.6.31 version of kernel is released. Now, lets know the meaning of version number. The version is composed as </a:t>
            </a:r>
            <a:r>
              <a:rPr lang="en-IN" altLang="en-US" sz="1100" b="1">
                <a:latin typeface="Arial" charset="0"/>
                <a:ea typeface="DejaVu Sans" charset="0"/>
                <a:cs typeface="DejaVu Sans" charset="0"/>
              </a:rPr>
              <a:t>A.B.C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b="1">
                <a:latin typeface="Arial" charset="0"/>
                <a:ea typeface="DejaVu Sans" charset="0"/>
                <a:cs typeface="DejaVu Sans" charset="0"/>
              </a:rPr>
              <a:t>A = </a:t>
            </a:r>
            <a:r>
              <a:rPr lang="en-IN" altLang="en-US" sz="1100">
                <a:latin typeface="Arial" charset="0"/>
                <a:ea typeface="DejaVu Sans" charset="0"/>
                <a:cs typeface="DejaVu Sans" charset="0"/>
              </a:rPr>
              <a:t>kernel version</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b="1">
                <a:latin typeface="Arial" charset="0"/>
                <a:ea typeface="DejaVu Sans" charset="0"/>
                <a:cs typeface="DejaVu Sans" charset="0"/>
              </a:rPr>
              <a:t>B = </a:t>
            </a:r>
            <a:r>
              <a:rPr lang="en-IN" altLang="en-US" sz="1100">
                <a:latin typeface="Arial" charset="0"/>
                <a:ea typeface="DejaVu Sans" charset="0"/>
                <a:cs typeface="DejaVu Sans" charset="0"/>
              </a:rPr>
              <a:t> major revision of kernel</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b="1">
                <a:latin typeface="Arial" charset="0"/>
                <a:ea typeface="DejaVu Sans" charset="0"/>
                <a:cs typeface="DejaVu Sans" charset="0"/>
              </a:rPr>
              <a:t>C = </a:t>
            </a:r>
            <a:r>
              <a:rPr lang="en-IN" altLang="en-US" sz="1100">
                <a:latin typeface="Arial" charset="0"/>
                <a:ea typeface="DejaVu Sans" charset="0"/>
                <a:cs typeface="DejaVu Sans" charset="0"/>
              </a:rPr>
              <a:t>minor revision of the kernel</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Odd  major number means the kernel is under-development and it's unstable while even major number means a stable Linux kernel.</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Now one thing that you can mark here is after release of new major version, the old version graph is simultaneously going through. For instance you can see, after release of 2.6 version still 2.4 graph is rising. This tells that still development in that version is continued and support to that version is available. Major version change is done only when some really major changes takes place in Linux kernel. So, for example, in 2.6 pre-emptive scheduler is implemented which was not there in 2.4. So, developers are having two different types of kernel, That's why, work is going into both the kernels one with pre-emptive kernel and other with non pre-emptive kernel.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100">
              <a:latin typeface="Arial" charset="0"/>
              <a:ea typeface="DejaVu Sans" charset="0"/>
              <a:cs typeface="DejaVu Sans"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378"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7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02"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06"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0" y="0"/>
            <a:ext cx="12993688" cy="1459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22"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0" y="0"/>
            <a:ext cx="12992100" cy="14593888"/>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46"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First thing which are compulsory for each module is module initialisation and then module exit. Module initialisaton function can be any name but that should be intiamted to kernel that this function is going to work for module initialisation. For that module_init() macro is there. The return value of this macro is zero for success and non-zero for some  error. Similarly, to initiamte for exit function module_exit() is there.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Besides these compulsory macros few macros can be used as a optional macros which can tell some basic information about your module. Some example are given in the above slide.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903288" y="360363"/>
            <a:ext cx="5727700" cy="42941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Text Box 2"/>
          <p:cNvSpPr txBox="1">
            <a:spLocks noGrp="1"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Here you can see our “Hello To World” C program. One thing that you will notice here that there is no any main to start your program instead there is one init function and one exit function. Init function initialises your module and registers the module in kernel. Exit function unloads the module from the kernel. module_init() and module_exit(), are two macros which declare your hello_init and hello_exit, which are user defined, as the init and exit function respectively. Kernel module programming does not include any standard C library because C library is inaccessible in kernel space. To provide the similar functionality within kernel a symbol table is maintained which consists of required functions like printk needed by kernel modules. At the time of loading of kernel modules into the kernel, dependency check is done and required modules are loaded into kernel. Module loading we will discuss in later sections. There you will become more clear about the dependency and symbol table.</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You must be able to see that functions are declared as static. Declaring it as static, keeps this function local to this module only. It is quite required to do so because this small module when inserted into the kernel can cause function name clash. There could be some other functions in kernel with same name, so it's necessary to make your function or variable as static to keep its scope local to the module only.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0" y="0"/>
            <a:ext cx="12990513" cy="14592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59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904875" y="360363"/>
            <a:ext cx="5721350" cy="4291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Text Box 2"/>
          <p:cNvSpPr txBox="1">
            <a:spLocks noGrp="1"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Now when we are done with our kernel module, we need to compile it to create the kernel object file(.ko) which will be loaded into the kernel. But for compilation we make a Makefile that will do the cumbersome process of compilation for us. Above is the code you can see for the Makefile. The name of the file should be “Makefile”.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p:cNvSpPr txBox="1">
            <a:spLocks noChangeArrowheads="1"/>
          </p:cNvSpPr>
          <p:nvPr/>
        </p:nvSpPr>
        <p:spPr bwMode="auto">
          <a:xfrm>
            <a:off x="0" y="0"/>
            <a:ext cx="12990513" cy="14592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42"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904875" y="360363"/>
            <a:ext cx="5721350" cy="4291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Text Box 2"/>
          <p:cNvSpPr txBox="1">
            <a:spLocks noGrp="1"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Our module nake is kern_mod.c. You can see the listing of files using </a:t>
            </a:r>
            <a:r>
              <a:rPr lang="en-IN" altLang="en-US" sz="1100" i="1">
                <a:latin typeface="Arial" charset="0"/>
                <a:ea typeface="DejaVu Sans" charset="0"/>
                <a:cs typeface="DejaVu Sans" charset="0"/>
              </a:rPr>
              <a:t>ls</a:t>
            </a:r>
            <a:r>
              <a:rPr lang="en-IN" altLang="en-US" sz="1100">
                <a:latin typeface="Arial" charset="0"/>
                <a:ea typeface="DejaVu Sans" charset="0"/>
                <a:cs typeface="DejaVu Sans" charset="0"/>
              </a:rPr>
              <a:t> command. Here we have two files one is the source code and other is Makefile. To compile your code using Makefile, use make command. This compiles your code and if everything is proper it creates .ko file along with some other files. Try to open and see those files. Explanations of these files are left as a assignment for you.</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kern_mod.ko is our kernel object file which we will load into the kernel in next slide.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904875" y="360363"/>
            <a:ext cx="5719763" cy="4289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Text Box 2"/>
          <p:cNvSpPr txBox="1">
            <a:spLocks noGrp="1"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After compiling, we are ready for loading our module into the kernel. There are two tools that can do this for you: </a:t>
            </a:r>
            <a:r>
              <a:rPr lang="en-IN" altLang="en-US" sz="1100" i="1">
                <a:latin typeface="Arial" charset="0"/>
                <a:ea typeface="DejaVu Sans" charset="0"/>
                <a:cs typeface="DejaVu Sans" charset="0"/>
              </a:rPr>
              <a:t>insmod</a:t>
            </a:r>
            <a:r>
              <a:rPr lang="en-IN" altLang="en-US" sz="1100">
                <a:latin typeface="Arial" charset="0"/>
                <a:ea typeface="DejaVu Sans" charset="0"/>
                <a:cs typeface="DejaVu Sans" charset="0"/>
              </a:rPr>
              <a:t> and</a:t>
            </a:r>
            <a:r>
              <a:rPr lang="en-IN" altLang="en-US" sz="1100" i="1">
                <a:latin typeface="Arial" charset="0"/>
                <a:ea typeface="DejaVu Sans" charset="0"/>
                <a:cs typeface="DejaVu Sans" charset="0"/>
              </a:rPr>
              <a:t> modprobe</a:t>
            </a:r>
            <a:r>
              <a:rPr lang="en-IN" altLang="en-US" sz="1100">
                <a:latin typeface="Arial" charset="0"/>
                <a:ea typeface="DejaVu Sans" charset="0"/>
                <a:cs typeface="DejaVu Sans" charset="0"/>
              </a:rPr>
              <a:t>. Here we discuss insmod, modprobe will be discussed later. In the slide you can see how to insert our module into kernel. To load and unload, root permission is required. When that is done type </a:t>
            </a:r>
            <a:r>
              <a:rPr lang="en-IN" altLang="en-US" sz="1100" i="1">
                <a:latin typeface="Arial" charset="0"/>
                <a:ea typeface="DejaVu Sans" charset="0"/>
                <a:cs typeface="DejaVu Sans" charset="0"/>
              </a:rPr>
              <a:t>dmesg </a:t>
            </a:r>
            <a:r>
              <a:rPr lang="en-IN" altLang="en-US" sz="1100">
                <a:latin typeface="Arial" charset="0"/>
                <a:ea typeface="DejaVu Sans" charset="0"/>
                <a:cs typeface="DejaVu Sans" charset="0"/>
              </a:rPr>
              <a:t> command to see the output printed by our “Hello To All” module. Now when we inserted our module, hello_init function, which is our init function, gets executed and it prints the message.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Even we can see that our module is there in kernel or not. For that the command is </a:t>
            </a:r>
            <a:r>
              <a:rPr lang="en-IN" altLang="en-US" sz="1100" i="1">
                <a:latin typeface="Arial" charset="0"/>
                <a:ea typeface="DejaVu Sans" charset="0"/>
                <a:cs typeface="DejaVu Sans" charset="0"/>
              </a:rPr>
              <a:t>lsmod. </a:t>
            </a:r>
            <a:r>
              <a:rPr lang="en-IN" altLang="en-US" sz="1100">
                <a:latin typeface="Arial" charset="0"/>
                <a:ea typeface="DejaVu Sans" charset="0"/>
                <a:cs typeface="DejaVu Sans" charset="0"/>
              </a:rPr>
              <a:t>As you can see in the slide the output of </a:t>
            </a:r>
            <a:r>
              <a:rPr lang="en-IN" altLang="en-US" sz="1100" i="1">
                <a:latin typeface="Arial" charset="0"/>
                <a:ea typeface="DejaVu Sans" charset="0"/>
                <a:cs typeface="DejaVu Sans" charset="0"/>
              </a:rPr>
              <a:t>lsmod </a:t>
            </a:r>
            <a:r>
              <a:rPr lang="en-IN" altLang="en-US" sz="1100">
                <a:latin typeface="Arial" charset="0"/>
                <a:ea typeface="DejaVu Sans" charset="0"/>
                <a:cs typeface="DejaVu Sans" charset="0"/>
              </a:rPr>
              <a:t>shows our kern_mod. </a:t>
            </a:r>
          </a:p>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100">
              <a:latin typeface="Arial" charset="0"/>
              <a:ea typeface="DejaVu Sans" charset="0"/>
              <a:cs typeface="DejaVu Sans"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904875" y="360363"/>
            <a:ext cx="5719763" cy="42894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Text Box 2"/>
          <p:cNvSpPr txBox="1">
            <a:spLocks noGrp="1" noChangeArrowheads="1"/>
          </p:cNvSpPr>
          <p:nvPr>
            <p:ph type="body" idx="1"/>
          </p:nvPr>
        </p:nvSpPr>
        <p:spPr bwMode="auto">
          <a:xfrm>
            <a:off x="755650" y="5078413"/>
            <a:ext cx="5992813" cy="475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100">
                <a:latin typeface="Arial" charset="0"/>
                <a:ea typeface="DejaVu Sans" charset="0"/>
                <a:cs typeface="DejaVu Sans" charset="0"/>
              </a:rPr>
              <a:t>To unload the module </a:t>
            </a:r>
            <a:r>
              <a:rPr lang="en-IN" altLang="en-US" sz="1100" i="1">
                <a:latin typeface="Arial" charset="0"/>
                <a:ea typeface="DejaVu Sans" charset="0"/>
                <a:cs typeface="DejaVu Sans" charset="0"/>
              </a:rPr>
              <a:t>rmmod </a:t>
            </a:r>
            <a:r>
              <a:rPr lang="en-IN" altLang="en-US" sz="1100">
                <a:latin typeface="Arial" charset="0"/>
                <a:ea typeface="DejaVu Sans" charset="0"/>
                <a:cs typeface="DejaVu Sans" charset="0"/>
              </a:rPr>
              <a:t>command is used. As you can see the slide, after doing </a:t>
            </a:r>
            <a:r>
              <a:rPr lang="en-IN" altLang="en-US" sz="1100" i="1">
                <a:latin typeface="Arial" charset="0"/>
                <a:ea typeface="DejaVu Sans" charset="0"/>
                <a:cs typeface="DejaVu Sans" charset="0"/>
              </a:rPr>
              <a:t>rmmod </a:t>
            </a:r>
            <a:r>
              <a:rPr lang="en-IN" altLang="en-US" sz="1100">
                <a:latin typeface="Arial" charset="0"/>
                <a:ea typeface="DejaVu Sans" charset="0"/>
                <a:cs typeface="DejaVu Sans" charset="0"/>
              </a:rPr>
              <a:t> we got the hello_exit() function's output. But if your module is used by some other modules also and if you try to remove your module it will not be unloaded. Modules can be unloaded only when no other modules are using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901700" y="360363"/>
            <a:ext cx="5748338" cy="43116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738"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Parameter passing to a module is similar to passing command line argument to the normal C program. Difference is only in the declaration portion. Here, there is no any concept of *argv or argc. To take any value for any variable from the command line, we have to declare that using a macro maodule_param() this takes three arguments: 1. variable name- which we want to pass value from command line; 2. data type of  the variable; 3. permissions- who can enter the data for this variable.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In the above program you can see that we are using two variables charvar and intvar of data type charp and int respectively. If we are not passing any values from command line, variables are going to take default value with which we initailised it. But if we are passing any data to our variable through command line, default value will be overwritten.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you can see that for the first case we are not passing any data to our variables. So, output printed is the default value that we have assigned to the variable at the time of initialisation. In the second case we can see how to pass values to the variable through command line. Even we can pass for multiple variables also, we just have to use variable name and the value we want to give for example, if we are passing data to intvar, it can be done in:</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i="1">
                <a:ea typeface="DejaVu Sans" charset="0"/>
                <a:cs typeface="DejaVu Sans" charset="0"/>
              </a:rPr>
              <a:t>insmod kern_parm.ko charvar=”command” intvar=10</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810"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83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901700" y="360363"/>
            <a:ext cx="5743575" cy="4306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showing a sample program to export symbol to the kernel table. The funnction we want to export is my_add(). We defined the add function first anf then using EXPORT_SYMBOL() we exported it to kernel symbol table.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901700" y="360363"/>
            <a:ext cx="5741988" cy="4305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Here, we are using the my_add function for the addition purpose.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Grp="1" noRot="1" noChangeAspect="1" noChangeArrowheads="1"/>
          </p:cNvSpPr>
          <p:nvPr>
            <p:ph type="sldImg"/>
          </p:nvPr>
        </p:nvSpPr>
        <p:spPr bwMode="auto">
          <a:xfrm>
            <a:off x="903288" y="360363"/>
            <a:ext cx="5735637" cy="4302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How modprobe knows that which module is dependent upon which module or symbol? It's a first question that must be coming to your mind. modprobe maintains one modules.dep file which contains all these information. When we do modprobe it looks into that file to see what are the dependency of the module and accordingly loads it. You can see modules.dep at </a:t>
            </a:r>
            <a:r>
              <a:rPr lang="en-IN" altLang="en-US" i="1">
                <a:ea typeface="DejaVu Sans" charset="0"/>
                <a:cs typeface="DejaVu Sans" charset="0"/>
              </a:rPr>
              <a:t>/lib/modules/`uname -r`/</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To update the modules.dep file </a:t>
            </a:r>
            <a:r>
              <a:rPr lang="en-IN" altLang="en-US" i="1">
                <a:ea typeface="DejaVu Sans" charset="0"/>
                <a:cs typeface="DejaVu Sans" charset="0"/>
              </a:rPr>
              <a:t>depmod </a:t>
            </a:r>
            <a:r>
              <a:rPr lang="en-IN" altLang="en-US">
                <a:ea typeface="DejaVu Sans" charset="0"/>
                <a:cs typeface="DejaVu Sans" charset="0"/>
              </a:rPr>
              <a:t>command is used. On the slide, you can see that how we can use depmod for updation of modules.dep file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901700" y="360363"/>
            <a:ext cx="5745163" cy="4308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Both insmod and modprobe ultimately loads module in the kernel but insmod does not checks for the dependency of modules over any other modules or symbol while modprobe does this thing very smoothly. With insmod we have to repeatedly do insmod for each module over which your module is dependent but with modprobe just one modprobe is enough to load all other modules over which your module is dependent. One problem with modprobe is that it searches at standard location only to search for the modules to load. If your module is at some other loaction modprobe is not going to search it there and will not load the module. In that situation modprobe is the solution but we can still use modprobe by doing one more step after compiling our kernel module. Just add these lines in your Makefle: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install:</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        $(MAKE) -C $(KERNELDIR) M=$(PWD) modules_install</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And use</a:t>
            </a:r>
            <a:r>
              <a:rPr lang="en-IN" altLang="en-US" i="1">
                <a:ea typeface="DejaVu Sans" charset="0"/>
                <a:cs typeface="DejaVu Sans" charset="0"/>
              </a:rPr>
              <a:t> make install</a:t>
            </a:r>
            <a:r>
              <a:rPr lang="en-IN" altLang="en-US">
                <a:ea typeface="DejaVu Sans" charset="0"/>
                <a:cs typeface="DejaVu Sans" charset="0"/>
              </a:rPr>
              <a:t> command after doing make. This </a:t>
            </a:r>
            <a:r>
              <a:rPr lang="en-IN" altLang="en-US" i="1">
                <a:ea typeface="DejaVu Sans" charset="0"/>
                <a:cs typeface="DejaVu Sans" charset="0"/>
              </a:rPr>
              <a:t>make install </a:t>
            </a:r>
            <a:r>
              <a:rPr lang="en-IN" altLang="en-US">
                <a:ea typeface="DejaVu Sans" charset="0"/>
                <a:cs typeface="DejaVu Sans" charset="0"/>
              </a:rPr>
              <a:t>instruction will copy your modules .ko file at the standard loaction and then modprobe can be used from any location to load modules.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903288" y="360363"/>
            <a:ext cx="5735637" cy="4302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We already discussed this method in previous notes. Go through it to have better unbderstanding.</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txBox="1">
            <a:spLocks noGrp="1" noRot="1" noChangeAspect="1" noChangeArrowheads="1"/>
          </p:cNvSpPr>
          <p:nvPr>
            <p:ph type="sldImg"/>
          </p:nvPr>
        </p:nvSpPr>
        <p:spPr bwMode="auto">
          <a:xfrm>
            <a:off x="901700" y="360363"/>
            <a:ext cx="5741988" cy="4305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Text Box 2"/>
          <p:cNvSpPr txBox="1">
            <a:spLocks noGrp="1" noChangeArrowheads="1"/>
          </p:cNvSpPr>
          <p:nvPr>
            <p:ph type="body" idx="1"/>
          </p:nvPr>
        </p:nvSpPr>
        <p:spPr bwMode="auto">
          <a:xfrm>
            <a:off x="755650" y="5078413"/>
            <a:ext cx="6002338" cy="476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ea typeface="DejaVu Sans" charset="0"/>
                <a:cs typeface="DejaVu Sans" charset="0"/>
              </a:rPr>
              <a:t>Only we need to add both the function module to compile.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050"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Text Box 1"/>
          <p:cNvSpPr txBox="1">
            <a:spLocks noChangeArrowheads="1"/>
          </p:cNvSpPr>
          <p:nvPr/>
        </p:nvSpPr>
        <p:spPr bwMode="auto">
          <a:xfrm>
            <a:off x="0" y="0"/>
            <a:ext cx="12988925" cy="145907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074" name="Rectangle 2"/>
          <p:cNvSpPr txBox="1">
            <a:spLocks noGrp="1" noChangeArrowheads="1"/>
          </p:cNvSpPr>
          <p:nvPr>
            <p:ph type="body"/>
          </p:nvPr>
        </p:nvSpPr>
        <p:spPr bwMode="auto">
          <a:xfrm>
            <a:off x="755650" y="5078413"/>
            <a:ext cx="6011863" cy="477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901700" y="360363"/>
            <a:ext cx="5746750" cy="4310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8187" y="2713037"/>
            <a:ext cx="8569325" cy="1620837"/>
          </a:xfrm>
        </p:spPr>
        <p:txBody>
          <a:bodyPr/>
          <a:lstStyle/>
          <a:p>
            <a:r>
              <a:rPr lang="en-US" dirty="0"/>
              <a:t>Click to edit Master title style</a:t>
            </a:r>
          </a:p>
        </p:txBody>
      </p:sp>
      <p:sp>
        <p:nvSpPr>
          <p:cNvPr id="3" name="Subtitle 2"/>
          <p:cNvSpPr>
            <a:spLocks noGrp="1"/>
          </p:cNvSpPr>
          <p:nvPr>
            <p:ph type="subTitle" idx="1" hasCustomPrompt="1"/>
          </p:nvPr>
        </p:nvSpPr>
        <p:spPr>
          <a:xfrm>
            <a:off x="1535112" y="6373811"/>
            <a:ext cx="7056437" cy="1139826"/>
          </a:xfrm>
        </p:spPr>
        <p:txBody>
          <a:bodyPr/>
          <a:lstStyle>
            <a:lvl1pPr marL="0" indent="0" algn="ctr">
              <a:buNone/>
              <a:defRPr sz="2000">
                <a:solidFill>
                  <a:schemeClr val="bg2">
                    <a:lumMod val="75000"/>
                    <a:lumOff val="2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Santosh Sam Koshy</a:t>
            </a:r>
          </a:p>
          <a:p>
            <a:r>
              <a:rPr lang="en-US" dirty="0"/>
              <a:t>PTO, C-DAC Hyderabad</a:t>
            </a:r>
          </a:p>
          <a:p>
            <a:r>
              <a:rPr lang="en-US" dirty="0"/>
              <a:t>santoshk@cdac.in</a:t>
            </a:r>
          </a:p>
        </p:txBody>
      </p:sp>
    </p:spTree>
    <p:extLst>
      <p:ext uri="{BB962C8B-B14F-4D97-AF65-F5344CB8AC3E}">
        <p14:creationId xmlns:p14="http://schemas.microsoft.com/office/powerpoint/2010/main" val="159655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Tx/>
              <a:defRPr/>
            </a:lvl1pPr>
            <a:lvl2pPr>
              <a:buClrTx/>
              <a:defRPr/>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226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0712" y="2027237"/>
            <a:ext cx="4314825" cy="4005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40312" y="2027237"/>
            <a:ext cx="4316412" cy="4005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96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860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54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62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4688" y="357188"/>
            <a:ext cx="8705850" cy="654050"/>
          </a:xfrm>
        </p:spPr>
        <p:txBody>
          <a:bodyPr/>
          <a:lstStyle/>
          <a:p>
            <a:r>
              <a:rPr lang="en-US"/>
              <a:t>Click to edit Master title style</a:t>
            </a:r>
          </a:p>
        </p:txBody>
      </p:sp>
    </p:spTree>
    <p:extLst>
      <p:ext uri="{BB962C8B-B14F-4D97-AF65-F5344CB8AC3E}">
        <p14:creationId xmlns:p14="http://schemas.microsoft.com/office/powerpoint/2010/main" val="321896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body" idx="1"/>
          </p:nvPr>
        </p:nvSpPr>
        <p:spPr bwMode="auto">
          <a:xfrm>
            <a:off x="392111" y="1722437"/>
            <a:ext cx="9220201"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1033" name="Rectangle 9"/>
          <p:cNvSpPr>
            <a:spLocks noGrp="1" noChangeArrowheads="1"/>
          </p:cNvSpPr>
          <p:nvPr>
            <p:ph type="title"/>
          </p:nvPr>
        </p:nvSpPr>
        <p:spPr bwMode="auto">
          <a:xfrm>
            <a:off x="392112" y="427037"/>
            <a:ext cx="9220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dirty="0"/>
              <a:t>Click to edit the title text format</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Lst>
  <p:hf sldNum="0" hdr="0" dt="0"/>
  <p:txStyles>
    <p:titleStyle>
      <a:lvl1pPr algn="ctr" defTabSz="449263" rtl="0" fontAlgn="base">
        <a:lnSpc>
          <a:spcPct val="108000"/>
        </a:lnSpc>
        <a:spcBef>
          <a:spcPct val="0"/>
        </a:spcBef>
        <a:spcAft>
          <a:spcPct val="0"/>
        </a:spcAft>
        <a:buClr>
          <a:srgbClr val="000000"/>
        </a:buClr>
        <a:buSzPct val="100000"/>
        <a:buFont typeface="Times New Roman" pitchFamily="16" charset="0"/>
        <a:defRPr sz="3600">
          <a:solidFill>
            <a:schemeClr val="bg2"/>
          </a:solidFill>
          <a:latin typeface="Calibri" panose="020F0502020204030204" pitchFamily="34" charset="0"/>
          <a:ea typeface="+mj-ea"/>
          <a:cs typeface="+mj-cs"/>
        </a:defRPr>
      </a:lvl1pPr>
      <a:lvl2pPr marL="742950" indent="-28575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2pPr>
      <a:lvl3pPr marL="11430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3pPr>
      <a:lvl4pPr marL="16002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4pPr>
      <a:lvl5pPr marL="20574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5pPr>
      <a:lvl6pPr marL="25146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6pPr>
      <a:lvl7pPr marL="29718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7pPr>
      <a:lvl8pPr marL="34290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8pPr>
      <a:lvl9pPr marL="3886200" indent="-228600" algn="ctr" defTabSz="449263" rtl="0" fontAlgn="base">
        <a:lnSpc>
          <a:spcPct val="108000"/>
        </a:lnSpc>
        <a:spcBef>
          <a:spcPct val="0"/>
        </a:spcBef>
        <a:spcAft>
          <a:spcPct val="0"/>
        </a:spcAft>
        <a:buClr>
          <a:srgbClr val="000000"/>
        </a:buClr>
        <a:buSzPct val="100000"/>
        <a:buFont typeface="Times New Roman" pitchFamily="16" charset="0"/>
        <a:defRPr sz="3600">
          <a:solidFill>
            <a:srgbClr val="000080"/>
          </a:solidFill>
          <a:latin typeface="Century Schoolbook L" pitchFamily="16" charset="0"/>
          <a:ea typeface="DejaVu Sans" charset="0"/>
          <a:cs typeface="DejaVu Sans" charset="0"/>
        </a:defRPr>
      </a:lvl9pPr>
    </p:titleStyle>
    <p:bodyStyle>
      <a:lvl1pPr marL="457200" indent="-457200" algn="just" defTabSz="449263" rtl="0" fontAlgn="base">
        <a:lnSpc>
          <a:spcPct val="102000"/>
        </a:lnSpc>
        <a:spcBef>
          <a:spcPts val="800"/>
        </a:spcBef>
        <a:spcAft>
          <a:spcPct val="0"/>
        </a:spcAft>
        <a:buClr>
          <a:srgbClr val="000000"/>
        </a:buClr>
        <a:buSzPct val="100000"/>
        <a:buFont typeface="Arial" panose="020B0604020202020204" pitchFamily="34" charset="0"/>
        <a:buChar char="•"/>
        <a:defRPr sz="2800">
          <a:solidFill>
            <a:schemeClr val="accent3">
              <a:lumMod val="25000"/>
            </a:schemeClr>
          </a:solidFill>
          <a:latin typeface="Calibri" panose="020F0502020204030204" pitchFamily="34" charset="0"/>
          <a:ea typeface="+mn-ea"/>
          <a:cs typeface="+mn-cs"/>
        </a:defRPr>
      </a:lvl1pPr>
      <a:lvl2pPr marL="914400" indent="-457200" algn="just" defTabSz="449263" rtl="0" fontAlgn="base">
        <a:lnSpc>
          <a:spcPct val="102000"/>
        </a:lnSpc>
        <a:spcBef>
          <a:spcPts val="700"/>
        </a:spcBef>
        <a:spcAft>
          <a:spcPct val="0"/>
        </a:spcAft>
        <a:buClr>
          <a:srgbClr val="000000"/>
        </a:buClr>
        <a:buSzPct val="100000"/>
        <a:buFont typeface="Arial" panose="020B0604020202020204" pitchFamily="34" charset="0"/>
        <a:buChar char="•"/>
        <a:defRPr sz="2400">
          <a:solidFill>
            <a:schemeClr val="accent5">
              <a:lumMod val="25000"/>
            </a:schemeClr>
          </a:solidFill>
          <a:latin typeface="Calibri" panose="020F0502020204030204" pitchFamily="34" charset="0"/>
          <a:ea typeface="+mn-ea"/>
          <a:cs typeface="+mn-cs"/>
        </a:defRPr>
      </a:lvl2pPr>
      <a:lvl3pPr marL="1257300" indent="-342900" algn="just" defTabSz="449263" rtl="0" fontAlgn="base">
        <a:lnSpc>
          <a:spcPct val="102000"/>
        </a:lnSpc>
        <a:spcBef>
          <a:spcPts val="600"/>
        </a:spcBef>
        <a:spcAft>
          <a:spcPct val="0"/>
        </a:spcAft>
        <a:buClr>
          <a:srgbClr val="000000"/>
        </a:buClr>
        <a:buSzPct val="100000"/>
        <a:buFont typeface="Arial" panose="020B0604020202020204" pitchFamily="34" charset="0"/>
        <a:buChar char="•"/>
        <a:defRPr sz="2000">
          <a:solidFill>
            <a:schemeClr val="bg2">
              <a:lumMod val="75000"/>
              <a:lumOff val="25000"/>
            </a:schemeClr>
          </a:solidFill>
          <a:latin typeface="Calibri" panose="020F0502020204030204" pitchFamily="34" charset="0"/>
          <a:ea typeface="+mn-ea"/>
          <a:cs typeface="+mn-cs"/>
        </a:defRPr>
      </a:lvl3pPr>
      <a:lvl4pPr marL="1714500" indent="-342900" algn="just" defTabSz="449263" rtl="0" fontAlgn="base">
        <a:lnSpc>
          <a:spcPct val="102000"/>
        </a:lnSpc>
        <a:spcBef>
          <a:spcPts val="500"/>
        </a:spcBef>
        <a:spcAft>
          <a:spcPct val="0"/>
        </a:spcAft>
        <a:buClr>
          <a:srgbClr val="000000"/>
        </a:buClr>
        <a:buSzPct val="100000"/>
        <a:buFont typeface="Arial" panose="020B0604020202020204" pitchFamily="34" charset="0"/>
        <a:buChar char="•"/>
        <a:defRPr sz="2000">
          <a:solidFill>
            <a:srgbClr val="B80047"/>
          </a:solidFill>
          <a:latin typeface="Calibri" panose="020F0502020204030204" pitchFamily="34" charset="0"/>
          <a:ea typeface="+mn-ea"/>
          <a:cs typeface="+mn-cs"/>
        </a:defRPr>
      </a:lvl4pPr>
      <a:lvl5pPr marL="2171700" indent="-342900" algn="just" defTabSz="449263" rtl="0" fontAlgn="base">
        <a:lnSpc>
          <a:spcPct val="102000"/>
        </a:lnSpc>
        <a:spcBef>
          <a:spcPts val="500"/>
        </a:spcBef>
        <a:spcAft>
          <a:spcPct val="0"/>
        </a:spcAft>
        <a:buClr>
          <a:srgbClr val="000000"/>
        </a:buClr>
        <a:buSzPct val="100000"/>
        <a:buFont typeface="Arial" panose="020B0604020202020204" pitchFamily="34" charset="0"/>
        <a:buChar char="•"/>
        <a:defRPr sz="2000">
          <a:solidFill>
            <a:srgbClr val="B80047"/>
          </a:solidFill>
          <a:latin typeface="Calibri" panose="020F0502020204030204" pitchFamily="34" charset="0"/>
          <a:ea typeface="+mn-ea"/>
          <a:cs typeface="+mn-cs"/>
        </a:defRPr>
      </a:lvl5pPr>
      <a:lvl6pPr marL="25146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6pPr>
      <a:lvl7pPr marL="29718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7pPr>
      <a:lvl8pPr marL="34290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8pPr>
      <a:lvl9pPr marL="3886200" indent="-228600" algn="just" defTabSz="449263" rtl="0" fontAlgn="base">
        <a:lnSpc>
          <a:spcPct val="102000"/>
        </a:lnSpc>
        <a:spcBef>
          <a:spcPts val="500"/>
        </a:spcBef>
        <a:spcAft>
          <a:spcPct val="0"/>
        </a:spcAft>
        <a:buClr>
          <a:srgbClr val="000000"/>
        </a:buClr>
        <a:buSzPct val="100000"/>
        <a:buFont typeface="Times New Roman" pitchFamily="16" charset="0"/>
        <a:defRPr sz="2000">
          <a:solidFill>
            <a:srgbClr val="B80047"/>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www.senet.com.au/~cpeacock"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lists.ucc.gu.uwa.edu.au/pipermail/ucc/2003-June/009997.html" TargetMode="External"/><Relationship Id="rId5" Type="http://schemas.openxmlformats.org/officeDocument/2006/relationships/hyperlink" Target="http://en.wikipedia.org/wiki/Linux_kernel" TargetMode="External"/><Relationship Id="rId4" Type="http://schemas.openxmlformats.org/officeDocument/2006/relationships/hyperlink" Target="http://www.kernel.org/"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112" y="949325"/>
            <a:ext cx="1885950" cy="2246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9198" y="2072481"/>
            <a:ext cx="2335213" cy="1790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013" y="4679950"/>
            <a:ext cx="1979612" cy="1619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1228725"/>
            <a:ext cx="2222500" cy="1687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4"/>
          <p:cNvSpPr>
            <a:spLocks noGrp="1"/>
          </p:cNvSpPr>
          <p:nvPr>
            <p:ph type="ctrTitle"/>
          </p:nvPr>
        </p:nvSpPr>
        <p:spPr/>
        <p:txBody>
          <a:bodyPr/>
          <a:lstStyle/>
          <a:p>
            <a:r>
              <a:rPr lang="en-US" dirty="0"/>
              <a:t>Linux Kernel Programming</a:t>
            </a:r>
          </a:p>
        </p:txBody>
      </p:sp>
      <p:sp>
        <p:nvSpPr>
          <p:cNvPr id="6" name="Subtitle 5"/>
          <p:cNvSpPr>
            <a:spLocks noGrp="1"/>
          </p:cNvSpPr>
          <p:nvPr>
            <p:ph type="subTitle" idx="1"/>
          </p:nvPr>
        </p:nvSpPr>
        <p:spPr>
          <a:xfrm>
            <a:off x="1361532" y="6325183"/>
            <a:ext cx="7056437" cy="1112253"/>
          </a:xfrm>
        </p:spPr>
        <p:txBody>
          <a:bodyPr/>
          <a:lstStyle/>
          <a:p>
            <a:r>
              <a:rPr lang="en-US" dirty="0"/>
              <a:t>Santosh Sam Koshy</a:t>
            </a:r>
          </a:p>
          <a:p>
            <a:r>
              <a:rPr lang="en-US" dirty="0"/>
              <a:t>JD, C-DAC Hyderabad</a:t>
            </a:r>
          </a:p>
          <a:p>
            <a:r>
              <a:rPr lang="en-US" dirty="0"/>
              <a:t>santoshk@cdac.in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5362"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3"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5"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5366"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5367"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5368"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5369"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0"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1"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2"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5373"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5374"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5375"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5376"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7"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5379"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80"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5381"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82" name="Line 22"/>
          <p:cNvSpPr>
            <a:spLocks noChangeShapeType="1"/>
          </p:cNvSpPr>
          <p:nvPr/>
        </p:nvSpPr>
        <p:spPr bwMode="auto">
          <a:xfrm>
            <a:off x="5219700" y="3240088"/>
            <a:ext cx="539750" cy="1587"/>
          </a:xfrm>
          <a:prstGeom prst="line">
            <a:avLst/>
          </a:prstGeom>
          <a:noFill/>
          <a:ln w="9360">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83" name="Text Box 23"/>
          <p:cNvSpPr txBox="1">
            <a:spLocks noChangeArrowheads="1"/>
          </p:cNvSpPr>
          <p:nvPr/>
        </p:nvSpPr>
        <p:spPr bwMode="auto">
          <a:xfrm>
            <a:off x="4500563" y="4319588"/>
            <a:ext cx="2032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3CC66"/>
                </a:solidFill>
                <a:effectLst>
                  <a:outerShdw blurRad="38100" dist="38100" dir="2700000" algn="tl">
                    <a:srgbClr val="C0C0C0"/>
                  </a:outerShdw>
                </a:effectLst>
              </a:rPr>
              <a:t>Lib makes sys call</a:t>
            </a:r>
          </a:p>
          <a:p>
            <a:pPr>
              <a:buClrTx/>
              <a:buFontTx/>
              <a:buNone/>
            </a:pPr>
            <a:endParaRPr lang="en-IN" altLang="en-US">
              <a:solidFill>
                <a:srgbClr val="33CC66"/>
              </a:solidFill>
              <a:effectLst>
                <a:outerShdw blurRad="38100" dist="38100" dir="2700000" algn="tl">
                  <a:srgbClr val="C0C0C0"/>
                </a:outerShdw>
              </a:effectLs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6386"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7"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8"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9"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6390"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6391"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6392"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6393"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5"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6"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6397"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6398"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6399"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6400"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01"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02"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6403"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4"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6405"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6" name="Line 22"/>
          <p:cNvSpPr>
            <a:spLocks noChangeShapeType="1"/>
          </p:cNvSpPr>
          <p:nvPr/>
        </p:nvSpPr>
        <p:spPr bwMode="auto">
          <a:xfrm>
            <a:off x="6119813" y="3240088"/>
            <a:ext cx="1079500"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7" name="Text Box 23"/>
          <p:cNvSpPr txBox="1">
            <a:spLocks noChangeArrowheads="1"/>
          </p:cNvSpPr>
          <p:nvPr/>
        </p:nvSpPr>
        <p:spPr bwMode="auto">
          <a:xfrm>
            <a:off x="6119813" y="2879725"/>
            <a:ext cx="1660525"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600">
                <a:solidFill>
                  <a:srgbClr val="FFB515"/>
                </a:solidFill>
                <a:effectLst>
                  <a:outerShdw blurRad="38100" dist="38100" dir="2700000" algn="tl">
                    <a:srgbClr val="C0C0C0"/>
                  </a:outerShdw>
                </a:effectLst>
              </a:rPr>
              <a:t>Sys call</a:t>
            </a:r>
          </a:p>
          <a:p>
            <a:pPr>
              <a:buClrTx/>
              <a:buFontTx/>
              <a:buNone/>
            </a:pPr>
            <a:r>
              <a:rPr lang="en-IN" altLang="en-US" sz="1600">
                <a:solidFill>
                  <a:srgbClr val="FFB515"/>
                </a:solidFill>
                <a:effectLst>
                  <a:outerShdw blurRad="38100" dist="38100" dir="2700000" algn="tl">
                    <a:srgbClr val="C0C0C0"/>
                  </a:outerShdw>
                </a:effectLst>
              </a:rPr>
              <a:t>interface</a:t>
            </a:r>
          </a:p>
          <a:p>
            <a:pPr>
              <a:buClrTx/>
              <a:buFontTx/>
              <a:buNone/>
            </a:pPr>
            <a:r>
              <a:rPr lang="en-IN" altLang="en-US" sz="1600">
                <a:solidFill>
                  <a:srgbClr val="FFB515"/>
                </a:solidFill>
                <a:effectLst>
                  <a:outerShdw blurRad="38100" dist="38100" dir="2700000" algn="tl">
                    <a:srgbClr val="C0C0C0"/>
                  </a:outerShdw>
                </a:effectLst>
              </a:rPr>
              <a:t>traps </a:t>
            </a:r>
          </a:p>
          <a:p>
            <a:pPr>
              <a:buClrTx/>
              <a:buFontTx/>
              <a:buNone/>
            </a:pPr>
            <a:r>
              <a:rPr lang="en-IN" altLang="en-US" sz="1600">
                <a:solidFill>
                  <a:srgbClr val="FFB515"/>
                </a:solidFill>
                <a:effectLst>
                  <a:outerShdw blurRad="38100" dist="38100" dir="2700000" algn="tl">
                    <a:srgbClr val="C0C0C0"/>
                  </a:outerShdw>
                </a:effectLst>
              </a:rPr>
              <a:t>request and </a:t>
            </a:r>
          </a:p>
          <a:p>
            <a:pPr>
              <a:buClrTx/>
              <a:buFontTx/>
              <a:buNone/>
            </a:pPr>
            <a:r>
              <a:rPr lang="en-IN" altLang="en-US" sz="1600">
                <a:solidFill>
                  <a:srgbClr val="FFB515"/>
                </a:solidFill>
                <a:effectLst>
                  <a:outerShdw blurRad="38100" dist="38100" dir="2700000" algn="tl">
                    <a:srgbClr val="C0C0C0"/>
                  </a:outerShdw>
                </a:effectLst>
              </a:rPr>
              <a:t>passes to kernel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7410"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1"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2"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3"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7414"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7415"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7416"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7417"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8"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9"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0"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7421"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7422"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7423"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7424"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5"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6"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7427"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8"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7429"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0" name="Line 22"/>
          <p:cNvSpPr>
            <a:spLocks noChangeShapeType="1"/>
          </p:cNvSpPr>
          <p:nvPr/>
        </p:nvSpPr>
        <p:spPr bwMode="auto">
          <a:xfrm flipV="1">
            <a:off x="8099425" y="1944688"/>
            <a:ext cx="360363" cy="609600"/>
          </a:xfrm>
          <a:prstGeom prst="line">
            <a:avLst/>
          </a:prstGeom>
          <a:noFill/>
          <a:ln w="9360">
            <a:solidFill>
              <a:srgbClr val="FF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1" name="Line 23"/>
          <p:cNvSpPr>
            <a:spLocks noChangeShapeType="1"/>
          </p:cNvSpPr>
          <p:nvPr/>
        </p:nvSpPr>
        <p:spPr bwMode="auto">
          <a:xfrm flipV="1">
            <a:off x="8280400" y="2846388"/>
            <a:ext cx="539750" cy="249237"/>
          </a:xfrm>
          <a:prstGeom prst="line">
            <a:avLst/>
          </a:prstGeom>
          <a:noFill/>
          <a:ln w="9360">
            <a:solidFill>
              <a:srgbClr val="FF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2" name="Line 24"/>
          <p:cNvSpPr>
            <a:spLocks noChangeShapeType="1"/>
          </p:cNvSpPr>
          <p:nvPr/>
        </p:nvSpPr>
        <p:spPr bwMode="auto">
          <a:xfrm>
            <a:off x="7920038" y="3779838"/>
            <a:ext cx="179387" cy="539750"/>
          </a:xfrm>
          <a:prstGeom prst="line">
            <a:avLst/>
          </a:prstGeom>
          <a:noFill/>
          <a:ln w="9360">
            <a:solidFill>
              <a:srgbClr val="FF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3" name="Text Box 25"/>
          <p:cNvSpPr txBox="1">
            <a:spLocks noChangeArrowheads="1"/>
          </p:cNvSpPr>
          <p:nvPr/>
        </p:nvSpPr>
        <p:spPr bwMode="auto">
          <a:xfrm>
            <a:off x="6300788" y="3959225"/>
            <a:ext cx="16129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6309"/>
                </a:solidFill>
              </a:rPr>
              <a:t>Kernel access</a:t>
            </a:r>
          </a:p>
          <a:p>
            <a:pPr>
              <a:buClrTx/>
              <a:buFontTx/>
              <a:buNone/>
            </a:pPr>
            <a:r>
              <a:rPr lang="en-IN" altLang="en-US">
                <a:solidFill>
                  <a:srgbClr val="FF6309"/>
                </a:solidFill>
              </a:rPr>
              <a:t>the resources</a:t>
            </a:r>
          </a:p>
          <a:p>
            <a:pPr>
              <a:buClrTx/>
              <a:buFontTx/>
              <a:buNone/>
            </a:pPr>
            <a:r>
              <a:rPr lang="en-IN" altLang="en-US">
                <a:solidFill>
                  <a:srgbClr val="FF6309"/>
                </a:solidFill>
              </a:rPr>
              <a:t>required for </a:t>
            </a:r>
          </a:p>
          <a:p>
            <a:pPr>
              <a:buClrTx/>
              <a:buFontTx/>
              <a:buNone/>
            </a:pPr>
            <a:r>
              <a:rPr lang="en-IN" altLang="en-US">
                <a:solidFill>
                  <a:srgbClr val="FF6309"/>
                </a:solidFill>
              </a:rPr>
              <a:t>the request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8434"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5"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6"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7"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8438"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8439"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8440"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8441"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2"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3"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4"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8445"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8446"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8447" name="Text Box 15"/>
          <p:cNvSpPr txBox="1">
            <a:spLocks noChangeArrowheads="1"/>
          </p:cNvSpPr>
          <p:nvPr/>
        </p:nvSpPr>
        <p:spPr bwMode="auto">
          <a:xfrm>
            <a:off x="5400675" y="5383213"/>
            <a:ext cx="4646613"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8448"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9"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0"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8451"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2"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8453"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4" name="Line 22"/>
          <p:cNvSpPr>
            <a:spLocks noChangeShapeType="1"/>
          </p:cNvSpPr>
          <p:nvPr/>
        </p:nvSpPr>
        <p:spPr bwMode="auto">
          <a:xfrm flipH="1">
            <a:off x="8064500" y="1979613"/>
            <a:ext cx="430213" cy="539750"/>
          </a:xfrm>
          <a:prstGeom prst="line">
            <a:avLst/>
          </a:prstGeom>
          <a:noFill/>
          <a:ln w="936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5" name="Line 23"/>
          <p:cNvSpPr>
            <a:spLocks noChangeShapeType="1"/>
          </p:cNvSpPr>
          <p:nvPr/>
        </p:nvSpPr>
        <p:spPr bwMode="auto">
          <a:xfrm flipH="1">
            <a:off x="8245475" y="2700338"/>
            <a:ext cx="609600" cy="179387"/>
          </a:xfrm>
          <a:prstGeom prst="line">
            <a:avLst/>
          </a:prstGeom>
          <a:noFill/>
          <a:ln w="936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6" name="Line 24"/>
          <p:cNvSpPr>
            <a:spLocks noChangeShapeType="1"/>
          </p:cNvSpPr>
          <p:nvPr/>
        </p:nvSpPr>
        <p:spPr bwMode="auto">
          <a:xfrm flipH="1" flipV="1">
            <a:off x="7885113" y="3744913"/>
            <a:ext cx="249237" cy="790575"/>
          </a:xfrm>
          <a:prstGeom prst="line">
            <a:avLst/>
          </a:prstGeom>
          <a:noFill/>
          <a:ln w="9360">
            <a:solidFill>
              <a:srgbClr val="99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7" name="Text Box 25"/>
          <p:cNvSpPr txBox="1">
            <a:spLocks noChangeArrowheads="1"/>
          </p:cNvSpPr>
          <p:nvPr/>
        </p:nvSpPr>
        <p:spPr bwMode="auto">
          <a:xfrm>
            <a:off x="6119813" y="3959225"/>
            <a:ext cx="1871662"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600">
                <a:solidFill>
                  <a:srgbClr val="23B8DC"/>
                </a:solidFill>
              </a:rPr>
              <a:t>Kernel completes</a:t>
            </a:r>
          </a:p>
          <a:p>
            <a:pPr>
              <a:buClrTx/>
              <a:buFontTx/>
              <a:buNone/>
            </a:pPr>
            <a:r>
              <a:rPr lang="en-IN" altLang="en-US" sz="1600">
                <a:solidFill>
                  <a:srgbClr val="23B8DC"/>
                </a:solidFill>
              </a:rPr>
              <a:t>the request</a:t>
            </a:r>
          </a:p>
          <a:p>
            <a:pPr>
              <a:buClrTx/>
              <a:buFontTx/>
              <a:buNone/>
            </a:pPr>
            <a:r>
              <a:rPr lang="en-IN" altLang="en-US" sz="1600">
                <a:solidFill>
                  <a:srgbClr val="23B8DC"/>
                </a:solidFill>
              </a:rPr>
              <a:t>by accsssing </a:t>
            </a:r>
          </a:p>
          <a:p>
            <a:pPr>
              <a:buClrTx/>
              <a:buFontTx/>
              <a:buNone/>
            </a:pPr>
            <a:r>
              <a:rPr lang="en-IN" altLang="en-US" sz="1600">
                <a:solidFill>
                  <a:srgbClr val="23B8DC"/>
                </a:solidFill>
              </a:rPr>
              <a:t>and managing</a:t>
            </a:r>
          </a:p>
          <a:p>
            <a:pPr>
              <a:buClrTx/>
              <a:buFontTx/>
              <a:buNone/>
            </a:pPr>
            <a:r>
              <a:rPr lang="en-IN" altLang="en-US" sz="1600">
                <a:solidFill>
                  <a:srgbClr val="23B8DC"/>
                </a:solidFill>
              </a:rPr>
              <a:t>required resources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20713" y="274638"/>
            <a:ext cx="8470900"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9458"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9"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0"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1"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9462"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9463"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9464"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9465" name="Line 9"/>
          <p:cNvSpPr>
            <a:spLocks noChangeShapeType="1"/>
          </p:cNvSpPr>
          <p:nvPr/>
        </p:nvSpPr>
        <p:spPr bwMode="auto">
          <a:xfrm>
            <a:off x="900113" y="2160588"/>
            <a:ext cx="360362"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66" name="Line 10"/>
          <p:cNvSpPr>
            <a:spLocks noChangeShapeType="1"/>
          </p:cNvSpPr>
          <p:nvPr/>
        </p:nvSpPr>
        <p:spPr bwMode="auto">
          <a:xfrm>
            <a:off x="3600450" y="2160588"/>
            <a:ext cx="1588" cy="7207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67" name="Line 11"/>
          <p:cNvSpPr>
            <a:spLocks noChangeShapeType="1"/>
          </p:cNvSpPr>
          <p:nvPr/>
        </p:nvSpPr>
        <p:spPr bwMode="auto">
          <a:xfrm>
            <a:off x="7019925" y="1800225"/>
            <a:ext cx="360363"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68"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9469"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9470"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9471"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9472"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3"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4"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9475" name="Line 19"/>
          <p:cNvSpPr>
            <a:spLocks noChangeShapeType="1"/>
          </p:cNvSpPr>
          <p:nvPr/>
        </p:nvSpPr>
        <p:spPr bwMode="auto">
          <a:xfrm>
            <a:off x="4860925" y="1620838"/>
            <a:ext cx="1588"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6"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9477" name="Line 21"/>
          <p:cNvSpPr>
            <a:spLocks noChangeShapeType="1"/>
          </p:cNvSpPr>
          <p:nvPr/>
        </p:nvSpPr>
        <p:spPr bwMode="auto">
          <a:xfrm>
            <a:off x="5940425" y="1979613"/>
            <a:ext cx="1588" cy="1793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8" name="Line 22"/>
          <p:cNvSpPr>
            <a:spLocks noChangeShapeType="1"/>
          </p:cNvSpPr>
          <p:nvPr/>
        </p:nvSpPr>
        <p:spPr bwMode="auto">
          <a:xfrm flipH="1">
            <a:off x="6084888" y="3240088"/>
            <a:ext cx="1149350" cy="1587"/>
          </a:xfrm>
          <a:prstGeom prst="line">
            <a:avLst/>
          </a:prstGeom>
          <a:noFill/>
          <a:ln w="9360">
            <a:solidFill>
              <a:srgbClr val="FF66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9" name="Text Box 23"/>
          <p:cNvSpPr txBox="1">
            <a:spLocks noChangeArrowheads="1"/>
          </p:cNvSpPr>
          <p:nvPr/>
        </p:nvSpPr>
        <p:spPr bwMode="auto">
          <a:xfrm>
            <a:off x="6119813" y="2879725"/>
            <a:ext cx="1146175" cy="151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6309"/>
                </a:solidFill>
                <a:effectLst>
                  <a:outerShdw blurRad="38100" dist="38100" dir="2700000" algn="tl">
                    <a:srgbClr val="C0C0C0"/>
                  </a:outerShdw>
                </a:effectLst>
              </a:rPr>
              <a:t>Returns </a:t>
            </a:r>
          </a:p>
          <a:p>
            <a:pPr>
              <a:buClrTx/>
              <a:buFontTx/>
              <a:buNone/>
            </a:pPr>
            <a:r>
              <a:rPr lang="en-IN" altLang="en-US">
                <a:solidFill>
                  <a:srgbClr val="FF6309"/>
                </a:solidFill>
                <a:effectLst>
                  <a:outerShdw blurRad="38100" dist="38100" dir="2700000" algn="tl">
                    <a:srgbClr val="C0C0C0"/>
                  </a:outerShdw>
                </a:effectLst>
              </a:rPr>
              <a:t>the result</a:t>
            </a:r>
          </a:p>
          <a:p>
            <a:pPr>
              <a:buClrTx/>
              <a:buFontTx/>
              <a:buNone/>
            </a:pPr>
            <a:r>
              <a:rPr lang="en-IN" altLang="en-US">
                <a:solidFill>
                  <a:srgbClr val="FF6309"/>
                </a:solidFill>
                <a:effectLst>
                  <a:outerShdw blurRad="38100" dist="38100" dir="2700000" algn="tl">
                    <a:srgbClr val="C0C0C0"/>
                  </a:outerShdw>
                </a:effectLst>
              </a:rPr>
              <a:t>to corres-</a:t>
            </a:r>
          </a:p>
          <a:p>
            <a:pPr>
              <a:buClrTx/>
              <a:buFontTx/>
              <a:buNone/>
            </a:pPr>
            <a:r>
              <a:rPr lang="en-IN" altLang="en-US">
                <a:solidFill>
                  <a:srgbClr val="FF6309"/>
                </a:solidFill>
                <a:effectLst>
                  <a:outerShdw blurRad="38100" dist="38100" dir="2700000" algn="tl">
                    <a:srgbClr val="C0C0C0"/>
                  </a:outerShdw>
                </a:effectLst>
              </a:rPr>
              <a:t>ponding</a:t>
            </a:r>
          </a:p>
          <a:p>
            <a:pPr>
              <a:buClrTx/>
              <a:buFontTx/>
              <a:buNone/>
            </a:pPr>
            <a:r>
              <a:rPr lang="en-IN" altLang="en-US">
                <a:solidFill>
                  <a:srgbClr val="FF6309"/>
                </a:solidFill>
                <a:effectLst>
                  <a:outerShdw blurRad="38100" dist="38100" dir="2700000" algn="tl">
                    <a:srgbClr val="C0C0C0"/>
                  </a:outerShdw>
                </a:effectLst>
              </a:rPr>
              <a:t>syscall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96913" y="274638"/>
            <a:ext cx="8470900"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20482"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4"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5"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20486"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20487"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20488"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20489" name="Line 9"/>
          <p:cNvSpPr>
            <a:spLocks noChangeShapeType="1"/>
          </p:cNvSpPr>
          <p:nvPr/>
        </p:nvSpPr>
        <p:spPr bwMode="auto">
          <a:xfrm>
            <a:off x="900113" y="2160588"/>
            <a:ext cx="360362"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0" name="Line 10"/>
          <p:cNvSpPr>
            <a:spLocks noChangeShapeType="1"/>
          </p:cNvSpPr>
          <p:nvPr/>
        </p:nvSpPr>
        <p:spPr bwMode="auto">
          <a:xfrm>
            <a:off x="3600450" y="2160588"/>
            <a:ext cx="1588" cy="7207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1" name="Line 11"/>
          <p:cNvSpPr>
            <a:spLocks noChangeShapeType="1"/>
          </p:cNvSpPr>
          <p:nvPr/>
        </p:nvSpPr>
        <p:spPr bwMode="auto">
          <a:xfrm>
            <a:off x="7019925" y="1800225"/>
            <a:ext cx="360363"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2"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20493"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20494"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20495"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20496"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7"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20499" name="Line 19"/>
          <p:cNvSpPr>
            <a:spLocks noChangeShapeType="1"/>
          </p:cNvSpPr>
          <p:nvPr/>
        </p:nvSpPr>
        <p:spPr bwMode="auto">
          <a:xfrm>
            <a:off x="4860925" y="1620838"/>
            <a:ext cx="1588"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0"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20501" name="Line 21"/>
          <p:cNvSpPr>
            <a:spLocks noChangeShapeType="1"/>
          </p:cNvSpPr>
          <p:nvPr/>
        </p:nvSpPr>
        <p:spPr bwMode="auto">
          <a:xfrm>
            <a:off x="5940425" y="1979613"/>
            <a:ext cx="1588" cy="1793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2" name="Line 22"/>
          <p:cNvSpPr>
            <a:spLocks noChangeShapeType="1"/>
          </p:cNvSpPr>
          <p:nvPr/>
        </p:nvSpPr>
        <p:spPr bwMode="auto">
          <a:xfrm flipH="1">
            <a:off x="5184775" y="3240088"/>
            <a:ext cx="609600" cy="1587"/>
          </a:xfrm>
          <a:prstGeom prst="line">
            <a:avLst/>
          </a:prstGeom>
          <a:noFill/>
          <a:ln w="9360">
            <a:solidFill>
              <a:srgbClr val="FFB515"/>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3" name="Text Box 23"/>
          <p:cNvSpPr txBox="1">
            <a:spLocks noChangeArrowheads="1"/>
          </p:cNvSpPr>
          <p:nvPr/>
        </p:nvSpPr>
        <p:spPr bwMode="auto">
          <a:xfrm>
            <a:off x="4500563" y="4319588"/>
            <a:ext cx="24622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effectLst>
                  <a:outerShdw blurRad="38100" dist="38100" dir="2700000" algn="tl">
                    <a:srgbClr val="C0C0C0"/>
                  </a:outerShdw>
                </a:effectLst>
              </a:rPr>
              <a:t>Syscall returns the </a:t>
            </a:r>
          </a:p>
          <a:p>
            <a:pPr>
              <a:buClrTx/>
              <a:buFontTx/>
              <a:buNone/>
            </a:pPr>
            <a:r>
              <a:rPr lang="en-IN" altLang="en-US">
                <a:solidFill>
                  <a:srgbClr val="FFB515"/>
                </a:solidFill>
                <a:effectLst>
                  <a:outerShdw blurRad="38100" dist="38100" dir="2700000" algn="tl">
                    <a:srgbClr val="C0C0C0"/>
                  </a:outerShdw>
                </a:effectLst>
              </a:rPr>
              <a:t>Result to correspnding</a:t>
            </a:r>
          </a:p>
          <a:p>
            <a:pPr>
              <a:buClrTx/>
              <a:buFontTx/>
              <a:buNone/>
            </a:pPr>
            <a:r>
              <a:rPr lang="en-IN" altLang="en-US">
                <a:solidFill>
                  <a:srgbClr val="FFB515"/>
                </a:solidFill>
                <a:effectLst>
                  <a:outerShdw blurRad="38100" dist="38100" dir="2700000" algn="tl">
                    <a:srgbClr val="C0C0C0"/>
                  </a:outerShdw>
                </a:effectLst>
              </a:rPr>
              <a:t>Calling function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20713" y="274638"/>
            <a:ext cx="8470900"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21506"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7"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8"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9"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21510"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21511"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21512"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21513" name="Line 9"/>
          <p:cNvSpPr>
            <a:spLocks noChangeShapeType="1"/>
          </p:cNvSpPr>
          <p:nvPr/>
        </p:nvSpPr>
        <p:spPr bwMode="auto">
          <a:xfrm>
            <a:off x="900113" y="2160588"/>
            <a:ext cx="360362"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4" name="Line 10"/>
          <p:cNvSpPr>
            <a:spLocks noChangeShapeType="1"/>
          </p:cNvSpPr>
          <p:nvPr/>
        </p:nvSpPr>
        <p:spPr bwMode="auto">
          <a:xfrm>
            <a:off x="3600450" y="2160588"/>
            <a:ext cx="1588" cy="7207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5" name="Line 11"/>
          <p:cNvSpPr>
            <a:spLocks noChangeShapeType="1"/>
          </p:cNvSpPr>
          <p:nvPr/>
        </p:nvSpPr>
        <p:spPr bwMode="auto">
          <a:xfrm>
            <a:off x="7019925" y="1800225"/>
            <a:ext cx="360363"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6"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21517"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21518"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21519"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21520"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1"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21523" name="Line 19"/>
          <p:cNvSpPr>
            <a:spLocks noChangeShapeType="1"/>
          </p:cNvSpPr>
          <p:nvPr/>
        </p:nvSpPr>
        <p:spPr bwMode="auto">
          <a:xfrm>
            <a:off x="4860925" y="1620838"/>
            <a:ext cx="1588"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24"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21525" name="Line 21"/>
          <p:cNvSpPr>
            <a:spLocks noChangeShapeType="1"/>
          </p:cNvSpPr>
          <p:nvPr/>
        </p:nvSpPr>
        <p:spPr bwMode="auto">
          <a:xfrm>
            <a:off x="5940425" y="1979613"/>
            <a:ext cx="1588" cy="1793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26" name="Line 22"/>
          <p:cNvSpPr>
            <a:spLocks noChangeShapeType="1"/>
          </p:cNvSpPr>
          <p:nvPr/>
        </p:nvSpPr>
        <p:spPr bwMode="auto">
          <a:xfrm flipH="1">
            <a:off x="3924300" y="3060700"/>
            <a:ext cx="790575" cy="1588"/>
          </a:xfrm>
          <a:prstGeom prst="line">
            <a:avLst/>
          </a:prstGeom>
          <a:noFill/>
          <a:ln w="9360">
            <a:solidFill>
              <a:srgbClr val="3DEB3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27" name="Text Box 23"/>
          <p:cNvSpPr txBox="1">
            <a:spLocks noChangeArrowheads="1"/>
          </p:cNvSpPr>
          <p:nvPr/>
        </p:nvSpPr>
        <p:spPr bwMode="auto">
          <a:xfrm>
            <a:off x="3060700" y="3600450"/>
            <a:ext cx="1701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effectLst>
                  <a:outerShdw blurRad="38100" dist="38100" dir="2700000" algn="tl">
                    <a:srgbClr val="C0C0C0"/>
                  </a:outerShdw>
                </a:effectLst>
              </a:rPr>
              <a:t>Library func</a:t>
            </a:r>
          </a:p>
          <a:p>
            <a:pPr>
              <a:buClrTx/>
              <a:buFontTx/>
              <a:buNone/>
            </a:pPr>
            <a:r>
              <a:rPr lang="en-IN" altLang="en-US">
                <a:solidFill>
                  <a:srgbClr val="3DEB3D"/>
                </a:solidFill>
                <a:effectLst>
                  <a:outerShdw blurRad="38100" dist="38100" dir="2700000" algn="tl">
                    <a:srgbClr val="C0C0C0"/>
                  </a:outerShdw>
                </a:effectLst>
              </a:rPr>
              <a:t>returning result</a:t>
            </a:r>
          </a:p>
          <a:p>
            <a:pPr>
              <a:buClrTx/>
              <a:buFontTx/>
              <a:buNone/>
            </a:pPr>
            <a:r>
              <a:rPr lang="en-IN" altLang="en-US">
                <a:solidFill>
                  <a:srgbClr val="3DEB3D"/>
                </a:solidFill>
                <a:effectLst>
                  <a:outerShdw blurRad="38100" dist="38100" dir="2700000" algn="tl">
                    <a:srgbClr val="C0C0C0"/>
                  </a:outerShdw>
                </a:effectLst>
              </a:rPr>
              <a:t>to applicaton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96913" y="274638"/>
            <a:ext cx="8470900"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22530"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1"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2"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3"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22534"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22535"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22536"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22537" name="Line 9"/>
          <p:cNvSpPr>
            <a:spLocks noChangeShapeType="1"/>
          </p:cNvSpPr>
          <p:nvPr/>
        </p:nvSpPr>
        <p:spPr bwMode="auto">
          <a:xfrm>
            <a:off x="900113" y="2160588"/>
            <a:ext cx="360362"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8" name="Line 10"/>
          <p:cNvSpPr>
            <a:spLocks noChangeShapeType="1"/>
          </p:cNvSpPr>
          <p:nvPr/>
        </p:nvSpPr>
        <p:spPr bwMode="auto">
          <a:xfrm>
            <a:off x="3600450" y="2160588"/>
            <a:ext cx="1588" cy="7207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9" name="Line 11"/>
          <p:cNvSpPr>
            <a:spLocks noChangeShapeType="1"/>
          </p:cNvSpPr>
          <p:nvPr/>
        </p:nvSpPr>
        <p:spPr bwMode="auto">
          <a:xfrm>
            <a:off x="7019925" y="1800225"/>
            <a:ext cx="360363"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0"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22541"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22542"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22543"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22544"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45"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46"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22547" name="Line 19"/>
          <p:cNvSpPr>
            <a:spLocks noChangeShapeType="1"/>
          </p:cNvSpPr>
          <p:nvPr/>
        </p:nvSpPr>
        <p:spPr bwMode="auto">
          <a:xfrm>
            <a:off x="4860925" y="1620838"/>
            <a:ext cx="1588" cy="5397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8"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22549" name="Line 21"/>
          <p:cNvSpPr>
            <a:spLocks noChangeShapeType="1"/>
          </p:cNvSpPr>
          <p:nvPr/>
        </p:nvSpPr>
        <p:spPr bwMode="auto">
          <a:xfrm>
            <a:off x="5940425" y="1979613"/>
            <a:ext cx="1588" cy="1793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50" name="Line 22"/>
          <p:cNvSpPr>
            <a:spLocks noChangeShapeType="1"/>
          </p:cNvSpPr>
          <p:nvPr/>
        </p:nvSpPr>
        <p:spPr bwMode="auto">
          <a:xfrm flipH="1">
            <a:off x="1944688" y="3240088"/>
            <a:ext cx="1509712" cy="1587"/>
          </a:xfrm>
          <a:prstGeom prst="line">
            <a:avLst/>
          </a:prstGeom>
          <a:noFill/>
          <a:ln w="9360">
            <a:solidFill>
              <a:srgbClr val="2300D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51" name="Text Box 23"/>
          <p:cNvSpPr txBox="1">
            <a:spLocks noChangeArrowheads="1"/>
          </p:cNvSpPr>
          <p:nvPr/>
        </p:nvSpPr>
        <p:spPr bwMode="auto">
          <a:xfrm>
            <a:off x="1800225" y="3406775"/>
            <a:ext cx="21590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just">
              <a:buClrTx/>
              <a:buFontTx/>
              <a:buNone/>
            </a:pPr>
            <a:r>
              <a:rPr lang="en-IN" altLang="en-US" sz="1600">
                <a:solidFill>
                  <a:srgbClr val="0000FF"/>
                </a:solidFill>
              </a:rPr>
              <a:t>Application completes</a:t>
            </a:r>
          </a:p>
          <a:p>
            <a:pPr algn="just">
              <a:buClrTx/>
              <a:buFontTx/>
              <a:buNone/>
            </a:pPr>
            <a:r>
              <a:rPr lang="en-IN" altLang="en-US" sz="1600">
                <a:solidFill>
                  <a:srgbClr val="0000FF"/>
                </a:solidFill>
              </a:rPr>
              <a:t>the request and</a:t>
            </a:r>
          </a:p>
          <a:p>
            <a:pPr algn="just">
              <a:buClrTx/>
              <a:buFontTx/>
              <a:buNone/>
            </a:pPr>
            <a:r>
              <a:rPr lang="en-IN" altLang="en-US" sz="1600">
                <a:solidFill>
                  <a:srgbClr val="0000FF"/>
                </a:solidFill>
              </a:rPr>
              <a:t>returns the result to </a:t>
            </a:r>
          </a:p>
          <a:p>
            <a:pPr algn="just">
              <a:buClrTx/>
              <a:buFontTx/>
              <a:buNone/>
            </a:pPr>
            <a:r>
              <a:rPr lang="en-IN" altLang="en-US" sz="1600">
                <a:solidFill>
                  <a:srgbClr val="0000FF"/>
                </a:solidFill>
              </a:rPr>
              <a:t>user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74688" y="357188"/>
            <a:ext cx="8729662"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Kernel Classifications</a:t>
            </a:r>
          </a:p>
        </p:txBody>
      </p:sp>
      <p:sp>
        <p:nvSpPr>
          <p:cNvPr id="23554" name="AutoShape 2"/>
          <p:cNvSpPr>
            <a:spLocks noChangeArrowheads="1"/>
          </p:cNvSpPr>
          <p:nvPr/>
        </p:nvSpPr>
        <p:spPr bwMode="auto">
          <a:xfrm>
            <a:off x="3646488" y="2571201"/>
            <a:ext cx="2879725" cy="900113"/>
          </a:xfrm>
          <a:prstGeom prst="roundRect">
            <a:avLst>
              <a:gd name="adj" fmla="val 22394"/>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8000"/>
              </a:lnSpc>
              <a:buClrTx/>
              <a:buFontTx/>
              <a:buNone/>
            </a:pPr>
            <a:r>
              <a:rPr lang="en-GB" altLang="en-US" sz="2800" b="1">
                <a:solidFill>
                  <a:srgbClr val="666699"/>
                </a:solidFill>
                <a:latin typeface="Century Schoolbook L" pitchFamily="16" charset="0"/>
              </a:rPr>
              <a:t>Kernels</a:t>
            </a:r>
          </a:p>
        </p:txBody>
      </p:sp>
      <p:sp>
        <p:nvSpPr>
          <p:cNvPr id="23555" name="AutoShape 3"/>
          <p:cNvSpPr>
            <a:spLocks noChangeArrowheads="1"/>
          </p:cNvSpPr>
          <p:nvPr/>
        </p:nvSpPr>
        <p:spPr bwMode="auto">
          <a:xfrm>
            <a:off x="5954712" y="4543425"/>
            <a:ext cx="2879725" cy="684212"/>
          </a:xfrm>
          <a:prstGeom prst="roundRect">
            <a:avLst>
              <a:gd name="adj" fmla="val 22394"/>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2000"/>
              </a:lnSpc>
              <a:buClrTx/>
              <a:buFontTx/>
              <a:buNone/>
            </a:pPr>
            <a:r>
              <a:rPr lang="en-GB" altLang="en-US" sz="2400" b="1">
                <a:solidFill>
                  <a:srgbClr val="666699"/>
                </a:solidFill>
                <a:latin typeface="Times New Roman" pitchFamily="16" charset="0"/>
              </a:rPr>
              <a:t>Micro Kernels</a:t>
            </a:r>
          </a:p>
        </p:txBody>
      </p:sp>
      <p:sp>
        <p:nvSpPr>
          <p:cNvPr id="23556" name="AutoShape 4"/>
          <p:cNvSpPr>
            <a:spLocks noChangeArrowheads="1"/>
          </p:cNvSpPr>
          <p:nvPr/>
        </p:nvSpPr>
        <p:spPr bwMode="auto">
          <a:xfrm>
            <a:off x="1306512" y="4543424"/>
            <a:ext cx="2879725" cy="684213"/>
          </a:xfrm>
          <a:prstGeom prst="roundRect">
            <a:avLst>
              <a:gd name="adj" fmla="val 22394"/>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2000"/>
              </a:lnSpc>
              <a:buClrTx/>
              <a:buFontTx/>
              <a:buNone/>
            </a:pPr>
            <a:r>
              <a:rPr lang="en-GB" altLang="en-US" sz="2400" b="1">
                <a:solidFill>
                  <a:srgbClr val="666699"/>
                </a:solidFill>
                <a:latin typeface="Times New Roman" pitchFamily="16" charset="0"/>
              </a:rPr>
              <a:t>Monolithic Kernels</a:t>
            </a:r>
          </a:p>
        </p:txBody>
      </p:sp>
      <p:cxnSp>
        <p:nvCxnSpPr>
          <p:cNvPr id="5" name="Elbow Connector 4"/>
          <p:cNvCxnSpPr>
            <a:stCxn id="23554" idx="1"/>
          </p:cNvCxnSpPr>
          <p:nvPr/>
        </p:nvCxnSpPr>
        <p:spPr bwMode="auto">
          <a:xfrm rot="10800000" flipV="1">
            <a:off x="2715294" y="3021257"/>
            <a:ext cx="931195" cy="1522167"/>
          </a:xfrm>
          <a:prstGeom prst="bentConnector2">
            <a:avLst/>
          </a:prstGeom>
          <a:solidFill>
            <a:srgbClr val="00B8FF"/>
          </a:solidFill>
          <a:ln w="28575" cap="flat" cmpd="sng" algn="ctr">
            <a:solidFill>
              <a:schemeClr val="bg2">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Elbow Connector 7"/>
          <p:cNvCxnSpPr>
            <a:stCxn id="23554" idx="3"/>
            <a:endCxn id="23555" idx="0"/>
          </p:cNvCxnSpPr>
          <p:nvPr/>
        </p:nvCxnSpPr>
        <p:spPr bwMode="auto">
          <a:xfrm>
            <a:off x="6526213" y="3021258"/>
            <a:ext cx="868362" cy="1522167"/>
          </a:xfrm>
          <a:prstGeom prst="bentConnector2">
            <a:avLst/>
          </a:prstGeom>
          <a:solidFill>
            <a:srgbClr val="00B8FF"/>
          </a:solidFill>
          <a:ln w="28575" cap="flat" cmpd="sng" algn="ctr">
            <a:solidFill>
              <a:schemeClr val="bg2">
                <a:lumMod val="50000"/>
                <a:lumOff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 Kernels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1846263"/>
            <a:ext cx="9760168" cy="5248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139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74688" y="357188"/>
            <a:ext cx="8729662"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Agenda</a:t>
            </a:r>
          </a:p>
        </p:txBody>
      </p:sp>
      <p:sp>
        <p:nvSpPr>
          <p:cNvPr id="4098" name="Rectangle 2"/>
          <p:cNvSpPr>
            <a:spLocks noGrp="1" noChangeArrowheads="1"/>
          </p:cNvSpPr>
          <p:nvPr>
            <p:ph type="body" idx="1"/>
          </p:nvPr>
        </p:nvSpPr>
        <p:spPr>
          <a:xfrm>
            <a:off x="539750" y="1468438"/>
            <a:ext cx="8999538" cy="4725987"/>
          </a:xfrm>
          <a:ln/>
        </p:spPr>
        <p:txBody>
          <a:bodyPr/>
          <a:lstStyle/>
          <a:p>
            <a: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GB" altLang="en-US" dirty="0"/>
              <a:t> Kernel Classifications</a:t>
            </a:r>
          </a:p>
          <a:p>
            <a: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GB" altLang="en-US" dirty="0"/>
              <a:t> The Linux Kernel</a:t>
            </a:r>
          </a:p>
          <a:p>
            <a: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GB" altLang="en-US" dirty="0"/>
              <a:t> Module Programming</a:t>
            </a:r>
          </a:p>
          <a:p>
            <a: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n-GB" altLang="en-US" dirty="0"/>
              <a:t> References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Monolithic Kernels</a:t>
            </a:r>
          </a:p>
        </p:txBody>
      </p:sp>
      <p:sp>
        <p:nvSpPr>
          <p:cNvPr id="25602" name="Rectangle 2"/>
          <p:cNvSpPr>
            <a:spLocks noGrp="1" noChangeArrowheads="1"/>
          </p:cNvSpPr>
          <p:nvPr>
            <p:ph idx="1"/>
          </p:nvPr>
        </p:nvSpPr>
        <p:spPr>
          <a:ln/>
        </p:spPr>
        <p:txBody>
          <a:bodyPr/>
          <a:lstStyle/>
          <a:p>
            <a:pPr>
              <a:lnSpc>
                <a:spcPct val="93000"/>
              </a:lnSpc>
              <a:spcBef>
                <a:spcPct val="0"/>
              </a:spcBef>
              <a:spcAft>
                <a:spcPts val="1425"/>
              </a:spcAft>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All the parts of a kernel like the Scheduler, File System, Memory Management, Networking Stacks, Device Drivers,  etc., are maintained in one unit within the kernel</a:t>
            </a:r>
          </a:p>
          <a:p>
            <a:pPr marL="852488" lvl="1" indent="-339725">
              <a:lnSpc>
                <a:spcPct val="93000"/>
              </a:lnSpc>
              <a:spcBef>
                <a:spcPct val="0"/>
              </a:spcBef>
              <a:spcAft>
                <a:spcPts val="1138"/>
              </a:spcAft>
              <a:buSzPct val="48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Advantages</a:t>
            </a:r>
          </a:p>
          <a:p>
            <a:pPr marL="1204913" lvl="2" indent="-339725">
              <a:lnSpc>
                <a:spcPct val="93000"/>
              </a:lnSpc>
              <a:spcBef>
                <a:spcPct val="0"/>
              </a:spcBef>
              <a:spcAft>
                <a:spcPts val="850"/>
              </a:spcAft>
              <a:buSzPct val="57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Faster processing</a:t>
            </a:r>
          </a:p>
          <a:p>
            <a:pPr marL="852488" lvl="1" indent="-339725">
              <a:lnSpc>
                <a:spcPct val="93000"/>
              </a:lnSpc>
              <a:spcBef>
                <a:spcPct val="0"/>
              </a:spcBef>
              <a:spcAft>
                <a:spcPts val="1138"/>
              </a:spcAft>
              <a:buSzPct val="48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Disadvantages</a:t>
            </a:r>
          </a:p>
          <a:p>
            <a:pPr marL="1204913" lvl="2" indent="-339725">
              <a:lnSpc>
                <a:spcPct val="93000"/>
              </a:lnSpc>
              <a:spcBef>
                <a:spcPct val="0"/>
              </a:spcBef>
              <a:spcAft>
                <a:spcPts val="850"/>
              </a:spcAft>
              <a:buSzPct val="57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Prone to crash </a:t>
            </a:r>
          </a:p>
          <a:p>
            <a:pPr marL="1204913" lvl="2" indent="-339725">
              <a:lnSpc>
                <a:spcPct val="93000"/>
              </a:lnSpc>
              <a:spcBef>
                <a:spcPct val="0"/>
              </a:spcBef>
              <a:spcAft>
                <a:spcPts val="850"/>
              </a:spcAft>
              <a:buSzPct val="57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Porting Inflexibility</a:t>
            </a:r>
          </a:p>
          <a:p>
            <a:pPr marL="1204913" lvl="2" indent="-339725">
              <a:lnSpc>
                <a:spcPct val="93000"/>
              </a:lnSpc>
              <a:spcBef>
                <a:spcPct val="0"/>
              </a:spcBef>
              <a:spcAft>
                <a:spcPts val="850"/>
              </a:spcAft>
              <a:buSzPct val="57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Kernel Size explosion</a:t>
            </a:r>
          </a:p>
          <a:p>
            <a:pPr marL="852488" lvl="1" indent="-339725">
              <a:lnSpc>
                <a:spcPct val="93000"/>
              </a:lnSpc>
              <a:spcBef>
                <a:spcPct val="0"/>
              </a:spcBef>
              <a:spcAft>
                <a:spcPts val="1138"/>
              </a:spcAft>
              <a:buSzPct val="48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Examples</a:t>
            </a:r>
          </a:p>
          <a:p>
            <a:pPr marL="1204913" lvl="2" indent="-339725">
              <a:lnSpc>
                <a:spcPct val="93000"/>
              </a:lnSpc>
              <a:spcBef>
                <a:spcPct val="0"/>
              </a:spcBef>
              <a:spcAft>
                <a:spcPts val="850"/>
              </a:spcAft>
              <a:buSzPct val="5700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MS-DOS, Unix, Linux, etc...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5602">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25602">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25602">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5602">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5602">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dirty="0">
                <a:ea typeface="Century Schoolbook L" pitchFamily="16" charset="0"/>
                <a:cs typeface="Century Schoolbook L" pitchFamily="16" charset="0"/>
              </a:rPr>
              <a:t>µ</a:t>
            </a:r>
            <a:r>
              <a:rPr lang="en-US" dirty="0"/>
              <a:t>-Kernels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 y="1851024"/>
            <a:ext cx="10068382" cy="5187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140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4000" dirty="0">
                <a:ea typeface="Century Schoolbook L" pitchFamily="16" charset="0"/>
                <a:cs typeface="Century Schoolbook L" pitchFamily="16" charset="0"/>
              </a:rPr>
              <a:t>µ-</a:t>
            </a:r>
            <a:r>
              <a:rPr lang="en-GB" altLang="en-US" dirty="0"/>
              <a:t>Kernels</a:t>
            </a:r>
          </a:p>
        </p:txBody>
      </p:sp>
      <p:sp>
        <p:nvSpPr>
          <p:cNvPr id="27650" name="Rectangle 2"/>
          <p:cNvSpPr>
            <a:spLocks noGrp="1" noChangeArrowheads="1"/>
          </p:cNvSpPr>
          <p:nvPr>
            <p:ph idx="1"/>
          </p:nvPr>
        </p:nvSpPr>
        <p:spPr>
          <a:ln/>
        </p:spPr>
        <p:txBody>
          <a:bodyPr/>
          <a:lstStyle/>
          <a:p>
            <a:pPr>
              <a:lnSpc>
                <a:spcPct val="93000"/>
              </a:lnSpc>
              <a:spcBef>
                <a:spcPct val="0"/>
              </a:spcBef>
              <a:spcAft>
                <a:spcPts val="1425"/>
              </a:spcAft>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Only the very important parts like IPC, basic scheduler, basic memory handling, basic I/O primitives etc., are put into the kernel. Others are maintained as server processes in User Space</a:t>
            </a:r>
          </a:p>
          <a:p>
            <a:pPr marL="844550" lvl="1" indent="-379413">
              <a:lnSpc>
                <a:spcPct val="93000"/>
              </a:lnSpc>
              <a:spcBef>
                <a:spcPct val="0"/>
              </a:spcBef>
              <a:spcAft>
                <a:spcPts val="1138"/>
              </a:spcAft>
              <a:buFont typeface="Times New Roman" pitchFamily="16" charset="0"/>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Advantages</a:t>
            </a:r>
          </a:p>
          <a:p>
            <a:pPr marL="1252538" lvl="2" indent="-450850">
              <a:lnSpc>
                <a:spcPct val="93000"/>
              </a:lnSpc>
              <a:spcBef>
                <a:spcPct val="0"/>
              </a:spcBef>
              <a:spcAft>
                <a:spcPts val="850"/>
              </a:spcAft>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Crash Resistant, Portable, Smaller Size</a:t>
            </a:r>
          </a:p>
          <a:p>
            <a:pPr marL="844550" lvl="1" indent="-379413">
              <a:lnSpc>
                <a:spcPct val="93000"/>
              </a:lnSpc>
              <a:spcBef>
                <a:spcPct val="0"/>
              </a:spcBef>
              <a:spcAft>
                <a:spcPts val="1138"/>
              </a:spcAft>
              <a:buFont typeface="Times New Roman" pitchFamily="16" charset="0"/>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Disadvantages</a:t>
            </a:r>
          </a:p>
          <a:p>
            <a:pPr marL="1252538" lvl="2" indent="-450850">
              <a:lnSpc>
                <a:spcPct val="93000"/>
              </a:lnSpc>
              <a:spcBef>
                <a:spcPct val="0"/>
              </a:spcBef>
              <a:spcAft>
                <a:spcPts val="850"/>
              </a:spcAft>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Slower Processing due to additional Message Passing</a:t>
            </a:r>
          </a:p>
          <a:p>
            <a:pPr marL="844550" lvl="1" indent="-379413">
              <a:lnSpc>
                <a:spcPct val="93000"/>
              </a:lnSpc>
              <a:spcBef>
                <a:spcPct val="0"/>
              </a:spcBef>
              <a:spcAft>
                <a:spcPts val="1138"/>
              </a:spcAft>
              <a:buFont typeface="Times New Roman" pitchFamily="16" charset="0"/>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dirty="0"/>
              <a:t>Examples</a:t>
            </a:r>
          </a:p>
          <a:p>
            <a:pPr marL="1252538" lvl="2" indent="-450850">
              <a:buFont typeface="Times New Roman" pitchFamily="16" charset="0"/>
              <a:buChar char="•"/>
              <a:tabLst>
                <a:tab pos="0" algn="l"/>
                <a:tab pos="104775"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 pos="9410700" algn="l"/>
              </a:tabLst>
            </a:pPr>
            <a:r>
              <a:rPr lang="en-GB" altLang="en-US" sz="2200" i="1" dirty="0"/>
              <a:t>QNX,  </a:t>
            </a:r>
            <a:r>
              <a:rPr lang="en-GB" altLang="en-US" sz="2200" i="1" dirty="0" err="1"/>
              <a:t>Minix</a:t>
            </a:r>
            <a:r>
              <a:rPr lang="en-GB" altLang="en-US" sz="2200" i="1" dirty="0"/>
              <a:t> 3, EROS, </a:t>
            </a:r>
            <a:r>
              <a:rPr lang="en-GB" altLang="en-US" sz="2200" i="1" dirty="0" err="1"/>
              <a:t>KeyKOS</a:t>
            </a:r>
            <a:r>
              <a:rPr lang="en-GB" altLang="en-US" sz="2200" i="1" dirty="0"/>
              <a:t>, Windows NT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7650">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27650">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7650">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74688" y="3165475"/>
            <a:ext cx="8724900" cy="6746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The Linux Operating System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681038" y="307975"/>
            <a:ext cx="8499475"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Linux Overview</a:t>
            </a:r>
          </a:p>
        </p:txBody>
      </p:sp>
      <p:sp>
        <p:nvSpPr>
          <p:cNvPr id="31746" name="Oval 2"/>
          <p:cNvSpPr>
            <a:spLocks noChangeArrowheads="1"/>
          </p:cNvSpPr>
          <p:nvPr/>
        </p:nvSpPr>
        <p:spPr bwMode="auto">
          <a:xfrm>
            <a:off x="2519363" y="1692275"/>
            <a:ext cx="4319587" cy="3887788"/>
          </a:xfrm>
          <a:prstGeom prst="ellipse">
            <a:avLst/>
          </a:prstGeom>
          <a:solidFill>
            <a:srgbClr val="FF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7" name="WordArt 3"/>
          <p:cNvSpPr>
            <a:spLocks noChangeArrowheads="1" noChangeShapeType="1" noTextEdit="1"/>
          </p:cNvSpPr>
          <p:nvPr/>
        </p:nvSpPr>
        <p:spPr bwMode="auto">
          <a:xfrm>
            <a:off x="2700338" y="2268538"/>
            <a:ext cx="3959225" cy="29527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603349"/>
              </a:avLst>
            </a:prstTxWarp>
          </a:bodyPr>
          <a:lstStyle/>
          <a:p>
            <a:pPr algn="ctr"/>
            <a:r>
              <a:rPr lang="en-US" sz="3600">
                <a:ln w="9360">
                  <a:solidFill>
                    <a:srgbClr val="000000"/>
                  </a:solidFill>
                  <a:miter lim="800000"/>
                  <a:headEnd/>
                  <a:tailEnd/>
                </a:ln>
                <a:solidFill>
                  <a:srgbClr val="333333"/>
                </a:solidFill>
                <a:latin typeface="Arial"/>
                <a:cs typeface="Arial"/>
              </a:rPr>
              <a:t>Applications/Processes</a:t>
            </a:r>
          </a:p>
        </p:txBody>
      </p:sp>
      <p:sp>
        <p:nvSpPr>
          <p:cNvPr id="31748" name="Rectangle 4"/>
          <p:cNvSpPr>
            <a:spLocks noChangeArrowheads="1"/>
          </p:cNvSpPr>
          <p:nvPr/>
        </p:nvSpPr>
        <p:spPr bwMode="auto">
          <a:xfrm>
            <a:off x="1800225" y="1439863"/>
            <a:ext cx="6300788" cy="4500562"/>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9" name="Text Box 5"/>
          <p:cNvSpPr txBox="1">
            <a:spLocks noChangeArrowheads="1"/>
          </p:cNvSpPr>
          <p:nvPr/>
        </p:nvSpPr>
        <p:spPr bwMode="auto">
          <a:xfrm>
            <a:off x="5260975" y="5435600"/>
            <a:ext cx="302418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sz="2500" b="1"/>
              <a:t>Linux Distribution</a:t>
            </a:r>
          </a:p>
        </p:txBody>
      </p:sp>
      <p:sp>
        <p:nvSpPr>
          <p:cNvPr id="31750" name="Oval 6"/>
          <p:cNvSpPr>
            <a:spLocks noChangeArrowheads="1"/>
          </p:cNvSpPr>
          <p:nvPr/>
        </p:nvSpPr>
        <p:spPr bwMode="auto">
          <a:xfrm>
            <a:off x="3240088" y="2700338"/>
            <a:ext cx="2879725" cy="2879725"/>
          </a:xfrm>
          <a:prstGeom prst="ellipse">
            <a:avLst/>
          </a:prstGeom>
          <a:solidFill>
            <a:srgbClr val="C0C0C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1" name="Oval 7"/>
          <p:cNvSpPr>
            <a:spLocks noChangeArrowheads="1"/>
          </p:cNvSpPr>
          <p:nvPr/>
        </p:nvSpPr>
        <p:spPr bwMode="auto">
          <a:xfrm>
            <a:off x="3600450" y="3419475"/>
            <a:ext cx="2160588" cy="2160588"/>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t>Linux</a:t>
            </a:r>
          </a:p>
          <a:p>
            <a:pPr algn="ctr">
              <a:lnSpc>
                <a:spcPct val="100000"/>
              </a:lnSpc>
              <a:buClrTx/>
              <a:buFontTx/>
              <a:buNone/>
            </a:pPr>
            <a:r>
              <a:rPr lang="en-IN" altLang="en-US" sz="2400"/>
              <a:t>kernel</a:t>
            </a:r>
          </a:p>
        </p:txBody>
      </p:sp>
      <p:sp>
        <p:nvSpPr>
          <p:cNvPr id="31752" name="WordArt 8"/>
          <p:cNvSpPr>
            <a:spLocks noChangeArrowheads="1" noChangeShapeType="1" noTextEdit="1"/>
          </p:cNvSpPr>
          <p:nvPr/>
        </p:nvSpPr>
        <p:spPr bwMode="auto">
          <a:xfrm>
            <a:off x="3779838" y="3095625"/>
            <a:ext cx="1800225" cy="757238"/>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258788"/>
              </a:avLst>
            </a:prstTxWarp>
          </a:bodyPr>
          <a:lstStyle/>
          <a:p>
            <a:pPr algn="ctr"/>
            <a:r>
              <a:rPr lang="en-US" sz="3600">
                <a:ln w="9360">
                  <a:solidFill>
                    <a:srgbClr val="000000"/>
                  </a:solidFill>
                  <a:miter lim="800000"/>
                  <a:headEnd/>
                  <a:tailEnd/>
                </a:ln>
                <a:solidFill>
                  <a:srgbClr val="333333"/>
                </a:solidFill>
                <a:latin typeface="Arial"/>
                <a:cs typeface="Arial"/>
              </a:rPr>
              <a:t>Linux Shell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Linux Distributions</a:t>
            </a:r>
          </a:p>
        </p:txBody>
      </p:sp>
      <p:sp>
        <p:nvSpPr>
          <p:cNvPr id="32770" name="Rectangle 2"/>
          <p:cNvSpPr>
            <a:spLocks noGrp="1" noChangeArrowheads="1"/>
          </p:cNvSpPr>
          <p:nvPr>
            <p:ph idx="1"/>
          </p:nvPr>
        </p:nvSpPr>
        <p:spPr>
          <a:xfrm>
            <a:off x="392111" y="1722437"/>
            <a:ext cx="9296401" cy="5562600"/>
          </a:xfrm>
          <a:ln/>
        </p:spPr>
        <p:txBody>
          <a:bodyPr/>
          <a:lstStyle/>
          <a:p>
            <a:pPr marL="398463" indent="-398463">
              <a:buFont typeface="Times New Roman" pitchFamily="16" charset="0"/>
              <a:buChar char="•"/>
              <a:tabLst>
                <a:tab pos="727075" algn="l"/>
                <a:tab pos="1176338" algn="l"/>
                <a:tab pos="1625600" algn="l"/>
                <a:tab pos="2074863" algn="l"/>
                <a:tab pos="2524125" algn="l"/>
                <a:tab pos="2973388" algn="l"/>
                <a:tab pos="3422650" algn="l"/>
                <a:tab pos="3871913" algn="l"/>
                <a:tab pos="4321175" algn="l"/>
                <a:tab pos="4770438" algn="l"/>
                <a:tab pos="5219700" algn="l"/>
                <a:tab pos="5668963" algn="l"/>
                <a:tab pos="6118225" algn="l"/>
                <a:tab pos="6567488" algn="l"/>
                <a:tab pos="7016750" algn="l"/>
                <a:tab pos="7466013" algn="l"/>
                <a:tab pos="7915275" algn="l"/>
                <a:tab pos="8364538" algn="l"/>
                <a:tab pos="8813800" algn="l"/>
                <a:tab pos="9263063" algn="l"/>
                <a:tab pos="9410700" algn="l"/>
              </a:tabLst>
            </a:pPr>
            <a:r>
              <a:rPr lang="en-IN" altLang="en-US" dirty="0"/>
              <a:t>In addition to the Linux kernel, it includes:</a:t>
            </a:r>
          </a:p>
          <a:p>
            <a:pPr marL="865188" lvl="1" indent="-400050">
              <a:buFont typeface="Times New Roman" pitchFamily="16" charset="0"/>
              <a:buChar char="–"/>
              <a:tabLst>
                <a:tab pos="622300" algn="l"/>
                <a:tab pos="727075" algn="l"/>
                <a:tab pos="1176338" algn="l"/>
                <a:tab pos="1625600" algn="l"/>
                <a:tab pos="2074863" algn="l"/>
                <a:tab pos="2524125" algn="l"/>
                <a:tab pos="2973388" algn="l"/>
                <a:tab pos="3422650" algn="l"/>
                <a:tab pos="3871913" algn="l"/>
                <a:tab pos="4321175" algn="l"/>
                <a:tab pos="4770438" algn="l"/>
                <a:tab pos="5219700" algn="l"/>
                <a:tab pos="5668963" algn="l"/>
                <a:tab pos="6118225" algn="l"/>
                <a:tab pos="6567488" algn="l"/>
                <a:tab pos="7016750" algn="l"/>
                <a:tab pos="7466013" algn="l"/>
                <a:tab pos="7915275" algn="l"/>
                <a:tab pos="8364538" algn="l"/>
                <a:tab pos="8813800" algn="l"/>
                <a:tab pos="9263063" algn="l"/>
                <a:tab pos="9410700" algn="l"/>
              </a:tabLst>
            </a:pPr>
            <a:r>
              <a:rPr lang="en-IN" altLang="en-US" dirty="0"/>
              <a:t>Extra system-installation utilities</a:t>
            </a:r>
          </a:p>
          <a:p>
            <a:pPr marL="865188" lvl="1" indent="-400050">
              <a:buFont typeface="Times New Roman" pitchFamily="16" charset="0"/>
              <a:buChar char="–"/>
              <a:tabLst>
                <a:tab pos="622300" algn="l"/>
                <a:tab pos="727075" algn="l"/>
                <a:tab pos="1176338" algn="l"/>
                <a:tab pos="1625600" algn="l"/>
                <a:tab pos="2074863" algn="l"/>
                <a:tab pos="2524125" algn="l"/>
                <a:tab pos="2973388" algn="l"/>
                <a:tab pos="3422650" algn="l"/>
                <a:tab pos="3871913" algn="l"/>
                <a:tab pos="4321175" algn="l"/>
                <a:tab pos="4770438" algn="l"/>
                <a:tab pos="5219700" algn="l"/>
                <a:tab pos="5668963" algn="l"/>
                <a:tab pos="6118225" algn="l"/>
                <a:tab pos="6567488" algn="l"/>
                <a:tab pos="7016750" algn="l"/>
                <a:tab pos="7466013" algn="l"/>
                <a:tab pos="7915275" algn="l"/>
                <a:tab pos="8364538" algn="l"/>
                <a:tab pos="8813800" algn="l"/>
                <a:tab pos="9263063" algn="l"/>
                <a:tab pos="9410700" algn="l"/>
              </a:tabLst>
            </a:pPr>
            <a:r>
              <a:rPr lang="en-IN" altLang="en-US" dirty="0"/>
              <a:t>Pre-compiled and ready to use packages of many tools</a:t>
            </a:r>
          </a:p>
          <a:p>
            <a:pPr marL="865188" lvl="1" indent="-400050">
              <a:buFont typeface="Times New Roman" pitchFamily="16" charset="0"/>
              <a:buChar char="–"/>
              <a:tabLst>
                <a:tab pos="622300" algn="l"/>
                <a:tab pos="727075" algn="l"/>
                <a:tab pos="1176338" algn="l"/>
                <a:tab pos="1625600" algn="l"/>
                <a:tab pos="2074863" algn="l"/>
                <a:tab pos="2524125" algn="l"/>
                <a:tab pos="2973388" algn="l"/>
                <a:tab pos="3422650" algn="l"/>
                <a:tab pos="3871913" algn="l"/>
                <a:tab pos="4321175" algn="l"/>
                <a:tab pos="4770438" algn="l"/>
                <a:tab pos="5219700" algn="l"/>
                <a:tab pos="5668963" algn="l"/>
                <a:tab pos="6118225" algn="l"/>
                <a:tab pos="6567488" algn="l"/>
                <a:tab pos="7016750" algn="l"/>
                <a:tab pos="7466013" algn="l"/>
                <a:tab pos="7915275" algn="l"/>
                <a:tab pos="8364538" algn="l"/>
                <a:tab pos="8813800" algn="l"/>
                <a:tab pos="9263063" algn="l"/>
                <a:tab pos="9410700" algn="l"/>
              </a:tabLst>
            </a:pPr>
            <a:r>
              <a:rPr lang="en-IN" altLang="en-US" dirty="0"/>
              <a:t>Like Web browsers, games, editors, music players etc.</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 y="4024312"/>
            <a:ext cx="8280400" cy="287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The Linux Kernel</a:t>
            </a:r>
          </a:p>
        </p:txBody>
      </p:sp>
      <p:sp>
        <p:nvSpPr>
          <p:cNvPr id="34818" name="Rectangle 2"/>
          <p:cNvSpPr>
            <a:spLocks noGrp="1" noChangeArrowheads="1"/>
          </p:cNvSpPr>
          <p:nvPr>
            <p:ph idx="1"/>
          </p:nvPr>
        </p:nvSpPr>
        <p:spPr>
          <a:ln/>
        </p:spPr>
        <p:txBody>
          <a:bodyPr/>
          <a:lstStyle/>
          <a:p>
            <a:pP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Started off in 1991 by Linus Torvalds as a simple terminal driver</a:t>
            </a:r>
          </a:p>
          <a:p>
            <a:pP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Distributed under the GNU General Public License as a Free and Open Source Kernel</a:t>
            </a:r>
          </a:p>
          <a:p>
            <a:pP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latest stable version of the kernel is 5.9+</a:t>
            </a:r>
          </a:p>
          <a:p>
            <a:pP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kernel can be freely downloaded in source code from www.kernel.org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74688" y="212725"/>
            <a:ext cx="8499475" cy="6604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Versioning</a:t>
            </a:r>
          </a:p>
        </p:txBody>
      </p:sp>
      <p:sp>
        <p:nvSpPr>
          <p:cNvPr id="33795" name="Text Box 3"/>
          <p:cNvSpPr txBox="1">
            <a:spLocks noChangeArrowheads="1"/>
          </p:cNvSpPr>
          <p:nvPr/>
        </p:nvSpPr>
        <p:spPr bwMode="auto">
          <a:xfrm>
            <a:off x="7740650" y="6829425"/>
            <a:ext cx="1560513"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1100">
                <a:latin typeface="Times New Roman" pitchFamily="16" charset="0"/>
              </a:rPr>
              <a:t>* reference : wikipedia</a:t>
            </a:r>
          </a:p>
        </p:txBody>
      </p:sp>
      <p:pic>
        <p:nvPicPr>
          <p:cNvPr id="1026" name="Picture 2" descr="https://upload.wikimedia.org/wikipedia/en/timeline/f3406e5af7a258f77a2d8dd16e33ae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2" y="198438"/>
            <a:ext cx="9143999" cy="729274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02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Development</a:t>
            </a:r>
          </a:p>
        </p:txBody>
      </p:sp>
      <p:pic>
        <p:nvPicPr>
          <p:cNvPr id="2050" name="Picture 2" descr="https://en.wikipedia.org/api/rest_v1/page/graph/png/Linux_kernel/0/c92f18bc519e8763981819f3b11595e8c5dfd2c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1493837"/>
            <a:ext cx="9582443" cy="51054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03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711200" y="3308350"/>
            <a:ext cx="8724900" cy="6746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Module Programming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74688" y="3273425"/>
            <a:ext cx="8724900" cy="6746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Kernels &amp; Classifications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6064-7A0E-4A97-80E8-0BD5AC61B27B}"/>
              </a:ext>
            </a:extLst>
          </p:cNvPr>
          <p:cNvSpPr>
            <a:spLocks noGrp="1"/>
          </p:cNvSpPr>
          <p:nvPr>
            <p:ph type="title"/>
          </p:nvPr>
        </p:nvSpPr>
        <p:spPr/>
        <p:txBody>
          <a:bodyPr/>
          <a:lstStyle/>
          <a:p>
            <a:r>
              <a:rPr lang="en-US" dirty="0"/>
              <a:t>The Linux Kernel &amp; Modules</a:t>
            </a:r>
          </a:p>
        </p:txBody>
      </p:sp>
      <p:sp>
        <p:nvSpPr>
          <p:cNvPr id="3" name="Content Placeholder 2">
            <a:extLst>
              <a:ext uri="{FF2B5EF4-FFF2-40B4-BE49-F238E27FC236}">
                <a16:creationId xmlns:a16="http://schemas.microsoft.com/office/drawing/2014/main" id="{7F20FBEC-4FFC-4833-BBED-7051D1817F8B}"/>
              </a:ext>
            </a:extLst>
          </p:cNvPr>
          <p:cNvSpPr>
            <a:spLocks noGrp="1"/>
          </p:cNvSpPr>
          <p:nvPr>
            <p:ph idx="1"/>
          </p:nvPr>
        </p:nvSpPr>
        <p:spPr/>
        <p:txBody>
          <a:bodyPr/>
          <a:lstStyle/>
          <a:p>
            <a:r>
              <a:rPr lang="en-US" dirty="0"/>
              <a:t>Every piece of code in the kernel is written as a module</a:t>
            </a:r>
          </a:p>
          <a:p>
            <a:r>
              <a:rPr lang="en-US" dirty="0"/>
              <a:t>2 Types of Modules</a:t>
            </a:r>
          </a:p>
          <a:p>
            <a:pPr lvl="1"/>
            <a:r>
              <a:rPr lang="en-US" dirty="0"/>
              <a:t>Static Modules</a:t>
            </a:r>
          </a:p>
          <a:p>
            <a:pPr lvl="2"/>
            <a:r>
              <a:rPr lang="en-US" dirty="0"/>
              <a:t>These are loaded with the kernel at boot time as a homogenous image in the kernel</a:t>
            </a:r>
          </a:p>
          <a:p>
            <a:pPr lvl="1"/>
            <a:r>
              <a:rPr lang="en-US" dirty="0"/>
              <a:t>Dynamic Modules</a:t>
            </a:r>
          </a:p>
          <a:p>
            <a:pPr lvl="2"/>
            <a:r>
              <a:rPr lang="en-US" dirty="0"/>
              <a:t>These are loaded dynamically into the kernel  at anytime (Boot time &amp; Run Time)</a:t>
            </a:r>
          </a:p>
          <a:p>
            <a:pPr lvl="2"/>
            <a:r>
              <a:rPr lang="en-US" dirty="0"/>
              <a:t>When these are loaded into the kernel, they form a homogenous part with the kernel </a:t>
            </a:r>
          </a:p>
          <a:p>
            <a:pPr lvl="2"/>
            <a:r>
              <a:rPr lang="en-US" dirty="0"/>
              <a:t>They can be removed when not in use/required</a:t>
            </a:r>
          </a:p>
          <a:p>
            <a:pPr lvl="2"/>
            <a:endParaRPr lang="en-US" dirty="0"/>
          </a:p>
        </p:txBody>
      </p:sp>
    </p:spTree>
    <p:extLst>
      <p:ext uri="{BB962C8B-B14F-4D97-AF65-F5344CB8AC3E}">
        <p14:creationId xmlns:p14="http://schemas.microsoft.com/office/powerpoint/2010/main" val="2775567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Supports Dynamic Module Loading</a:t>
            </a:r>
          </a:p>
        </p:txBody>
      </p:sp>
      <p:sp>
        <p:nvSpPr>
          <p:cNvPr id="4" name="Rounded Rectangle 3"/>
          <p:cNvSpPr/>
          <p:nvPr/>
        </p:nvSpPr>
        <p:spPr bwMode="auto">
          <a:xfrm>
            <a:off x="3592512" y="2560637"/>
            <a:ext cx="3048000" cy="381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Kernel Core with static</a:t>
            </a:r>
            <a:r>
              <a:rPr kumimoji="0" lang="en-US" sz="1800" b="0" i="0" u="none" strike="noStrike" cap="none" normalizeH="0" dirty="0">
                <a:ln>
                  <a:noFill/>
                </a:ln>
                <a:solidFill>
                  <a:schemeClr val="bg1"/>
                </a:solidFill>
                <a:effectLst/>
                <a:latin typeface="Arial" charset="0"/>
              </a:rPr>
              <a:t> modules compiled in</a:t>
            </a:r>
          </a:p>
          <a:p>
            <a:pPr marL="512763" lvl="1" indent="-288925">
              <a:buFont typeface="Arial" panose="020B0604020202020204" pitchFamily="34" charset="0"/>
              <a:buChar char="•"/>
            </a:pPr>
            <a:r>
              <a:rPr lang="en-US" baseline="0" dirty="0">
                <a:solidFill>
                  <a:schemeClr val="bg1"/>
                </a:solidFill>
                <a:latin typeface="Arial" charset="0"/>
              </a:rPr>
              <a:t>Scheduler</a:t>
            </a:r>
          </a:p>
          <a:p>
            <a:pPr marL="512763" lvl="1" indent="-288925">
              <a:buFont typeface="Arial" panose="020B0604020202020204" pitchFamily="34" charset="0"/>
              <a:buChar char="•"/>
            </a:pPr>
            <a:r>
              <a:rPr kumimoji="0" lang="en-US" b="0" i="0" u="none" strike="noStrike" cap="none" normalizeH="0" dirty="0">
                <a:ln>
                  <a:noFill/>
                </a:ln>
                <a:solidFill>
                  <a:schemeClr val="bg1"/>
                </a:solidFill>
                <a:effectLst/>
                <a:latin typeface="Arial" charset="0"/>
              </a:rPr>
              <a:t>Interrupt Management</a:t>
            </a:r>
          </a:p>
          <a:p>
            <a:pPr marL="512763" lvl="1" indent="-288925">
              <a:buFont typeface="Arial" panose="020B0604020202020204" pitchFamily="34" charset="0"/>
              <a:buChar char="•"/>
            </a:pPr>
            <a:r>
              <a:rPr kumimoji="0" lang="en-US" b="0" i="0" u="none" strike="noStrike" cap="none" normalizeH="0" dirty="0">
                <a:ln>
                  <a:noFill/>
                </a:ln>
                <a:solidFill>
                  <a:schemeClr val="bg1"/>
                </a:solidFill>
                <a:effectLst/>
                <a:latin typeface="Arial" charset="0"/>
              </a:rPr>
              <a:t>Process management</a:t>
            </a:r>
          </a:p>
          <a:p>
            <a:pPr marL="512763" lvl="1" indent="-288925">
              <a:buFont typeface="Arial" panose="020B0604020202020204" pitchFamily="34" charset="0"/>
              <a:buChar char="•"/>
            </a:pPr>
            <a:r>
              <a:rPr lang="en-US" dirty="0">
                <a:solidFill>
                  <a:schemeClr val="bg1"/>
                </a:solidFill>
                <a:latin typeface="Arial" charset="0"/>
              </a:rPr>
              <a:t>File systems</a:t>
            </a:r>
          </a:p>
          <a:p>
            <a:pPr marL="512763" lvl="1" indent="-288925">
              <a:buFont typeface="Arial" panose="020B0604020202020204" pitchFamily="34" charset="0"/>
              <a:buChar char="•"/>
            </a:pPr>
            <a:r>
              <a:rPr kumimoji="0" lang="en-US" b="0" i="0" u="none" strike="noStrike" cap="none" normalizeH="0" baseline="0" dirty="0">
                <a:ln>
                  <a:noFill/>
                </a:ln>
                <a:solidFill>
                  <a:schemeClr val="bg1"/>
                </a:solidFill>
                <a:effectLst/>
                <a:latin typeface="Arial" charset="0"/>
              </a:rPr>
              <a:t>Memory</a:t>
            </a:r>
            <a:r>
              <a:rPr kumimoji="0" lang="en-US" b="0" i="0" u="none" strike="noStrike" cap="none" normalizeH="0" dirty="0">
                <a:ln>
                  <a:noFill/>
                </a:ln>
                <a:solidFill>
                  <a:schemeClr val="bg1"/>
                </a:solidFill>
                <a:effectLst/>
                <a:latin typeface="Arial" charset="0"/>
              </a:rPr>
              <a:t> Management</a:t>
            </a:r>
          </a:p>
          <a:p>
            <a:pPr marL="512763" lvl="1" indent="-288925">
              <a:buFont typeface="Arial" panose="020B0604020202020204" pitchFamily="34" charset="0"/>
              <a:buChar char="•"/>
            </a:pPr>
            <a:r>
              <a:rPr lang="en-US" baseline="0" dirty="0">
                <a:solidFill>
                  <a:schemeClr val="bg1"/>
                </a:solidFill>
                <a:latin typeface="Arial" charset="0"/>
              </a:rPr>
              <a:t>Few Device Drivers</a:t>
            </a:r>
            <a:endParaRPr kumimoji="0" lang="en-US" b="0" i="0" u="none" strike="noStrike" cap="none" normalizeH="0" baseline="0" dirty="0">
              <a:ln>
                <a:noFill/>
              </a:ln>
              <a:solidFill>
                <a:schemeClr val="bg1"/>
              </a:solidFill>
              <a:effectLst/>
              <a:latin typeface="Arial" charset="0"/>
            </a:endParaRPr>
          </a:p>
        </p:txBody>
      </p:sp>
      <p:sp>
        <p:nvSpPr>
          <p:cNvPr id="5" name="Rounded Rectangle 4"/>
          <p:cNvSpPr/>
          <p:nvPr/>
        </p:nvSpPr>
        <p:spPr bwMode="auto">
          <a:xfrm>
            <a:off x="849312" y="2560637"/>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a:t>
            </a:r>
            <a:r>
              <a:rPr kumimoji="0" lang="en-US" sz="1800" b="0" i="0" u="none" strike="noStrike" cap="none" normalizeH="0" dirty="0">
                <a:ln>
                  <a:noFill/>
                </a:ln>
                <a:solidFill>
                  <a:schemeClr val="bg1"/>
                </a:solidFill>
                <a:effectLst/>
                <a:latin typeface="Arial" charset="0"/>
              </a:rPr>
              <a:t> Module #1</a:t>
            </a:r>
            <a:endParaRPr kumimoji="0" lang="en-US" sz="1800" b="0" i="0" u="none" strike="noStrike" cap="none" normalizeH="0" baseline="0" dirty="0">
              <a:ln>
                <a:noFill/>
              </a:ln>
              <a:solidFill>
                <a:schemeClr val="bg1"/>
              </a:solidFill>
              <a:effectLst/>
              <a:latin typeface="Arial" charset="0"/>
            </a:endParaRPr>
          </a:p>
        </p:txBody>
      </p:sp>
      <p:sp>
        <p:nvSpPr>
          <p:cNvPr id="6" name="Rounded Rectangle 5"/>
          <p:cNvSpPr/>
          <p:nvPr/>
        </p:nvSpPr>
        <p:spPr bwMode="auto">
          <a:xfrm>
            <a:off x="849312" y="4116721"/>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#2</a:t>
            </a:r>
          </a:p>
        </p:txBody>
      </p:sp>
      <p:sp>
        <p:nvSpPr>
          <p:cNvPr id="7" name="Rounded Rectangle 6"/>
          <p:cNvSpPr/>
          <p:nvPr/>
        </p:nvSpPr>
        <p:spPr bwMode="auto">
          <a:xfrm>
            <a:off x="849312" y="5684837"/>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#3</a:t>
            </a:r>
          </a:p>
        </p:txBody>
      </p:sp>
      <p:sp>
        <p:nvSpPr>
          <p:cNvPr id="8" name="Rounded Rectangle 7"/>
          <p:cNvSpPr/>
          <p:nvPr/>
        </p:nvSpPr>
        <p:spPr bwMode="auto">
          <a:xfrm>
            <a:off x="7618161" y="5684837"/>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#6</a:t>
            </a:r>
          </a:p>
        </p:txBody>
      </p:sp>
      <p:sp>
        <p:nvSpPr>
          <p:cNvPr id="9" name="Rounded Rectangle 8"/>
          <p:cNvSpPr/>
          <p:nvPr/>
        </p:nvSpPr>
        <p:spPr bwMode="auto">
          <a:xfrm>
            <a:off x="7618161" y="4128753"/>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#5</a:t>
            </a:r>
          </a:p>
        </p:txBody>
      </p:sp>
      <p:sp>
        <p:nvSpPr>
          <p:cNvPr id="10" name="Rounded Rectangle 9"/>
          <p:cNvSpPr/>
          <p:nvPr/>
        </p:nvSpPr>
        <p:spPr bwMode="auto">
          <a:xfrm>
            <a:off x="7618161" y="2560637"/>
            <a:ext cx="1676400" cy="685800"/>
          </a:xfrm>
          <a:prstGeom prst="roundRect">
            <a:avLst/>
          </a:prstGeom>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a:t>
            </a:r>
            <a:r>
              <a:rPr kumimoji="0" lang="en-US" sz="1800" b="0" i="0" u="none" strike="noStrike" cap="none" normalizeH="0" dirty="0">
                <a:ln>
                  <a:noFill/>
                </a:ln>
                <a:solidFill>
                  <a:schemeClr val="bg1"/>
                </a:solidFill>
                <a:effectLst/>
                <a:latin typeface="Arial" charset="0"/>
              </a:rPr>
              <a:t> Module #4</a:t>
            </a:r>
            <a:endParaRPr kumimoji="0" lang="en-US" sz="1800" b="0" i="0" u="none" strike="noStrike" cap="none" normalizeH="0" baseline="0" dirty="0">
              <a:ln>
                <a:noFill/>
              </a:ln>
              <a:solidFill>
                <a:schemeClr val="bg1"/>
              </a:solidFill>
              <a:effectLst/>
              <a:latin typeface="Arial" charset="0"/>
            </a:endParaRPr>
          </a:p>
        </p:txBody>
      </p:sp>
      <p:cxnSp>
        <p:nvCxnSpPr>
          <p:cNvPr id="12" name="Curved Connector 11"/>
          <p:cNvCxnSpPr>
            <a:stCxn id="5" idx="3"/>
            <a:endCxn id="4" idx="1"/>
          </p:cNvCxnSpPr>
          <p:nvPr/>
        </p:nvCxnSpPr>
        <p:spPr bwMode="auto">
          <a:xfrm>
            <a:off x="2525712" y="2903537"/>
            <a:ext cx="1066800" cy="1562100"/>
          </a:xfrm>
          <a:prstGeom prst="curvedConnector3">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6" idx="3"/>
            <a:endCxn id="4" idx="1"/>
          </p:cNvCxnSpPr>
          <p:nvPr/>
        </p:nvCxnSpPr>
        <p:spPr bwMode="auto">
          <a:xfrm>
            <a:off x="2525712" y="4459621"/>
            <a:ext cx="1066800" cy="6016"/>
          </a:xfrm>
          <a:prstGeom prst="curvedConnector3">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urved Connector 13"/>
          <p:cNvCxnSpPr>
            <a:stCxn id="7" idx="3"/>
            <a:endCxn id="4" idx="1"/>
          </p:cNvCxnSpPr>
          <p:nvPr/>
        </p:nvCxnSpPr>
        <p:spPr bwMode="auto">
          <a:xfrm flipV="1">
            <a:off x="2525712" y="4465637"/>
            <a:ext cx="1066800" cy="1562100"/>
          </a:xfrm>
          <a:prstGeom prst="curvedConnector3">
            <a:avLst>
              <a:gd name="adj1" fmla="val 50000"/>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urved Connector 14"/>
          <p:cNvCxnSpPr>
            <a:stCxn id="8" idx="1"/>
            <a:endCxn id="4" idx="3"/>
          </p:cNvCxnSpPr>
          <p:nvPr/>
        </p:nvCxnSpPr>
        <p:spPr bwMode="auto">
          <a:xfrm rot="10800000">
            <a:off x="6640513" y="4465637"/>
            <a:ext cx="977649" cy="1562100"/>
          </a:xfrm>
          <a:prstGeom prst="curvedConnector3">
            <a:avLst>
              <a:gd name="adj1" fmla="val 50000"/>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Curved Connector 15"/>
          <p:cNvCxnSpPr>
            <a:stCxn id="9" idx="1"/>
            <a:endCxn id="4" idx="3"/>
          </p:cNvCxnSpPr>
          <p:nvPr/>
        </p:nvCxnSpPr>
        <p:spPr bwMode="auto">
          <a:xfrm rot="10800000">
            <a:off x="6640513" y="4465637"/>
            <a:ext cx="977649" cy="6016"/>
          </a:xfrm>
          <a:prstGeom prst="curvedConnector3">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10" idx="1"/>
            <a:endCxn id="4" idx="3"/>
          </p:cNvCxnSpPr>
          <p:nvPr/>
        </p:nvCxnSpPr>
        <p:spPr bwMode="auto">
          <a:xfrm rot="10800000" flipV="1">
            <a:off x="6640513" y="2903537"/>
            <a:ext cx="977649" cy="1562100"/>
          </a:xfrm>
          <a:prstGeom prst="curvedConnector3">
            <a:avLst>
              <a:gd name="adj1" fmla="val 50000"/>
            </a:avLst>
          </a:prstGeom>
          <a:solidFill>
            <a:srgbClr val="00B8FF"/>
          </a:solidFill>
          <a:ln w="19050" cap="flat" cmpd="sng" algn="ctr">
            <a:solidFill>
              <a:schemeClr val="bg1">
                <a:lumMod val="60000"/>
                <a:lumOff val="40000"/>
              </a:schemeClr>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1542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Supports Dynamic Module Loading</a:t>
            </a:r>
          </a:p>
        </p:txBody>
      </p:sp>
      <p:sp>
        <p:nvSpPr>
          <p:cNvPr id="4" name="Rounded Rectangle 3"/>
          <p:cNvSpPr/>
          <p:nvPr/>
        </p:nvSpPr>
        <p:spPr bwMode="auto">
          <a:xfrm>
            <a:off x="3516312" y="2255837"/>
            <a:ext cx="3048000" cy="381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Kernel Core with static</a:t>
            </a:r>
            <a:r>
              <a:rPr kumimoji="0" lang="en-US" sz="1800" b="0" i="0" u="none" strike="noStrike" cap="none" normalizeH="0" dirty="0">
                <a:ln>
                  <a:noFill/>
                </a:ln>
                <a:solidFill>
                  <a:schemeClr val="bg1"/>
                </a:solidFill>
                <a:effectLst/>
                <a:latin typeface="Arial" charset="0"/>
              </a:rPr>
              <a:t> modules compiled in</a:t>
            </a:r>
          </a:p>
          <a:p>
            <a:pPr marL="512763" lvl="1" indent="-288925">
              <a:buFont typeface="Arial" panose="020B0604020202020204" pitchFamily="34" charset="0"/>
              <a:buChar char="•"/>
            </a:pPr>
            <a:r>
              <a:rPr lang="en-US" baseline="0" dirty="0">
                <a:solidFill>
                  <a:schemeClr val="bg1"/>
                </a:solidFill>
                <a:latin typeface="Arial" charset="0"/>
              </a:rPr>
              <a:t>Scheduler</a:t>
            </a:r>
          </a:p>
          <a:p>
            <a:pPr marL="512763" lvl="1" indent="-288925">
              <a:buFont typeface="Arial" panose="020B0604020202020204" pitchFamily="34" charset="0"/>
              <a:buChar char="•"/>
            </a:pPr>
            <a:r>
              <a:rPr kumimoji="0" lang="en-US" b="0" i="0" u="none" strike="noStrike" cap="none" normalizeH="0" dirty="0">
                <a:ln>
                  <a:noFill/>
                </a:ln>
                <a:solidFill>
                  <a:schemeClr val="bg1"/>
                </a:solidFill>
                <a:effectLst/>
                <a:latin typeface="Arial" charset="0"/>
              </a:rPr>
              <a:t>Interrupt Management</a:t>
            </a:r>
          </a:p>
          <a:p>
            <a:pPr marL="512763" lvl="1" indent="-288925">
              <a:buFont typeface="Arial" panose="020B0604020202020204" pitchFamily="34" charset="0"/>
              <a:buChar char="•"/>
            </a:pPr>
            <a:r>
              <a:rPr kumimoji="0" lang="en-US" b="0" i="0" u="none" strike="noStrike" cap="none" normalizeH="0" dirty="0">
                <a:ln>
                  <a:noFill/>
                </a:ln>
                <a:solidFill>
                  <a:schemeClr val="bg1"/>
                </a:solidFill>
                <a:effectLst/>
                <a:latin typeface="Arial" charset="0"/>
              </a:rPr>
              <a:t>Process management</a:t>
            </a:r>
          </a:p>
          <a:p>
            <a:pPr marL="512763" lvl="1" indent="-288925">
              <a:buFont typeface="Arial" panose="020B0604020202020204" pitchFamily="34" charset="0"/>
              <a:buChar char="•"/>
            </a:pPr>
            <a:r>
              <a:rPr lang="en-US" dirty="0">
                <a:solidFill>
                  <a:schemeClr val="bg1"/>
                </a:solidFill>
                <a:latin typeface="Arial" charset="0"/>
              </a:rPr>
              <a:t>File systems</a:t>
            </a:r>
          </a:p>
          <a:p>
            <a:pPr marL="512763" lvl="1" indent="-288925">
              <a:buFont typeface="Arial" panose="020B0604020202020204" pitchFamily="34" charset="0"/>
              <a:buChar char="•"/>
            </a:pPr>
            <a:r>
              <a:rPr kumimoji="0" lang="en-US" b="0" i="0" u="none" strike="noStrike" cap="none" normalizeH="0" baseline="0" dirty="0">
                <a:ln>
                  <a:noFill/>
                </a:ln>
                <a:solidFill>
                  <a:schemeClr val="bg1"/>
                </a:solidFill>
                <a:effectLst/>
                <a:latin typeface="Arial" charset="0"/>
              </a:rPr>
              <a:t>Memory</a:t>
            </a:r>
            <a:r>
              <a:rPr kumimoji="0" lang="en-US" b="0" i="0" u="none" strike="noStrike" cap="none" normalizeH="0" dirty="0">
                <a:ln>
                  <a:noFill/>
                </a:ln>
                <a:solidFill>
                  <a:schemeClr val="bg1"/>
                </a:solidFill>
                <a:effectLst/>
                <a:latin typeface="Arial" charset="0"/>
              </a:rPr>
              <a:t> Management</a:t>
            </a:r>
          </a:p>
          <a:p>
            <a:pPr marL="512763" lvl="1" indent="-288925">
              <a:buFont typeface="Arial" panose="020B0604020202020204" pitchFamily="34" charset="0"/>
              <a:buChar char="•"/>
            </a:pPr>
            <a:r>
              <a:rPr lang="en-US" baseline="0" dirty="0">
                <a:solidFill>
                  <a:schemeClr val="bg1"/>
                </a:solidFill>
                <a:latin typeface="Arial" charset="0"/>
              </a:rPr>
              <a:t>Few Device Drivers</a:t>
            </a:r>
            <a:endParaRPr kumimoji="0" lang="en-US" b="0" i="0" u="none" strike="noStrike" cap="none" normalizeH="0" baseline="0" dirty="0">
              <a:ln>
                <a:noFill/>
              </a:ln>
              <a:solidFill>
                <a:schemeClr val="bg1"/>
              </a:solidFill>
              <a:effectLst/>
              <a:latin typeface="Arial" charset="0"/>
            </a:endParaRPr>
          </a:p>
        </p:txBody>
      </p:sp>
      <p:sp>
        <p:nvSpPr>
          <p:cNvPr id="5" name="Rounded Rectangle 4"/>
          <p:cNvSpPr/>
          <p:nvPr/>
        </p:nvSpPr>
        <p:spPr bwMode="auto">
          <a:xfrm>
            <a:off x="1992312" y="2861342"/>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a:t>
            </a:r>
            <a:r>
              <a:rPr kumimoji="0" lang="en-US" sz="1800" b="0" i="0" u="none" strike="noStrike" cap="none" normalizeH="0" dirty="0">
                <a:ln>
                  <a:noFill/>
                </a:ln>
                <a:solidFill>
                  <a:schemeClr val="bg1"/>
                </a:solidFill>
                <a:effectLst/>
                <a:latin typeface="Arial" charset="0"/>
              </a:rPr>
              <a:t> Module #1</a:t>
            </a:r>
            <a:endParaRPr kumimoji="0" lang="en-US" sz="1800" b="0" i="0" u="none" strike="noStrike" cap="none" normalizeH="0" baseline="0" dirty="0">
              <a:ln>
                <a:noFill/>
              </a:ln>
              <a:solidFill>
                <a:schemeClr val="bg1"/>
              </a:solidFill>
              <a:effectLst/>
              <a:latin typeface="Arial" charset="0"/>
            </a:endParaRPr>
          </a:p>
        </p:txBody>
      </p:sp>
      <p:sp>
        <p:nvSpPr>
          <p:cNvPr id="6" name="Rounded Rectangle 5"/>
          <p:cNvSpPr/>
          <p:nvPr/>
        </p:nvSpPr>
        <p:spPr bwMode="auto">
          <a:xfrm>
            <a:off x="1992312" y="3825874"/>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#2</a:t>
            </a:r>
          </a:p>
        </p:txBody>
      </p:sp>
      <p:sp>
        <p:nvSpPr>
          <p:cNvPr id="7" name="Rounded Rectangle 6"/>
          <p:cNvSpPr/>
          <p:nvPr/>
        </p:nvSpPr>
        <p:spPr bwMode="auto">
          <a:xfrm>
            <a:off x="1992312" y="4974890"/>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#3</a:t>
            </a:r>
          </a:p>
        </p:txBody>
      </p:sp>
      <p:sp>
        <p:nvSpPr>
          <p:cNvPr id="8" name="Rounded Rectangle 7"/>
          <p:cNvSpPr/>
          <p:nvPr/>
        </p:nvSpPr>
        <p:spPr bwMode="auto">
          <a:xfrm>
            <a:off x="6411912" y="4974890"/>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#6</a:t>
            </a:r>
          </a:p>
        </p:txBody>
      </p:sp>
      <p:sp>
        <p:nvSpPr>
          <p:cNvPr id="9" name="Rounded Rectangle 8"/>
          <p:cNvSpPr/>
          <p:nvPr/>
        </p:nvSpPr>
        <p:spPr bwMode="auto">
          <a:xfrm>
            <a:off x="6411912" y="3825874"/>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 Module #5</a:t>
            </a:r>
          </a:p>
        </p:txBody>
      </p:sp>
      <p:sp>
        <p:nvSpPr>
          <p:cNvPr id="10" name="Rounded Rectangle 9"/>
          <p:cNvSpPr/>
          <p:nvPr/>
        </p:nvSpPr>
        <p:spPr bwMode="auto">
          <a:xfrm>
            <a:off x="6411912" y="2861342"/>
            <a:ext cx="1676400" cy="685800"/>
          </a:xfrm>
          <a:prstGeom prst="roundRect">
            <a:avLst/>
          </a:prstGeom>
          <a:ln>
            <a:prstDash val="dashDot"/>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Arial" charset="0"/>
              </a:rPr>
              <a:t>Dynamic</a:t>
            </a:r>
            <a:r>
              <a:rPr kumimoji="0" lang="en-US" sz="1800" b="0" i="0" u="none" strike="noStrike" cap="none" normalizeH="0" dirty="0">
                <a:ln>
                  <a:noFill/>
                </a:ln>
                <a:solidFill>
                  <a:schemeClr val="bg1"/>
                </a:solidFill>
                <a:effectLst/>
                <a:latin typeface="Arial" charset="0"/>
              </a:rPr>
              <a:t> Module #4</a:t>
            </a: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52939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What are Modules???</a:t>
            </a:r>
          </a:p>
        </p:txBody>
      </p:sp>
      <p:sp>
        <p:nvSpPr>
          <p:cNvPr id="38914" name="Rectangle 2"/>
          <p:cNvSpPr>
            <a:spLocks noGrp="1" noChangeArrowheads="1"/>
          </p:cNvSpPr>
          <p:nvPr>
            <p:ph idx="1"/>
          </p:nvPr>
        </p:nvSpPr>
        <p:spPr>
          <a:ln/>
        </p:spPr>
        <p:txBody>
          <a:bodyPr/>
          <a:lstStyle/>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Simple pieces of C Code.....</a:t>
            </a:r>
          </a:p>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Loaded at Runtime within the kernel ... No Reboot required...</a:t>
            </a:r>
          </a:p>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No main( ) function like normal C programs</a:t>
            </a:r>
          </a:p>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Provides Initialization and </a:t>
            </a:r>
            <a:r>
              <a:rPr lang="en-IN" altLang="en-US" dirty="0" err="1"/>
              <a:t>Cleanup</a:t>
            </a:r>
            <a:r>
              <a:rPr lang="en-IN" altLang="en-US" dirty="0"/>
              <a:t> Functions as entry &amp; exit points to the Module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Applications vs Modules</a:t>
            </a:r>
          </a:p>
        </p:txBody>
      </p:sp>
      <p:sp>
        <p:nvSpPr>
          <p:cNvPr id="40962" name="Rectangle 2"/>
          <p:cNvSpPr>
            <a:spLocks noGrp="1" noChangeArrowheads="1"/>
          </p:cNvSpPr>
          <p:nvPr>
            <p:ph idx="1"/>
          </p:nvPr>
        </p:nvSpPr>
        <p:spPr>
          <a:ln/>
        </p:spPr>
        <p:txBody>
          <a:bodyPr/>
          <a:lstStyle/>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Event Driven Execution</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Libraries</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Floating Point Operations</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Segmentation Faults</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Debugging</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Stack Limitations</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Infinite Looping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What composes a module program?</a:t>
            </a:r>
          </a:p>
        </p:txBody>
      </p:sp>
      <p:sp>
        <p:nvSpPr>
          <p:cNvPr id="37890" name="Rectangle 2"/>
          <p:cNvSpPr>
            <a:spLocks noGrp="1" noChangeArrowheads="1"/>
          </p:cNvSpPr>
          <p:nvPr>
            <p:ph idx="1"/>
          </p:nvPr>
        </p:nvSpPr>
        <p:spPr>
          <a:ln/>
        </p:spPr>
        <p:txBody>
          <a:bodyPr/>
          <a:lstStyle/>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Initialization</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De-Initialization</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Compilation &amp; Loading a Module</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Utilities to view/manage/remove a module</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err="1"/>
              <a:t>Insmod</a:t>
            </a:r>
            <a:r>
              <a:rPr lang="en-GB" altLang="en-US" dirty="0"/>
              <a:t>, </a:t>
            </a:r>
            <a:r>
              <a:rPr lang="en-GB" altLang="en-US" dirty="0" err="1"/>
              <a:t>lsmod</a:t>
            </a:r>
            <a:r>
              <a:rPr lang="en-GB" altLang="en-US" dirty="0"/>
              <a:t>, </a:t>
            </a:r>
            <a:r>
              <a:rPr lang="en-GB" altLang="en-US" dirty="0" err="1"/>
              <a:t>rmmod</a:t>
            </a:r>
            <a:r>
              <a:rPr lang="en-GB" altLang="en-US" dirty="0"/>
              <a:t>, </a:t>
            </a:r>
            <a:r>
              <a:rPr lang="en-GB" altLang="en-US" dirty="0" err="1"/>
              <a:t>dmesg</a:t>
            </a:r>
            <a:endParaRPr lang="en-GB" altLang="en-US" dirty="0"/>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a:t>
            </a:r>
            <a:r>
              <a:rPr lang="en-GB" altLang="en-US" dirty="0" err="1"/>
              <a:t>Makefile</a:t>
            </a:r>
            <a:r>
              <a:rPr lang="en-GB" altLang="en-US" dirty="0"/>
              <a:t> to compile a kernel module</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Parameters – Passing command line arguments</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Sharing data between modules – The Kernel Symbol Table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8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Template of Modules</a:t>
            </a:r>
          </a:p>
        </p:txBody>
      </p:sp>
      <p:sp>
        <p:nvSpPr>
          <p:cNvPr id="3" name="Content Placeholder 2"/>
          <p:cNvSpPr>
            <a:spLocks noGrp="1"/>
          </p:cNvSpPr>
          <p:nvPr>
            <p:ph idx="1"/>
          </p:nvPr>
        </p:nvSpPr>
        <p:spPr>
          <a:xfrm>
            <a:off x="315912" y="1570037"/>
            <a:ext cx="9448800" cy="5715000"/>
          </a:xfrm>
        </p:spPr>
        <p:txBody>
          <a:bodyPr/>
          <a:lstStyle/>
          <a:p>
            <a:pPr marL="465138">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Module Initialization</a:t>
            </a:r>
          </a:p>
          <a:p>
            <a:pPr marL="981075" lvl="1" indent="-452438">
              <a:buFont typeface="Times New Roman" pitchFamily="16" charset="0"/>
              <a:buChar char="–"/>
              <a:tabLst>
                <a:tab pos="660400" algn="l"/>
                <a:tab pos="1027113"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Mechanism of registering with the kernel</a:t>
            </a:r>
          </a:p>
          <a:p>
            <a:pPr marL="981075" lvl="1" indent="-4524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A module always begin the function you define with </a:t>
            </a:r>
            <a:r>
              <a:rPr lang="en-IN" altLang="en-US" dirty="0" err="1"/>
              <a:t>module_init</a:t>
            </a:r>
            <a:r>
              <a:rPr lang="en-IN" altLang="en-US" dirty="0"/>
              <a:t>()</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This the entry point for the module</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It tells the kernel what functionality module provides	</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Once it's done, </a:t>
            </a:r>
            <a:r>
              <a:rPr lang="en-IN" altLang="en-US" dirty="0" err="1"/>
              <a:t>init</a:t>
            </a:r>
            <a:r>
              <a:rPr lang="en-IN" altLang="en-US" dirty="0"/>
              <a:t> function returns and module remain in kernel waiting to be called</a:t>
            </a:r>
          </a:p>
          <a:p>
            <a:pPr marL="1887538" lvl="3"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Calls are executed by user space application or system hardware</a:t>
            </a:r>
          </a:p>
          <a:p>
            <a:pPr marL="468313" indent="-452438"/>
            <a:endParaRPr lang="en-US" dirty="0"/>
          </a:p>
        </p:txBody>
      </p:sp>
    </p:spTree>
    <p:extLst>
      <p:ext uri="{BB962C8B-B14F-4D97-AF65-F5344CB8AC3E}">
        <p14:creationId xmlns:p14="http://schemas.microsoft.com/office/powerpoint/2010/main" val="3458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720725" y="357188"/>
            <a:ext cx="8640763" cy="6778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Module Initialization</a:t>
            </a:r>
            <a:endParaRPr lang="en-GB" altLang="en-US" i="1" dirty="0"/>
          </a:p>
        </p:txBody>
      </p:sp>
      <p:sp>
        <p:nvSpPr>
          <p:cNvPr id="43010" name="Rectangle 2"/>
          <p:cNvSpPr>
            <a:spLocks noGrp="1" noChangeArrowheads="1"/>
          </p:cNvSpPr>
          <p:nvPr>
            <p:ph type="body" idx="1"/>
          </p:nvPr>
        </p:nvSpPr>
        <p:spPr>
          <a:xfrm>
            <a:off x="595313" y="1468438"/>
            <a:ext cx="8805862" cy="4846637"/>
          </a:xfrm>
          <a:ln/>
        </p:spPr>
        <p:txBody>
          <a:bodyPr/>
          <a:lstStyle/>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#include &lt;</a:t>
            </a:r>
            <a:r>
              <a:rPr lang="en-GB" altLang="en-US" sz="2600" dirty="0" err="1"/>
              <a:t>linux</a:t>
            </a:r>
            <a:r>
              <a:rPr lang="en-GB" altLang="en-US" sz="2600" dirty="0"/>
              <a:t>/</a:t>
            </a:r>
            <a:r>
              <a:rPr lang="en-GB" altLang="en-US" sz="2600" dirty="0" err="1"/>
              <a:t>init.h</a:t>
            </a:r>
            <a:r>
              <a:rPr lang="en-GB" altLang="en-US" sz="2600" dirty="0"/>
              <a:t>&gt;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#include &lt;</a:t>
            </a:r>
            <a:r>
              <a:rPr lang="en-GB" altLang="en-US" sz="2600" dirty="0" err="1"/>
              <a:t>linux</a:t>
            </a:r>
            <a:r>
              <a:rPr lang="en-GB" altLang="en-US" sz="2600" dirty="0"/>
              <a:t>/</a:t>
            </a:r>
            <a:r>
              <a:rPr lang="en-GB" altLang="en-US" sz="2600" dirty="0" err="1"/>
              <a:t>module.h</a:t>
            </a:r>
            <a:r>
              <a:rPr lang="en-GB" altLang="en-US" sz="2600" dirty="0"/>
              <a:t>&gt;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static </a:t>
            </a:r>
            <a:r>
              <a:rPr lang="en-GB" altLang="en-US" sz="2600" dirty="0" err="1"/>
              <a:t>int</a:t>
            </a:r>
            <a:r>
              <a:rPr lang="en-GB" altLang="en-US" sz="2600" dirty="0"/>
              <a:t> </a:t>
            </a:r>
            <a:r>
              <a:rPr lang="en-GB" altLang="en-US" sz="2600" dirty="0" err="1"/>
              <a:t>hello_init</a:t>
            </a:r>
            <a:r>
              <a:rPr lang="en-GB" altLang="en-US" sz="2600" dirty="0"/>
              <a:t>(void)‏</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a:t>
            </a:r>
          </a:p>
          <a:p>
            <a:pPr indent="-338138">
              <a:lnSpc>
                <a:spcPct val="87000"/>
              </a:lnSpc>
              <a:spcBef>
                <a:spcPct val="0"/>
              </a:spcBef>
              <a:spcAft>
                <a:spcPts val="85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	</a:t>
            </a:r>
            <a:r>
              <a:rPr lang="en-GB" altLang="en-US" sz="2600" dirty="0" err="1"/>
              <a:t>printk</a:t>
            </a:r>
            <a:r>
              <a:rPr lang="en-GB" altLang="en-US" sz="2600" dirty="0"/>
              <a:t>(“\</a:t>
            </a:r>
            <a:r>
              <a:rPr lang="en-GB" altLang="en-US" sz="2600" dirty="0" err="1"/>
              <a:t>nHello</a:t>
            </a:r>
            <a:r>
              <a:rPr lang="en-GB" altLang="en-US" sz="2600" dirty="0"/>
              <a:t>, World\n”);</a:t>
            </a:r>
          </a:p>
          <a:p>
            <a:pPr indent="-338138">
              <a:lnSpc>
                <a:spcPct val="87000"/>
              </a:lnSpc>
              <a:spcBef>
                <a:spcPct val="0"/>
              </a:spcBef>
              <a:spcAft>
                <a:spcPts val="85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	return 0;</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module_init</a:t>
            </a:r>
            <a:r>
              <a:rPr lang="en-GB" altLang="en-US" sz="2600" dirty="0"/>
              <a:t> (</a:t>
            </a:r>
            <a:r>
              <a:rPr lang="en-GB" altLang="en-US" sz="2600" dirty="0" err="1"/>
              <a:t>hello_init</a:t>
            </a:r>
            <a:r>
              <a:rPr lang="en-GB" altLang="en-US" sz="26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Template of Modules</a:t>
            </a:r>
          </a:p>
        </p:txBody>
      </p:sp>
      <p:sp>
        <p:nvSpPr>
          <p:cNvPr id="3" name="Content Placeholder 2"/>
          <p:cNvSpPr>
            <a:spLocks noGrp="1"/>
          </p:cNvSpPr>
          <p:nvPr>
            <p:ph idx="1"/>
          </p:nvPr>
        </p:nvSpPr>
        <p:spPr>
          <a:xfrm>
            <a:off x="315912" y="1570037"/>
            <a:ext cx="9448800" cy="5715000"/>
          </a:xfrm>
        </p:spPr>
        <p:txBody>
          <a:bodyPr/>
          <a:lstStyle/>
          <a:p>
            <a:pPr marL="465138">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Module </a:t>
            </a:r>
            <a:r>
              <a:rPr lang="en-IN" altLang="en-US" dirty="0" err="1"/>
              <a:t>Cleanup</a:t>
            </a:r>
            <a:endParaRPr lang="en-IN" altLang="en-US" dirty="0"/>
          </a:p>
          <a:p>
            <a:pPr marL="981075" lvl="1" indent="-4524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A module ends by calling </a:t>
            </a:r>
            <a:r>
              <a:rPr lang="en-IN" altLang="en-US" dirty="0" err="1"/>
              <a:t>module_exit</a:t>
            </a:r>
            <a:r>
              <a:rPr lang="en-IN" altLang="en-US" dirty="0"/>
              <a:t>() function.</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Exit point for the module	</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It undoes whatever initialization function performed</a:t>
            </a:r>
          </a:p>
          <a:p>
            <a:pPr marL="1430338" lvl="2" indent="-452438">
              <a:buFont typeface="Times New Roman" pitchFamily="16" charset="0"/>
              <a:buChar char="•"/>
              <a:tabLst>
                <a:tab pos="660400" algn="l"/>
                <a:tab pos="765175" algn="l"/>
                <a:tab pos="13795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It unregisters the module from the kernel</a:t>
            </a:r>
          </a:p>
          <a:p>
            <a:pPr marL="468313" indent="-452438"/>
            <a:endParaRPr lang="en-US" dirty="0"/>
          </a:p>
        </p:txBody>
      </p:sp>
    </p:spTree>
    <p:extLst>
      <p:ext uri="{BB962C8B-B14F-4D97-AF65-F5344CB8AC3E}">
        <p14:creationId xmlns:p14="http://schemas.microsoft.com/office/powerpoint/2010/main" val="392859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674688" y="398463"/>
            <a:ext cx="8728075"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Module </a:t>
            </a:r>
            <a:r>
              <a:rPr lang="en-GB" altLang="en-US" dirty="0" err="1"/>
              <a:t>Cleanup</a:t>
            </a:r>
            <a:endParaRPr lang="en-GB" altLang="en-US" i="1" dirty="0"/>
          </a:p>
        </p:txBody>
      </p:sp>
      <p:sp>
        <p:nvSpPr>
          <p:cNvPr id="44034" name="Rectangle 2"/>
          <p:cNvSpPr>
            <a:spLocks noGrp="1" noChangeArrowheads="1"/>
          </p:cNvSpPr>
          <p:nvPr>
            <p:ph type="body" idx="1"/>
          </p:nvPr>
        </p:nvSpPr>
        <p:spPr>
          <a:xfrm>
            <a:off x="595313" y="1468438"/>
            <a:ext cx="8805862" cy="4635500"/>
          </a:xfrm>
          <a:ln/>
        </p:spPr>
        <p:txBody>
          <a:bodyPr/>
          <a:lstStyle/>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#include &lt;</a:t>
            </a:r>
            <a:r>
              <a:rPr lang="en-GB" altLang="en-US" sz="2600" dirty="0" err="1"/>
              <a:t>linux</a:t>
            </a:r>
            <a:r>
              <a:rPr lang="en-GB" altLang="en-US" sz="2600" dirty="0"/>
              <a:t>/</a:t>
            </a:r>
            <a:r>
              <a:rPr lang="en-GB" altLang="en-US" sz="2600" dirty="0" err="1"/>
              <a:t>init.h</a:t>
            </a:r>
            <a:r>
              <a:rPr lang="en-GB" altLang="en-US" sz="2600" dirty="0"/>
              <a:t>&gt;</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#include &lt;</a:t>
            </a:r>
            <a:r>
              <a:rPr lang="en-GB" altLang="en-US" sz="2600" dirty="0" err="1"/>
              <a:t>linux</a:t>
            </a:r>
            <a:r>
              <a:rPr lang="en-GB" altLang="en-US" sz="2600" dirty="0"/>
              <a:t>/</a:t>
            </a:r>
            <a:r>
              <a:rPr lang="en-GB" altLang="en-US" sz="2600" dirty="0" err="1"/>
              <a:t>module.h</a:t>
            </a:r>
            <a:r>
              <a:rPr lang="en-GB" altLang="en-US" sz="2600" dirty="0"/>
              <a:t>&gt;</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static void </a:t>
            </a:r>
            <a:r>
              <a:rPr lang="en-GB" altLang="en-US" sz="2600" dirty="0" err="1"/>
              <a:t>hello_exit</a:t>
            </a:r>
            <a:r>
              <a:rPr lang="en-GB" altLang="en-US" sz="2600" dirty="0"/>
              <a:t>(void)‏</a:t>
            </a:r>
          </a:p>
          <a:p>
            <a:pPr indent="-338138">
              <a:lnSpc>
                <a:spcPct val="87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a:t>
            </a:r>
          </a:p>
          <a:p>
            <a:pPr indent="-338138">
              <a:spcBef>
                <a:spcPts val="700"/>
              </a:spcBef>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	</a:t>
            </a:r>
            <a:r>
              <a:rPr lang="en-GB" altLang="en-US" sz="2600" dirty="0" err="1"/>
              <a:t>printk</a:t>
            </a:r>
            <a:r>
              <a:rPr lang="en-GB" altLang="en-US" sz="2600" dirty="0"/>
              <a:t>(“\</a:t>
            </a:r>
            <a:r>
              <a:rPr lang="en-GB" altLang="en-US" sz="2600" dirty="0" err="1"/>
              <a:t>nGoodye</a:t>
            </a:r>
            <a:r>
              <a:rPr lang="en-GB" altLang="en-US" sz="2600" dirty="0"/>
              <a:t>, World\n”);</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a:t>
            </a:r>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module_exit</a:t>
            </a:r>
            <a:r>
              <a:rPr lang="en-GB" altLang="en-US" sz="2600" dirty="0"/>
              <a:t> (</a:t>
            </a:r>
            <a:r>
              <a:rPr lang="en-GB" altLang="en-US" sz="2600" dirty="0" err="1"/>
              <a:t>hello_exit</a:t>
            </a:r>
            <a:r>
              <a:rPr lang="en-GB" altLang="en-US" sz="26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a:t>What is the KERNEL?</a:t>
            </a:r>
          </a:p>
        </p:txBody>
      </p:sp>
      <p:sp>
        <p:nvSpPr>
          <p:cNvPr id="9218" name="Rectangle 2"/>
          <p:cNvSpPr>
            <a:spLocks noGrp="1" noChangeArrowheads="1"/>
          </p:cNvSpPr>
          <p:nvPr>
            <p:ph idx="1"/>
          </p:nvPr>
        </p:nvSpPr>
        <p:spPr>
          <a:xfrm>
            <a:off x="163513" y="1722437"/>
            <a:ext cx="9753600" cy="5562600"/>
          </a:xfrm>
          <a:ln/>
        </p:spPr>
        <p:txBody>
          <a:bodyPr/>
          <a:lstStyle/>
          <a:p>
            <a:pPr marL="401638" indent="-401638">
              <a:buFont typeface="Times New Roman" pitchFamily="16" charset="0"/>
              <a:buChar char="•"/>
              <a:tabLst>
                <a:tab pos="4651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Central component of most computer operating systems</a:t>
            </a:r>
          </a:p>
          <a:p>
            <a:pPr marL="401638" indent="-401638">
              <a:buFont typeface="Times New Roman" pitchFamily="16" charset="0"/>
              <a:buChar char="•"/>
              <a:tabLst>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Primary Purpose is to </a:t>
            </a:r>
          </a:p>
          <a:p>
            <a:pPr marL="919163" lvl="1" indent="-454025">
              <a:buFont typeface="Times New Roman" pitchFamily="16" charset="0"/>
              <a:buChar char="–"/>
              <a:tabLst>
                <a:tab pos="6175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Manage Resources - Allow multiple process to use the resources</a:t>
            </a:r>
          </a:p>
          <a:p>
            <a:pPr marL="919163" lvl="1" indent="-454025">
              <a:buFont typeface="Times New Roman" pitchFamily="16" charset="0"/>
              <a:buChar char="–"/>
              <a:tabLst>
                <a:tab pos="6175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Provide services to various processes</a:t>
            </a:r>
          </a:p>
          <a:p>
            <a:pPr marL="401638" indent="-401638">
              <a:buFont typeface="Times New Roman" pitchFamily="16" charset="0"/>
              <a:buChar char="•"/>
              <a:tabLst>
                <a:tab pos="401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Resources consist of:</a:t>
            </a:r>
          </a:p>
          <a:p>
            <a:pPr marL="919163" lvl="1" indent="-454025">
              <a:buFont typeface="Times New Roman" pitchFamily="16" charset="0"/>
              <a:buChar char="–"/>
              <a:tabLst>
                <a:tab pos="6175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Central processing unit (CPU)</a:t>
            </a:r>
          </a:p>
          <a:p>
            <a:pPr marL="919163" lvl="1" indent="-454025">
              <a:buFont typeface="Times New Roman" pitchFamily="16" charset="0"/>
              <a:buChar char="–"/>
              <a:tabLst>
                <a:tab pos="6175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Computer's memory</a:t>
            </a:r>
          </a:p>
          <a:p>
            <a:pPr marL="919163" lvl="1" indent="-454025">
              <a:buFont typeface="Times New Roman" pitchFamily="16" charset="0"/>
              <a:buChar char="–"/>
              <a:tabLst>
                <a:tab pos="6175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 pos="9410700" algn="l"/>
              </a:tabLst>
            </a:pPr>
            <a:r>
              <a:rPr lang="en-US" altLang="en-US" dirty="0"/>
              <a:t>Input / Output devices</a:t>
            </a:r>
          </a:p>
        </p:txBody>
      </p:sp>
      <p:pic>
        <p:nvPicPr>
          <p:cNvPr id="102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4474" y="4244974"/>
            <a:ext cx="4358217" cy="326866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bwMode="auto">
          <a:xfrm flipH="1">
            <a:off x="4049712" y="6294437"/>
            <a:ext cx="2819400" cy="685800"/>
          </a:xfrm>
          <a:prstGeom prst="straightConnector1">
            <a:avLst/>
          </a:prstGeom>
          <a:solidFill>
            <a:srgbClr val="00B8FF"/>
          </a:soli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reeform 3"/>
          <p:cNvSpPr/>
          <p:nvPr/>
        </p:nvSpPr>
        <p:spPr bwMode="auto">
          <a:xfrm>
            <a:off x="6288505" y="5621542"/>
            <a:ext cx="1299411" cy="1164269"/>
          </a:xfrm>
          <a:custGeom>
            <a:avLst/>
            <a:gdLst>
              <a:gd name="connsiteX0" fmla="*/ 80211 w 1299411"/>
              <a:gd name="connsiteY0" fmla="*/ 442374 h 1164269"/>
              <a:gd name="connsiteX1" fmla="*/ 160421 w 1299411"/>
              <a:gd name="connsiteY1" fmla="*/ 378205 h 1164269"/>
              <a:gd name="connsiteX2" fmla="*/ 208548 w 1299411"/>
              <a:gd name="connsiteY2" fmla="*/ 346121 h 1164269"/>
              <a:gd name="connsiteX3" fmla="*/ 304800 w 1299411"/>
              <a:gd name="connsiteY3" fmla="*/ 281953 h 1164269"/>
              <a:gd name="connsiteX4" fmla="*/ 401053 w 1299411"/>
              <a:gd name="connsiteY4" fmla="*/ 153616 h 1164269"/>
              <a:gd name="connsiteX5" fmla="*/ 433137 w 1299411"/>
              <a:gd name="connsiteY5" fmla="*/ 105490 h 1164269"/>
              <a:gd name="connsiteX6" fmla="*/ 481263 w 1299411"/>
              <a:gd name="connsiteY6" fmla="*/ 73405 h 1164269"/>
              <a:gd name="connsiteX7" fmla="*/ 609600 w 1299411"/>
              <a:gd name="connsiteY7" fmla="*/ 41321 h 1164269"/>
              <a:gd name="connsiteX8" fmla="*/ 786063 w 1299411"/>
              <a:gd name="connsiteY8" fmla="*/ 25279 h 1164269"/>
              <a:gd name="connsiteX9" fmla="*/ 882316 w 1299411"/>
              <a:gd name="connsiteY9" fmla="*/ 89447 h 1164269"/>
              <a:gd name="connsiteX10" fmla="*/ 1090863 w 1299411"/>
              <a:gd name="connsiteY10" fmla="*/ 137574 h 1164269"/>
              <a:gd name="connsiteX11" fmla="*/ 1171074 w 1299411"/>
              <a:gd name="connsiteY11" fmla="*/ 217784 h 1164269"/>
              <a:gd name="connsiteX12" fmla="*/ 1235242 w 1299411"/>
              <a:gd name="connsiteY12" fmla="*/ 297995 h 1164269"/>
              <a:gd name="connsiteX13" fmla="*/ 1299411 w 1299411"/>
              <a:gd name="connsiteY13" fmla="*/ 426332 h 1164269"/>
              <a:gd name="connsiteX14" fmla="*/ 1283369 w 1299411"/>
              <a:gd name="connsiteY14" fmla="*/ 618837 h 1164269"/>
              <a:gd name="connsiteX15" fmla="*/ 1251284 w 1299411"/>
              <a:gd name="connsiteY15" fmla="*/ 715090 h 1164269"/>
              <a:gd name="connsiteX16" fmla="*/ 1203158 w 1299411"/>
              <a:gd name="connsiteY16" fmla="*/ 747174 h 1164269"/>
              <a:gd name="connsiteX17" fmla="*/ 1187116 w 1299411"/>
              <a:gd name="connsiteY17" fmla="*/ 795300 h 1164269"/>
              <a:gd name="connsiteX18" fmla="*/ 1122948 w 1299411"/>
              <a:gd name="connsiteY18" fmla="*/ 875511 h 1164269"/>
              <a:gd name="connsiteX19" fmla="*/ 1074821 w 1299411"/>
              <a:gd name="connsiteY19" fmla="*/ 955721 h 1164269"/>
              <a:gd name="connsiteX20" fmla="*/ 1058779 w 1299411"/>
              <a:gd name="connsiteY20" fmla="*/ 1003847 h 1164269"/>
              <a:gd name="connsiteX21" fmla="*/ 946484 w 1299411"/>
              <a:gd name="connsiteY21" fmla="*/ 1116142 h 1164269"/>
              <a:gd name="connsiteX22" fmla="*/ 882316 w 1299411"/>
              <a:gd name="connsiteY22" fmla="*/ 1132184 h 1164269"/>
              <a:gd name="connsiteX23" fmla="*/ 834190 w 1299411"/>
              <a:gd name="connsiteY23" fmla="*/ 1148226 h 1164269"/>
              <a:gd name="connsiteX24" fmla="*/ 705853 w 1299411"/>
              <a:gd name="connsiteY24" fmla="*/ 1164269 h 1164269"/>
              <a:gd name="connsiteX25" fmla="*/ 513348 w 1299411"/>
              <a:gd name="connsiteY25" fmla="*/ 1148226 h 1164269"/>
              <a:gd name="connsiteX26" fmla="*/ 368969 w 1299411"/>
              <a:gd name="connsiteY26" fmla="*/ 1035932 h 1164269"/>
              <a:gd name="connsiteX27" fmla="*/ 320842 w 1299411"/>
              <a:gd name="connsiteY27" fmla="*/ 1003847 h 1164269"/>
              <a:gd name="connsiteX28" fmla="*/ 256674 w 1299411"/>
              <a:gd name="connsiteY28" fmla="*/ 891553 h 1164269"/>
              <a:gd name="connsiteX29" fmla="*/ 240632 w 1299411"/>
              <a:gd name="connsiteY29" fmla="*/ 843426 h 1164269"/>
              <a:gd name="connsiteX30" fmla="*/ 192506 w 1299411"/>
              <a:gd name="connsiteY30" fmla="*/ 811342 h 1164269"/>
              <a:gd name="connsiteX31" fmla="*/ 176463 w 1299411"/>
              <a:gd name="connsiteY31" fmla="*/ 763216 h 1164269"/>
              <a:gd name="connsiteX32" fmla="*/ 80211 w 1299411"/>
              <a:gd name="connsiteY32" fmla="*/ 715090 h 1164269"/>
              <a:gd name="connsiteX33" fmla="*/ 32084 w 1299411"/>
              <a:gd name="connsiteY33" fmla="*/ 683005 h 1164269"/>
              <a:gd name="connsiteX34" fmla="*/ 0 w 1299411"/>
              <a:gd name="connsiteY34" fmla="*/ 570711 h 1164269"/>
              <a:gd name="connsiteX35" fmla="*/ 16042 w 1299411"/>
              <a:gd name="connsiteY35" fmla="*/ 410290 h 1164269"/>
              <a:gd name="connsiteX36" fmla="*/ 128337 w 1299411"/>
              <a:gd name="connsiteY36" fmla="*/ 346121 h 1164269"/>
              <a:gd name="connsiteX37" fmla="*/ 144379 w 1299411"/>
              <a:gd name="connsiteY37" fmla="*/ 330079 h 116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9411" h="1164269">
                <a:moveTo>
                  <a:pt x="80211" y="442374"/>
                </a:moveTo>
                <a:cubicBezTo>
                  <a:pt x="106948" y="420984"/>
                  <a:pt x="133029" y="398749"/>
                  <a:pt x="160421" y="378205"/>
                </a:cubicBezTo>
                <a:cubicBezTo>
                  <a:pt x="175845" y="366637"/>
                  <a:pt x="193736" y="358464"/>
                  <a:pt x="208548" y="346121"/>
                </a:cubicBezTo>
                <a:cubicBezTo>
                  <a:pt x="288660" y="279362"/>
                  <a:pt x="220223" y="310145"/>
                  <a:pt x="304800" y="281953"/>
                </a:cubicBezTo>
                <a:cubicBezTo>
                  <a:pt x="336884" y="239174"/>
                  <a:pt x="371391" y="198109"/>
                  <a:pt x="401053" y="153616"/>
                </a:cubicBezTo>
                <a:cubicBezTo>
                  <a:pt x="411748" y="137574"/>
                  <a:pt x="419504" y="119123"/>
                  <a:pt x="433137" y="105490"/>
                </a:cubicBezTo>
                <a:cubicBezTo>
                  <a:pt x="446770" y="91857"/>
                  <a:pt x="464018" y="82027"/>
                  <a:pt x="481263" y="73405"/>
                </a:cubicBezTo>
                <a:cubicBezTo>
                  <a:pt x="514147" y="56963"/>
                  <a:pt x="579095" y="47422"/>
                  <a:pt x="609600" y="41321"/>
                </a:cubicBezTo>
                <a:cubicBezTo>
                  <a:pt x="678644" y="-4708"/>
                  <a:pt x="672033" y="-15446"/>
                  <a:pt x="786063" y="25279"/>
                </a:cubicBezTo>
                <a:cubicBezTo>
                  <a:pt x="822377" y="38248"/>
                  <a:pt x="844907" y="80095"/>
                  <a:pt x="882316" y="89447"/>
                </a:cubicBezTo>
                <a:cubicBezTo>
                  <a:pt x="1037105" y="128145"/>
                  <a:pt x="967414" y="112884"/>
                  <a:pt x="1090863" y="137574"/>
                </a:cubicBezTo>
                <a:lnTo>
                  <a:pt x="1171074" y="217784"/>
                </a:lnTo>
                <a:cubicBezTo>
                  <a:pt x="1197740" y="244450"/>
                  <a:pt x="1219054" y="261571"/>
                  <a:pt x="1235242" y="297995"/>
                </a:cubicBezTo>
                <a:cubicBezTo>
                  <a:pt x="1294230" y="430717"/>
                  <a:pt x="1233521" y="360440"/>
                  <a:pt x="1299411" y="426332"/>
                </a:cubicBezTo>
                <a:cubicBezTo>
                  <a:pt x="1294064" y="490500"/>
                  <a:pt x="1293955" y="555322"/>
                  <a:pt x="1283369" y="618837"/>
                </a:cubicBezTo>
                <a:cubicBezTo>
                  <a:pt x="1277809" y="652197"/>
                  <a:pt x="1279424" y="696330"/>
                  <a:pt x="1251284" y="715090"/>
                </a:cubicBezTo>
                <a:lnTo>
                  <a:pt x="1203158" y="747174"/>
                </a:lnTo>
                <a:cubicBezTo>
                  <a:pt x="1197811" y="763216"/>
                  <a:pt x="1194678" y="780175"/>
                  <a:pt x="1187116" y="795300"/>
                </a:cubicBezTo>
                <a:cubicBezTo>
                  <a:pt x="1166880" y="835772"/>
                  <a:pt x="1152789" y="845669"/>
                  <a:pt x="1122948" y="875511"/>
                </a:cubicBezTo>
                <a:cubicBezTo>
                  <a:pt x="1077504" y="1011843"/>
                  <a:pt x="1140884" y="845619"/>
                  <a:pt x="1074821" y="955721"/>
                </a:cubicBezTo>
                <a:cubicBezTo>
                  <a:pt x="1066121" y="970221"/>
                  <a:pt x="1069342" y="990643"/>
                  <a:pt x="1058779" y="1003847"/>
                </a:cubicBezTo>
                <a:cubicBezTo>
                  <a:pt x="1025710" y="1045183"/>
                  <a:pt x="997840" y="1103303"/>
                  <a:pt x="946484" y="1116142"/>
                </a:cubicBezTo>
                <a:cubicBezTo>
                  <a:pt x="925095" y="1121489"/>
                  <a:pt x="903515" y="1126127"/>
                  <a:pt x="882316" y="1132184"/>
                </a:cubicBezTo>
                <a:cubicBezTo>
                  <a:pt x="866057" y="1136829"/>
                  <a:pt x="850827" y="1145201"/>
                  <a:pt x="834190" y="1148226"/>
                </a:cubicBezTo>
                <a:cubicBezTo>
                  <a:pt x="791773" y="1155938"/>
                  <a:pt x="748632" y="1158921"/>
                  <a:pt x="705853" y="1164269"/>
                </a:cubicBezTo>
                <a:cubicBezTo>
                  <a:pt x="641685" y="1158921"/>
                  <a:pt x="575390" y="1165460"/>
                  <a:pt x="513348" y="1148226"/>
                </a:cubicBezTo>
                <a:cubicBezTo>
                  <a:pt x="440365" y="1127953"/>
                  <a:pt x="419565" y="1078095"/>
                  <a:pt x="368969" y="1035932"/>
                </a:cubicBezTo>
                <a:cubicBezTo>
                  <a:pt x="354157" y="1023589"/>
                  <a:pt x="336884" y="1014542"/>
                  <a:pt x="320842" y="1003847"/>
                </a:cubicBezTo>
                <a:cubicBezTo>
                  <a:pt x="288621" y="955515"/>
                  <a:pt x="281097" y="948541"/>
                  <a:pt x="256674" y="891553"/>
                </a:cubicBezTo>
                <a:cubicBezTo>
                  <a:pt x="250013" y="876010"/>
                  <a:pt x="251196" y="856631"/>
                  <a:pt x="240632" y="843426"/>
                </a:cubicBezTo>
                <a:cubicBezTo>
                  <a:pt x="228588" y="828371"/>
                  <a:pt x="208548" y="822037"/>
                  <a:pt x="192506" y="811342"/>
                </a:cubicBezTo>
                <a:cubicBezTo>
                  <a:pt x="187158" y="795300"/>
                  <a:pt x="187027" y="776420"/>
                  <a:pt x="176463" y="763216"/>
                </a:cubicBezTo>
                <a:cubicBezTo>
                  <a:pt x="153846" y="734945"/>
                  <a:pt x="111915" y="725658"/>
                  <a:pt x="80211" y="715090"/>
                </a:cubicBezTo>
                <a:cubicBezTo>
                  <a:pt x="64169" y="704395"/>
                  <a:pt x="44128" y="698061"/>
                  <a:pt x="32084" y="683005"/>
                </a:cubicBezTo>
                <a:cubicBezTo>
                  <a:pt x="23715" y="672544"/>
                  <a:pt x="1048" y="574903"/>
                  <a:pt x="0" y="570711"/>
                </a:cubicBezTo>
                <a:cubicBezTo>
                  <a:pt x="5347" y="517237"/>
                  <a:pt x="-3250" y="460448"/>
                  <a:pt x="16042" y="410290"/>
                </a:cubicBezTo>
                <a:cubicBezTo>
                  <a:pt x="34514" y="362262"/>
                  <a:pt x="92302" y="364138"/>
                  <a:pt x="128337" y="346121"/>
                </a:cubicBezTo>
                <a:cubicBezTo>
                  <a:pt x="135101" y="342739"/>
                  <a:pt x="139032" y="335426"/>
                  <a:pt x="144379" y="330079"/>
                </a:cubicBezTo>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ndParaRPr>
          </a:p>
        </p:txBody>
      </p:sp>
      <p:sp>
        <p:nvSpPr>
          <p:cNvPr id="5" name="TextBox 4"/>
          <p:cNvSpPr txBox="1"/>
          <p:nvPr/>
        </p:nvSpPr>
        <p:spPr>
          <a:xfrm>
            <a:off x="2964860" y="6781583"/>
            <a:ext cx="1107996" cy="360996"/>
          </a:xfrm>
          <a:prstGeom prst="rect">
            <a:avLst/>
          </a:prstGeom>
          <a:noFill/>
        </p:spPr>
        <p:txBody>
          <a:bodyPr wrap="none" rtlCol="0">
            <a:spAutoFit/>
          </a:bodyPr>
          <a:lstStyle/>
          <a:p>
            <a:r>
              <a:rPr lang="en-US" dirty="0"/>
              <a:t>KERNEL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1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1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Important MACROs</a:t>
            </a:r>
          </a:p>
        </p:txBody>
      </p:sp>
      <p:sp>
        <p:nvSpPr>
          <p:cNvPr id="41986" name="Rectangle 2"/>
          <p:cNvSpPr>
            <a:spLocks noGrp="1" noChangeArrowheads="1"/>
          </p:cNvSpPr>
          <p:nvPr>
            <p:ph idx="1"/>
          </p:nvPr>
        </p:nvSpPr>
        <p:spPr>
          <a:ln/>
        </p:spPr>
        <p:txBody>
          <a:bodyPr/>
          <a:lstStyle/>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600" b="1" dirty="0" err="1"/>
              <a:t>module_init</a:t>
            </a:r>
            <a:r>
              <a:rPr lang="en-IN" altLang="en-US" sz="2600" b="1" dirty="0"/>
              <a:t> (</a:t>
            </a:r>
            <a:r>
              <a:rPr lang="en-IN" altLang="en-US" sz="2600" i="1" dirty="0"/>
              <a:t>Any Name for your </a:t>
            </a:r>
            <a:r>
              <a:rPr lang="en-IN" altLang="en-US" sz="2600" i="1" dirty="0" err="1"/>
              <a:t>init</a:t>
            </a:r>
            <a:r>
              <a:rPr lang="en-IN" altLang="en-US" sz="2600" i="1" dirty="0"/>
              <a:t> function</a:t>
            </a:r>
            <a:r>
              <a:rPr lang="en-IN" altLang="en-US" sz="2600" b="1" dirty="0"/>
              <a:t>)</a:t>
            </a:r>
            <a:r>
              <a:rPr lang="en-IN" altLang="en-US" sz="2600" dirty="0"/>
              <a:t> </a:t>
            </a:r>
          </a:p>
          <a:p>
            <a:pPr marL="465138" indent="-465138">
              <a:buFont typeface="Times New Roman" pitchFamily="16" charset="0"/>
              <a:buChar char="•"/>
              <a:tabLst>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600" b="1" dirty="0" err="1"/>
              <a:t>module_exit</a:t>
            </a:r>
            <a:r>
              <a:rPr lang="en-IN" altLang="en-US" sz="2600" b="1" dirty="0"/>
              <a:t> </a:t>
            </a:r>
            <a:r>
              <a:rPr lang="en-IN" altLang="en-US" sz="2600" dirty="0"/>
              <a:t>(</a:t>
            </a:r>
            <a:r>
              <a:rPr lang="en-IN" altLang="en-US" sz="2600" i="1" dirty="0"/>
              <a:t>A suitable name for your exit function)</a:t>
            </a:r>
          </a:p>
          <a:p>
            <a:pPr lvl="1" indent="-4016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1800" i="1" dirty="0"/>
              <a:t>What ever name is passed to the above macros should be defined as the name of the </a:t>
            </a:r>
            <a:r>
              <a:rPr lang="en-IN" altLang="en-US" sz="1800" i="1" dirty="0" err="1"/>
              <a:t>init</a:t>
            </a:r>
            <a:r>
              <a:rPr lang="en-IN" altLang="en-US" sz="1800" i="1" dirty="0"/>
              <a:t> and exit functions</a:t>
            </a:r>
          </a:p>
          <a:p>
            <a:pPr marL="465138"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600" dirty="0"/>
              <a:t>Additional Macros -  Declared anywhere within the module</a:t>
            </a:r>
          </a:p>
          <a:p>
            <a:pPr lvl="1" indent="-4016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200" b="1" dirty="0"/>
              <a:t>MODULE_LICENSE(“GPL”):</a:t>
            </a:r>
            <a:r>
              <a:rPr lang="en-IN" altLang="en-US" sz="1800" dirty="0"/>
              <a:t>	 It's not necessary </a:t>
            </a:r>
          </a:p>
          <a:p>
            <a:pPr marL="1379538" lvl="2"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1800" dirty="0"/>
              <a:t>Without this kernel gives warning message of kernel tainted</a:t>
            </a:r>
          </a:p>
          <a:p>
            <a:pPr marL="1379538" lvl="2"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1800" dirty="0"/>
              <a:t>Few licenses that it understands is GPL, GPL v2 </a:t>
            </a:r>
            <a:r>
              <a:rPr lang="en-IN" altLang="en-US" sz="1800" dirty="0" err="1"/>
              <a:t>etc</a:t>
            </a:r>
            <a:endParaRPr lang="en-IN" altLang="en-US" sz="1800" dirty="0"/>
          </a:p>
          <a:p>
            <a:pPr lvl="1" indent="-4016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200" b="1" dirty="0"/>
              <a:t>MODULE_AUTHOR(“AUTHOR_NAME”): </a:t>
            </a:r>
            <a:r>
              <a:rPr lang="en-IN" altLang="en-US" sz="1800" dirty="0"/>
              <a:t>author name</a:t>
            </a:r>
          </a:p>
          <a:p>
            <a:pPr lvl="1" indent="-4016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200" b="1" dirty="0"/>
              <a:t>MODULE_DESCRIPTION(“DESCRIPTION ABOUT MODULE”):</a:t>
            </a:r>
          </a:p>
          <a:p>
            <a:pPr lvl="1" indent="-4016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sz="2200" b="1" dirty="0"/>
              <a:t>MODULE_ALIAS(“ALIAS NAME FOR MODULE”)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reeform 1"/>
          <p:cNvSpPr>
            <a:spLocks noChangeArrowheads="1"/>
          </p:cNvSpPr>
          <p:nvPr/>
        </p:nvSpPr>
        <p:spPr bwMode="auto">
          <a:xfrm>
            <a:off x="179388" y="1350962"/>
            <a:ext cx="2339975" cy="1439862"/>
          </a:xfrm>
          <a:custGeom>
            <a:avLst/>
            <a:gdLst>
              <a:gd name="T0" fmla="*/ 800 w 884"/>
              <a:gd name="T1" fmla="*/ 349 h 526"/>
              <a:gd name="T2" fmla="*/ 812 w 884"/>
              <a:gd name="T3" fmla="*/ 373 h 526"/>
              <a:gd name="T4" fmla="*/ 800 w 884"/>
              <a:gd name="T5" fmla="*/ 426 h 526"/>
              <a:gd name="T6" fmla="*/ 740 w 884"/>
              <a:gd name="T7" fmla="*/ 485 h 526"/>
              <a:gd name="T8" fmla="*/ 639 w 884"/>
              <a:gd name="T9" fmla="*/ 509 h 526"/>
              <a:gd name="T10" fmla="*/ 579 w 884"/>
              <a:gd name="T11" fmla="*/ 503 h 526"/>
              <a:gd name="T12" fmla="*/ 531 w 884"/>
              <a:gd name="T13" fmla="*/ 485 h 526"/>
              <a:gd name="T14" fmla="*/ 501 w 884"/>
              <a:gd name="T15" fmla="*/ 515 h 526"/>
              <a:gd name="T16" fmla="*/ 460 w 884"/>
              <a:gd name="T17" fmla="*/ 526 h 526"/>
              <a:gd name="T18" fmla="*/ 418 w 884"/>
              <a:gd name="T19" fmla="*/ 515 h 526"/>
              <a:gd name="T20" fmla="*/ 394 w 884"/>
              <a:gd name="T21" fmla="*/ 485 h 526"/>
              <a:gd name="T22" fmla="*/ 352 w 884"/>
              <a:gd name="T23" fmla="*/ 497 h 526"/>
              <a:gd name="T24" fmla="*/ 310 w 884"/>
              <a:gd name="T25" fmla="*/ 503 h 526"/>
              <a:gd name="T26" fmla="*/ 221 w 884"/>
              <a:gd name="T27" fmla="*/ 485 h 526"/>
              <a:gd name="T28" fmla="*/ 161 w 884"/>
              <a:gd name="T29" fmla="*/ 444 h 526"/>
              <a:gd name="T30" fmla="*/ 137 w 884"/>
              <a:gd name="T31" fmla="*/ 414 h 526"/>
              <a:gd name="T32" fmla="*/ 137 w 884"/>
              <a:gd name="T33" fmla="*/ 414 h 526"/>
              <a:gd name="T34" fmla="*/ 90 w 884"/>
              <a:gd name="T35" fmla="*/ 408 h 526"/>
              <a:gd name="T36" fmla="*/ 24 w 884"/>
              <a:gd name="T37" fmla="*/ 373 h 526"/>
              <a:gd name="T38" fmla="*/ 0 w 884"/>
              <a:gd name="T39" fmla="*/ 308 h 526"/>
              <a:gd name="T40" fmla="*/ 30 w 884"/>
              <a:gd name="T41" fmla="*/ 242 h 526"/>
              <a:gd name="T42" fmla="*/ 101 w 884"/>
              <a:gd name="T43" fmla="*/ 201 h 526"/>
              <a:gd name="T44" fmla="*/ 101 w 884"/>
              <a:gd name="T45" fmla="*/ 201 h 526"/>
              <a:gd name="T46" fmla="*/ 95 w 884"/>
              <a:gd name="T47" fmla="*/ 189 h 526"/>
              <a:gd name="T48" fmla="*/ 78 w 884"/>
              <a:gd name="T49" fmla="*/ 160 h 526"/>
              <a:gd name="T50" fmla="*/ 84 w 884"/>
              <a:gd name="T51" fmla="*/ 100 h 526"/>
              <a:gd name="T52" fmla="*/ 149 w 884"/>
              <a:gd name="T53" fmla="*/ 47 h 526"/>
              <a:gd name="T54" fmla="*/ 227 w 884"/>
              <a:gd name="T55" fmla="*/ 41 h 526"/>
              <a:gd name="T56" fmla="*/ 275 w 884"/>
              <a:gd name="T57" fmla="*/ 59 h 526"/>
              <a:gd name="T58" fmla="*/ 298 w 884"/>
              <a:gd name="T59" fmla="*/ 77 h 526"/>
              <a:gd name="T60" fmla="*/ 304 w 884"/>
              <a:gd name="T61" fmla="*/ 77 h 526"/>
              <a:gd name="T62" fmla="*/ 304 w 884"/>
              <a:gd name="T63" fmla="*/ 77 h 526"/>
              <a:gd name="T64" fmla="*/ 310 w 884"/>
              <a:gd name="T65" fmla="*/ 77 h 526"/>
              <a:gd name="T66" fmla="*/ 340 w 884"/>
              <a:gd name="T67" fmla="*/ 53 h 526"/>
              <a:gd name="T68" fmla="*/ 382 w 884"/>
              <a:gd name="T69" fmla="*/ 41 h 526"/>
              <a:gd name="T70" fmla="*/ 406 w 884"/>
              <a:gd name="T71" fmla="*/ 47 h 526"/>
              <a:gd name="T72" fmla="*/ 430 w 884"/>
              <a:gd name="T73" fmla="*/ 53 h 526"/>
              <a:gd name="T74" fmla="*/ 436 w 884"/>
              <a:gd name="T75" fmla="*/ 53 h 526"/>
              <a:gd name="T76" fmla="*/ 436 w 884"/>
              <a:gd name="T77" fmla="*/ 47 h 526"/>
              <a:gd name="T78" fmla="*/ 496 w 884"/>
              <a:gd name="T79" fmla="*/ 12 h 526"/>
              <a:gd name="T80" fmla="*/ 573 w 884"/>
              <a:gd name="T81" fmla="*/ 0 h 526"/>
              <a:gd name="T82" fmla="*/ 669 w 884"/>
              <a:gd name="T83" fmla="*/ 24 h 526"/>
              <a:gd name="T84" fmla="*/ 722 w 884"/>
              <a:gd name="T85" fmla="*/ 77 h 526"/>
              <a:gd name="T86" fmla="*/ 728 w 884"/>
              <a:gd name="T87" fmla="*/ 118 h 526"/>
              <a:gd name="T88" fmla="*/ 728 w 884"/>
              <a:gd name="T89" fmla="*/ 124 h 526"/>
              <a:gd name="T90" fmla="*/ 734 w 884"/>
              <a:gd name="T91" fmla="*/ 130 h 526"/>
              <a:gd name="T92" fmla="*/ 746 w 884"/>
              <a:gd name="T93" fmla="*/ 130 h 526"/>
              <a:gd name="T94" fmla="*/ 794 w 884"/>
              <a:gd name="T95" fmla="*/ 136 h 526"/>
              <a:gd name="T96" fmla="*/ 860 w 884"/>
              <a:gd name="T97" fmla="*/ 171 h 526"/>
              <a:gd name="T98" fmla="*/ 884 w 884"/>
              <a:gd name="T99" fmla="*/ 237 h 526"/>
              <a:gd name="T100" fmla="*/ 860 w 884"/>
              <a:gd name="T101" fmla="*/ 296 h 526"/>
              <a:gd name="T102" fmla="*/ 794 w 884"/>
              <a:gd name="T103" fmla="*/ 337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4" h="526">
                <a:moveTo>
                  <a:pt x="794" y="337"/>
                </a:moveTo>
                <a:lnTo>
                  <a:pt x="800" y="349"/>
                </a:lnTo>
                <a:lnTo>
                  <a:pt x="806" y="361"/>
                </a:lnTo>
                <a:lnTo>
                  <a:pt x="812" y="373"/>
                </a:lnTo>
                <a:lnTo>
                  <a:pt x="812" y="390"/>
                </a:lnTo>
                <a:lnTo>
                  <a:pt x="800" y="426"/>
                </a:lnTo>
                <a:lnTo>
                  <a:pt x="776" y="461"/>
                </a:lnTo>
                <a:lnTo>
                  <a:pt x="740" y="485"/>
                </a:lnTo>
                <a:lnTo>
                  <a:pt x="693" y="503"/>
                </a:lnTo>
                <a:lnTo>
                  <a:pt x="639" y="509"/>
                </a:lnTo>
                <a:lnTo>
                  <a:pt x="609" y="503"/>
                </a:lnTo>
                <a:lnTo>
                  <a:pt x="579" y="503"/>
                </a:lnTo>
                <a:lnTo>
                  <a:pt x="555" y="497"/>
                </a:lnTo>
                <a:lnTo>
                  <a:pt x="531" y="485"/>
                </a:lnTo>
                <a:lnTo>
                  <a:pt x="519" y="503"/>
                </a:lnTo>
                <a:lnTo>
                  <a:pt x="501" y="515"/>
                </a:lnTo>
                <a:lnTo>
                  <a:pt x="484" y="521"/>
                </a:lnTo>
                <a:lnTo>
                  <a:pt x="460" y="526"/>
                </a:lnTo>
                <a:lnTo>
                  <a:pt x="442" y="521"/>
                </a:lnTo>
                <a:lnTo>
                  <a:pt x="418" y="515"/>
                </a:lnTo>
                <a:lnTo>
                  <a:pt x="406" y="503"/>
                </a:lnTo>
                <a:lnTo>
                  <a:pt x="394" y="485"/>
                </a:lnTo>
                <a:lnTo>
                  <a:pt x="376" y="491"/>
                </a:lnTo>
                <a:lnTo>
                  <a:pt x="352" y="497"/>
                </a:lnTo>
                <a:lnTo>
                  <a:pt x="334" y="497"/>
                </a:lnTo>
                <a:lnTo>
                  <a:pt x="310" y="503"/>
                </a:lnTo>
                <a:lnTo>
                  <a:pt x="263" y="497"/>
                </a:lnTo>
                <a:lnTo>
                  <a:pt x="221" y="485"/>
                </a:lnTo>
                <a:lnTo>
                  <a:pt x="185" y="467"/>
                </a:lnTo>
                <a:lnTo>
                  <a:pt x="161" y="444"/>
                </a:lnTo>
                <a:lnTo>
                  <a:pt x="143" y="414"/>
                </a:lnTo>
                <a:lnTo>
                  <a:pt x="137" y="414"/>
                </a:lnTo>
                <a:lnTo>
                  <a:pt x="131" y="414"/>
                </a:lnTo>
                <a:lnTo>
                  <a:pt x="90" y="408"/>
                </a:lnTo>
                <a:lnTo>
                  <a:pt x="54" y="390"/>
                </a:lnTo>
                <a:lnTo>
                  <a:pt x="24" y="373"/>
                </a:lnTo>
                <a:lnTo>
                  <a:pt x="6" y="343"/>
                </a:lnTo>
                <a:lnTo>
                  <a:pt x="0" y="308"/>
                </a:lnTo>
                <a:lnTo>
                  <a:pt x="6" y="272"/>
                </a:lnTo>
                <a:lnTo>
                  <a:pt x="30" y="242"/>
                </a:lnTo>
                <a:lnTo>
                  <a:pt x="60" y="219"/>
                </a:lnTo>
                <a:lnTo>
                  <a:pt x="101" y="201"/>
                </a:lnTo>
                <a:lnTo>
                  <a:pt x="107" y="201"/>
                </a:lnTo>
                <a:lnTo>
                  <a:pt x="95" y="189"/>
                </a:lnTo>
                <a:lnTo>
                  <a:pt x="84" y="177"/>
                </a:lnTo>
                <a:lnTo>
                  <a:pt x="78" y="160"/>
                </a:lnTo>
                <a:lnTo>
                  <a:pt x="78" y="142"/>
                </a:lnTo>
                <a:lnTo>
                  <a:pt x="84" y="100"/>
                </a:lnTo>
                <a:lnTo>
                  <a:pt x="113" y="71"/>
                </a:lnTo>
                <a:lnTo>
                  <a:pt x="149" y="47"/>
                </a:lnTo>
                <a:lnTo>
                  <a:pt x="197" y="35"/>
                </a:lnTo>
                <a:lnTo>
                  <a:pt x="227" y="41"/>
                </a:lnTo>
                <a:lnTo>
                  <a:pt x="251" y="47"/>
                </a:lnTo>
                <a:lnTo>
                  <a:pt x="275" y="59"/>
                </a:lnTo>
                <a:lnTo>
                  <a:pt x="293" y="77"/>
                </a:lnTo>
                <a:lnTo>
                  <a:pt x="298" y="77"/>
                </a:lnTo>
                <a:lnTo>
                  <a:pt x="304" y="77"/>
                </a:lnTo>
                <a:lnTo>
                  <a:pt x="310" y="77"/>
                </a:lnTo>
                <a:lnTo>
                  <a:pt x="322" y="59"/>
                </a:lnTo>
                <a:lnTo>
                  <a:pt x="340" y="53"/>
                </a:lnTo>
                <a:lnTo>
                  <a:pt x="358" y="47"/>
                </a:lnTo>
                <a:lnTo>
                  <a:pt x="382" y="41"/>
                </a:lnTo>
                <a:lnTo>
                  <a:pt x="394" y="41"/>
                </a:lnTo>
                <a:lnTo>
                  <a:pt x="406" y="47"/>
                </a:lnTo>
                <a:lnTo>
                  <a:pt x="418" y="53"/>
                </a:lnTo>
                <a:lnTo>
                  <a:pt x="430" y="53"/>
                </a:lnTo>
                <a:lnTo>
                  <a:pt x="436" y="53"/>
                </a:lnTo>
                <a:lnTo>
                  <a:pt x="436" y="47"/>
                </a:lnTo>
                <a:lnTo>
                  <a:pt x="466" y="29"/>
                </a:lnTo>
                <a:lnTo>
                  <a:pt x="496" y="12"/>
                </a:lnTo>
                <a:lnTo>
                  <a:pt x="531" y="6"/>
                </a:lnTo>
                <a:lnTo>
                  <a:pt x="573" y="0"/>
                </a:lnTo>
                <a:lnTo>
                  <a:pt x="621" y="6"/>
                </a:lnTo>
                <a:lnTo>
                  <a:pt x="669" y="24"/>
                </a:lnTo>
                <a:lnTo>
                  <a:pt x="699" y="47"/>
                </a:lnTo>
                <a:lnTo>
                  <a:pt x="722" y="77"/>
                </a:lnTo>
                <a:lnTo>
                  <a:pt x="728" y="112"/>
                </a:lnTo>
                <a:lnTo>
                  <a:pt x="728" y="118"/>
                </a:lnTo>
                <a:lnTo>
                  <a:pt x="728" y="124"/>
                </a:lnTo>
                <a:lnTo>
                  <a:pt x="728" y="130"/>
                </a:lnTo>
                <a:lnTo>
                  <a:pt x="734" y="130"/>
                </a:lnTo>
                <a:lnTo>
                  <a:pt x="740" y="130"/>
                </a:lnTo>
                <a:lnTo>
                  <a:pt x="746" y="130"/>
                </a:lnTo>
                <a:lnTo>
                  <a:pt x="794" y="136"/>
                </a:lnTo>
                <a:lnTo>
                  <a:pt x="830" y="148"/>
                </a:lnTo>
                <a:lnTo>
                  <a:pt x="860" y="171"/>
                </a:lnTo>
                <a:lnTo>
                  <a:pt x="878" y="201"/>
                </a:lnTo>
                <a:lnTo>
                  <a:pt x="884" y="237"/>
                </a:lnTo>
                <a:lnTo>
                  <a:pt x="878" y="272"/>
                </a:lnTo>
                <a:lnTo>
                  <a:pt x="860" y="296"/>
                </a:lnTo>
                <a:lnTo>
                  <a:pt x="830" y="319"/>
                </a:lnTo>
                <a:lnTo>
                  <a:pt x="794" y="337"/>
                </a:lnTo>
              </a:path>
            </a:pathLst>
          </a:cu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a:latin typeface="Times New Roman" pitchFamily="16" charset="0"/>
              </a:rPr>
              <a:t>Your first C program</a:t>
            </a:r>
          </a:p>
          <a:p>
            <a:pPr algn="ctr">
              <a:lnSpc>
                <a:spcPct val="100000"/>
              </a:lnSpc>
              <a:buClrTx/>
              <a:buFontTx/>
              <a:buNone/>
            </a:pPr>
            <a:r>
              <a:rPr lang="en-IN" altLang="en-US">
                <a:latin typeface="Times New Roman" pitchFamily="16" charset="0"/>
              </a:rPr>
              <a:t>without main</a:t>
            </a:r>
          </a:p>
          <a:p>
            <a:pPr algn="ctr">
              <a:lnSpc>
                <a:spcPct val="100000"/>
              </a:lnSpc>
              <a:buClrTx/>
              <a:buFontTx/>
              <a:buNone/>
            </a:pPr>
            <a:r>
              <a:rPr lang="en-IN" altLang="en-US">
                <a:latin typeface="Times New Roman" pitchFamily="16" charset="0"/>
              </a:rPr>
              <a:t>Hello.c</a:t>
            </a:r>
          </a:p>
        </p:txBody>
      </p:sp>
      <p:sp>
        <p:nvSpPr>
          <p:cNvPr id="45058" name="Rectangle 2"/>
          <p:cNvSpPr>
            <a:spLocks noGrp="1" noChangeArrowheads="1"/>
          </p:cNvSpPr>
          <p:nvPr>
            <p:ph type="title"/>
          </p:nvPr>
        </p:nvSpPr>
        <p:spPr>
          <a:xfrm>
            <a:off x="360362" y="325522"/>
            <a:ext cx="9359900" cy="6477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So, How does the program look??</a:t>
            </a:r>
          </a:p>
        </p:txBody>
      </p:sp>
      <p:pic>
        <p:nvPicPr>
          <p:cNvPr id="45059" name="Picture 3"/>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2517775" y="1711324"/>
            <a:ext cx="7561263" cy="5040313"/>
          </a:xfrm>
          <a:prstGeom prst="rect">
            <a:avLst/>
          </a:prstGeom>
          <a:noFill/>
          <a:ln>
            <a:noFill/>
          </a:ln>
          <a:effectLst/>
          <a:extLst>
            <a:ext uri="{909E8E84-426E-40DD-AFC4-6F175D3DCCD1}">
              <a14:hiddenFill xmlns:a14="http://schemas.microsoft.com/office/drawing/2010/main">
                <a:blipFill dpi="0" rotWithShape="0">
                  <a:blip>
                    <a:lum contrast="2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0" name="AutoShape 4"/>
          <p:cNvSpPr>
            <a:spLocks noChangeArrowheads="1"/>
          </p:cNvSpPr>
          <p:nvPr/>
        </p:nvSpPr>
        <p:spPr bwMode="auto">
          <a:xfrm>
            <a:off x="4763" y="2970212"/>
            <a:ext cx="2339975" cy="720725"/>
          </a:xfrm>
          <a:prstGeom prst="wedgeRoundRectCallout">
            <a:avLst>
              <a:gd name="adj1" fmla="val 57505"/>
              <a:gd name="adj2" fmla="val 46750"/>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600">
                <a:latin typeface="Times New Roman" pitchFamily="16" charset="0"/>
              </a:rPr>
              <a:t>To make it to local to this</a:t>
            </a:r>
          </a:p>
          <a:p>
            <a:pPr algn="ctr">
              <a:lnSpc>
                <a:spcPct val="100000"/>
              </a:lnSpc>
              <a:buClrTx/>
              <a:buFontTx/>
              <a:buNone/>
            </a:pPr>
            <a:r>
              <a:rPr lang="en-IN" altLang="en-US" sz="1600">
                <a:latin typeface="Times New Roman" pitchFamily="16" charset="0"/>
              </a:rPr>
              <a:t> module only</a:t>
            </a:r>
          </a:p>
        </p:txBody>
      </p:sp>
      <p:sp>
        <p:nvSpPr>
          <p:cNvPr id="45061" name="AutoShape 5"/>
          <p:cNvSpPr>
            <a:spLocks noChangeArrowheads="1"/>
          </p:cNvSpPr>
          <p:nvPr/>
        </p:nvSpPr>
        <p:spPr bwMode="auto">
          <a:xfrm>
            <a:off x="4763" y="3690937"/>
            <a:ext cx="2160587" cy="1260475"/>
          </a:xfrm>
          <a:prstGeom prst="wedgeRoundRectCallout">
            <a:avLst>
              <a:gd name="adj1" fmla="val 124704"/>
              <a:gd name="adj2" fmla="val -37579"/>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a:latin typeface="Times New Roman" pitchFamily="16" charset="0"/>
              </a:rPr>
              <a:t>It says that the given </a:t>
            </a:r>
          </a:p>
          <a:p>
            <a:pPr algn="ctr">
              <a:lnSpc>
                <a:spcPct val="100000"/>
              </a:lnSpc>
              <a:buClrTx/>
              <a:buFontTx/>
              <a:buNone/>
            </a:pPr>
            <a:r>
              <a:rPr lang="en-IN" altLang="en-US">
                <a:latin typeface="Times New Roman" pitchFamily="16" charset="0"/>
              </a:rPr>
              <a:t>function is used only</a:t>
            </a:r>
          </a:p>
          <a:p>
            <a:pPr algn="ctr">
              <a:lnSpc>
                <a:spcPct val="100000"/>
              </a:lnSpc>
              <a:buClrTx/>
              <a:buFontTx/>
              <a:buNone/>
            </a:pPr>
            <a:r>
              <a:rPr lang="en-IN" altLang="en-US">
                <a:latin typeface="Times New Roman" pitchFamily="16" charset="0"/>
              </a:rPr>
              <a:t>at initialisation time</a:t>
            </a:r>
          </a:p>
        </p:txBody>
      </p:sp>
      <p:sp>
        <p:nvSpPr>
          <p:cNvPr id="45062" name="AutoShape 6"/>
          <p:cNvSpPr>
            <a:spLocks noChangeArrowheads="1"/>
          </p:cNvSpPr>
          <p:nvPr/>
        </p:nvSpPr>
        <p:spPr bwMode="auto">
          <a:xfrm>
            <a:off x="179388" y="5491162"/>
            <a:ext cx="1979612" cy="900112"/>
          </a:xfrm>
          <a:prstGeom prst="wedgeRoundRectCallout">
            <a:avLst>
              <a:gd name="adj1" fmla="val 106968"/>
              <a:gd name="adj2" fmla="val -2981"/>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500">
                <a:latin typeface="Times New Roman" pitchFamily="16" charset="0"/>
              </a:rPr>
              <a:t>It's like printf. Prints </a:t>
            </a:r>
          </a:p>
          <a:p>
            <a:pPr algn="ctr">
              <a:lnSpc>
                <a:spcPct val="100000"/>
              </a:lnSpc>
              <a:buClrTx/>
              <a:buFontTx/>
              <a:buNone/>
            </a:pPr>
            <a:r>
              <a:rPr lang="en-IN" altLang="en-US" sz="1500">
                <a:latin typeface="Times New Roman" pitchFamily="16" charset="0"/>
              </a:rPr>
              <a:t>value into kernel log</a:t>
            </a:r>
          </a:p>
          <a:p>
            <a:pPr algn="ctr">
              <a:lnSpc>
                <a:spcPct val="100000"/>
              </a:lnSpc>
              <a:buClrTx/>
              <a:buFontTx/>
              <a:buNone/>
            </a:pPr>
            <a:r>
              <a:rPr lang="en-IN" altLang="en-US" sz="1500">
                <a:latin typeface="Times New Roman" pitchFamily="16" charset="0"/>
              </a:rPr>
              <a:t>message</a:t>
            </a:r>
          </a:p>
        </p:txBody>
      </p:sp>
      <p:sp>
        <p:nvSpPr>
          <p:cNvPr id="45063" name="Rectangle 7"/>
          <p:cNvSpPr>
            <a:spLocks noChangeArrowheads="1"/>
          </p:cNvSpPr>
          <p:nvPr/>
        </p:nvSpPr>
        <p:spPr bwMode="auto">
          <a:xfrm>
            <a:off x="5940425" y="4951412"/>
            <a:ext cx="1260475" cy="360362"/>
          </a:xfrm>
          <a:prstGeom prst="rect">
            <a:avLst/>
          </a:prstGeom>
          <a:solidFill>
            <a:srgbClr val="FFFF99"/>
          </a:solidFill>
          <a:ln w="9360">
            <a:solidFill>
              <a:srgbClr val="FFFF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4" name="Rectangle 8"/>
          <p:cNvSpPr>
            <a:spLocks noChangeArrowheads="1"/>
          </p:cNvSpPr>
          <p:nvPr/>
        </p:nvSpPr>
        <p:spPr bwMode="auto">
          <a:xfrm>
            <a:off x="7559675" y="3151187"/>
            <a:ext cx="1260475" cy="360362"/>
          </a:xfrm>
          <a:prstGeom prst="rect">
            <a:avLst/>
          </a:prstGeom>
          <a:solidFill>
            <a:srgbClr val="FFFF99"/>
          </a:solidFill>
          <a:ln w="9360">
            <a:solidFill>
              <a:srgbClr val="FFFF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5" name="AutoShape 9"/>
          <p:cNvSpPr>
            <a:spLocks/>
          </p:cNvSpPr>
          <p:nvPr/>
        </p:nvSpPr>
        <p:spPr bwMode="auto">
          <a:xfrm>
            <a:off x="7740650" y="4951412"/>
            <a:ext cx="1619250" cy="1439862"/>
          </a:xfrm>
          <a:prstGeom prst="borderCallout1">
            <a:avLst>
              <a:gd name="adj1" fmla="val 13843"/>
              <a:gd name="adj2" fmla="val -5551"/>
              <a:gd name="adj3" fmla="val 37440"/>
              <a:gd name="adj4" fmla="val -222171"/>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a:t>This unloads all</a:t>
            </a:r>
          </a:p>
          <a:p>
            <a:pPr algn="ctr">
              <a:buClrTx/>
              <a:buFontTx/>
              <a:buNone/>
            </a:pPr>
            <a:r>
              <a:rPr lang="en-IN" altLang="en-US"/>
              <a:t> the resources</a:t>
            </a:r>
          </a:p>
          <a:p>
            <a:pPr algn="ctr">
              <a:buClrTx/>
              <a:buFontTx/>
              <a:buNone/>
            </a:pPr>
            <a:r>
              <a:rPr lang="en-IN" altLang="en-US"/>
              <a:t>loaded by</a:t>
            </a:r>
          </a:p>
          <a:p>
            <a:pPr algn="ctr">
              <a:buClrTx/>
              <a:buFontTx/>
              <a:buNone/>
            </a:pPr>
            <a:r>
              <a:rPr lang="en-IN" altLang="en-US"/>
              <a:t> __init function</a:t>
            </a:r>
          </a:p>
        </p:txBody>
      </p:sp>
      <p:sp>
        <p:nvSpPr>
          <p:cNvPr id="45066" name="Line 10"/>
          <p:cNvSpPr>
            <a:spLocks noChangeShapeType="1"/>
          </p:cNvSpPr>
          <p:nvPr/>
        </p:nvSpPr>
        <p:spPr bwMode="auto">
          <a:xfrm flipH="1">
            <a:off x="4114800" y="5310187"/>
            <a:ext cx="1670050" cy="1793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674688" y="398463"/>
            <a:ext cx="87264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The Kernel </a:t>
            </a:r>
            <a:r>
              <a:rPr lang="en-GB" altLang="en-US" dirty="0" err="1"/>
              <a:t>Makefile</a:t>
            </a:r>
            <a:endParaRPr lang="en-GB" altLang="en-US" dirty="0"/>
          </a:p>
        </p:txBody>
      </p:sp>
      <p:sp>
        <p:nvSpPr>
          <p:cNvPr id="46082" name="Rectangle 2"/>
          <p:cNvSpPr>
            <a:spLocks noGrp="1" noChangeArrowheads="1"/>
          </p:cNvSpPr>
          <p:nvPr>
            <p:ph type="body" idx="1"/>
          </p:nvPr>
        </p:nvSpPr>
        <p:spPr>
          <a:xfrm>
            <a:off x="239713" y="1468437"/>
            <a:ext cx="9525000" cy="5587999"/>
          </a:xfrm>
          <a:ln/>
        </p:spPr>
        <p:txBody>
          <a:bodyPr/>
          <a:lstStyle/>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err="1"/>
              <a:t>obj</a:t>
            </a:r>
            <a:r>
              <a:rPr lang="en-GB" altLang="en-US" sz="2600" dirty="0"/>
              <a:t>-m := </a:t>
            </a:r>
            <a:r>
              <a:rPr lang="en-GB" altLang="en-US" sz="2600" dirty="0" err="1"/>
              <a:t>hello.o</a:t>
            </a: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//For Native Compilation Platform</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KERNELDIR = /lib/modules/$(shell </a:t>
            </a:r>
            <a:r>
              <a:rPr lang="en-GB" altLang="en-US" sz="2600" dirty="0" err="1"/>
              <a:t>uname</a:t>
            </a:r>
            <a:r>
              <a:rPr lang="en-GB" altLang="en-US" sz="2600" dirty="0"/>
              <a:t> -r)/build</a:t>
            </a:r>
          </a:p>
          <a:p>
            <a:pPr indent="-338138">
              <a:lnSpc>
                <a:spcPct val="91000"/>
              </a:lnSpc>
              <a:spcBef>
                <a:spcPct val="0"/>
              </a:spcBef>
              <a:spcAft>
                <a:spcPts val="1425"/>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//For Cross Compilation Platform</a:t>
            </a:r>
          </a:p>
          <a:p>
            <a:pPr indent="-338138">
              <a:lnSpc>
                <a:spcPct val="91000"/>
              </a:lnSpc>
              <a:spcBef>
                <a:spcPct val="0"/>
              </a:spcBef>
              <a:spcAft>
                <a:spcPts val="1425"/>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KERNELDIR = /lib/modules/&lt;</a:t>
            </a:r>
            <a:r>
              <a:rPr lang="en-GB" altLang="en-US" sz="2600" dirty="0" err="1"/>
              <a:t>YourKernelModulesInstallPath</a:t>
            </a:r>
            <a:r>
              <a:rPr lang="en-GB" altLang="en-US" sz="2600" dirty="0"/>
              <a:t>&gt;/build</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PWD :=$(shell </a:t>
            </a:r>
            <a:r>
              <a:rPr lang="en-GB" altLang="en-US" sz="2600" dirty="0" err="1"/>
              <a:t>pwd</a:t>
            </a:r>
            <a:r>
              <a:rPr lang="en-GB" altLang="en-US" sz="2600" dirty="0"/>
              <a:t>)‏</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sz="2600" dirty="0"/>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default:</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dirty="0"/>
              <a:t>$(MAKE) -C $(KERNELDIR) M=$(PWD) modules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3">
            <a:extLst>
              <a:ext uri="{28A0092B-C50C-407E-A947-70E740481C1C}">
                <a14:useLocalDpi xmlns:a14="http://schemas.microsoft.com/office/drawing/2010/main" val="0"/>
              </a:ext>
            </a:extLst>
          </a:blip>
          <a:srcRect r="48746" b="38303"/>
          <a:stretch>
            <a:fillRect/>
          </a:stretch>
        </p:blipFill>
        <p:spPr bwMode="auto">
          <a:xfrm>
            <a:off x="179388" y="1260475"/>
            <a:ext cx="9539287" cy="5040313"/>
          </a:xfrm>
          <a:prstGeom prst="rect">
            <a:avLst/>
          </a:prstGeom>
          <a:noFill/>
          <a:ln>
            <a:noFill/>
          </a:ln>
          <a:effectLst/>
          <a:extLst>
            <a:ext uri="{909E8E84-426E-40DD-AFC4-6F175D3DCCD1}">
              <a14:hiddenFill xmlns:a14="http://schemas.microsoft.com/office/drawing/2010/main">
                <a:blipFill dpi="0" rotWithShape="0">
                  <a:blip/>
                  <a:srcRect r="48746" b="3830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06" name="Rectangle 2"/>
          <p:cNvSpPr>
            <a:spLocks noGrp="1" noChangeArrowheads="1"/>
          </p:cNvSpPr>
          <p:nvPr>
            <p:ph type="title"/>
          </p:nvPr>
        </p:nvSpPr>
        <p:spPr>
          <a:xfrm>
            <a:off x="674688" y="212725"/>
            <a:ext cx="8483600" cy="6445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Makefile</a:t>
            </a:r>
          </a:p>
        </p:txBody>
      </p:sp>
      <p:sp>
        <p:nvSpPr>
          <p:cNvPr id="47107" name="AutoShape 3"/>
          <p:cNvSpPr>
            <a:spLocks noChangeArrowheads="1"/>
          </p:cNvSpPr>
          <p:nvPr/>
        </p:nvSpPr>
        <p:spPr bwMode="auto">
          <a:xfrm>
            <a:off x="5219700" y="1079500"/>
            <a:ext cx="2700338" cy="900113"/>
          </a:xfrm>
          <a:prstGeom prst="wedgeRoundRectCallout">
            <a:avLst>
              <a:gd name="adj1" fmla="val -96843"/>
              <a:gd name="adj2" fmla="val 73829"/>
              <a:gd name="adj3" fmla="val 16667"/>
            </a:avLst>
          </a:prstGeom>
          <a:solidFill>
            <a:srgbClr val="FFFF99"/>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000">
                <a:latin typeface="Times New Roman" pitchFamily="16" charset="0"/>
              </a:rPr>
              <a:t>This name should be</a:t>
            </a:r>
          </a:p>
          <a:p>
            <a:pPr algn="ctr">
              <a:lnSpc>
                <a:spcPct val="100000"/>
              </a:lnSpc>
              <a:buClrTx/>
              <a:buFontTx/>
              <a:buNone/>
            </a:pPr>
            <a:r>
              <a:rPr lang="en-IN" altLang="en-US" sz="2000">
                <a:latin typeface="Times New Roman" pitchFamily="16" charset="0"/>
              </a:rPr>
              <a:t>similar to source file.</a:t>
            </a:r>
          </a:p>
          <a:p>
            <a:pPr algn="ctr">
              <a:lnSpc>
                <a:spcPct val="100000"/>
              </a:lnSpc>
              <a:buClrTx/>
              <a:buFontTx/>
              <a:buNone/>
            </a:pPr>
            <a:r>
              <a:rPr lang="en-IN" altLang="en-US" sz="2000">
                <a:latin typeface="Times New Roman" pitchFamily="16" charset="0"/>
              </a:rPr>
              <a:t>Extension should be .o</a:t>
            </a:r>
          </a:p>
        </p:txBody>
      </p:sp>
      <p:sp>
        <p:nvSpPr>
          <p:cNvPr id="47108" name="AutoShape 4"/>
          <p:cNvSpPr>
            <a:spLocks noChangeArrowheads="1"/>
          </p:cNvSpPr>
          <p:nvPr/>
        </p:nvSpPr>
        <p:spPr bwMode="auto">
          <a:xfrm>
            <a:off x="6838950" y="3060700"/>
            <a:ext cx="2700338" cy="720725"/>
          </a:xfrm>
          <a:prstGeom prst="wedgeRoundRectCallout">
            <a:avLst>
              <a:gd name="adj1" fmla="val -150639"/>
              <a:gd name="adj2" fmla="val -47954"/>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600">
                <a:latin typeface="Times New Roman" pitchFamily="16" charset="0"/>
              </a:rPr>
              <a:t>These variables store the </a:t>
            </a:r>
          </a:p>
          <a:p>
            <a:pPr algn="ctr">
              <a:lnSpc>
                <a:spcPct val="100000"/>
              </a:lnSpc>
              <a:buClrTx/>
              <a:buFontTx/>
              <a:buNone/>
            </a:pPr>
            <a:r>
              <a:rPr lang="en-IN" altLang="en-US" sz="1600">
                <a:latin typeface="Times New Roman" pitchFamily="16" charset="0"/>
              </a:rPr>
              <a:t>path of main Makefile and </a:t>
            </a:r>
          </a:p>
          <a:p>
            <a:pPr algn="ctr">
              <a:lnSpc>
                <a:spcPct val="100000"/>
              </a:lnSpc>
              <a:buClrTx/>
              <a:buFontTx/>
              <a:buNone/>
            </a:pPr>
            <a:r>
              <a:rPr lang="en-IN" altLang="en-US" sz="1600">
                <a:latin typeface="Times New Roman" pitchFamily="16" charset="0"/>
              </a:rPr>
              <a:t>present working dir path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674688" y="398463"/>
            <a:ext cx="87264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Compiling &amp; Loading the Module</a:t>
            </a:r>
          </a:p>
        </p:txBody>
      </p:sp>
      <p:sp>
        <p:nvSpPr>
          <p:cNvPr id="48130" name="Rectangle 2"/>
          <p:cNvSpPr>
            <a:spLocks noGrp="1" noChangeArrowheads="1"/>
          </p:cNvSpPr>
          <p:nvPr>
            <p:ph type="body" idx="1"/>
          </p:nvPr>
        </p:nvSpPr>
        <p:spPr>
          <a:xfrm>
            <a:off x="595313" y="1468438"/>
            <a:ext cx="8804275" cy="3937000"/>
          </a:xfrm>
          <a:ln/>
        </p:spPr>
        <p:txBody>
          <a:bodyPr/>
          <a:lstStyle/>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make</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su</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insmod ./hello.ko</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dmesg</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lsmod</a:t>
            </a:r>
          </a:p>
          <a:p>
            <a:pPr indent="-338138">
              <a:lnSpc>
                <a:spcPct val="91000"/>
              </a:lnSpc>
              <a:spcBef>
                <a:spcPct val="0"/>
              </a:spcBef>
              <a:spcAft>
                <a:spcPts val="1425"/>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2600"/>
              <a:t>linux:~ #  rmmod hello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212725"/>
            <a:ext cx="8483600" cy="6445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Compilation </a:t>
            </a:r>
          </a:p>
        </p:txBody>
      </p:sp>
      <p:grpSp>
        <p:nvGrpSpPr>
          <p:cNvPr id="2" name="Group 1">
            <a:extLst>
              <a:ext uri="{FF2B5EF4-FFF2-40B4-BE49-F238E27FC236}">
                <a16:creationId xmlns:a16="http://schemas.microsoft.com/office/drawing/2014/main" id="{F282C2EF-AA72-4711-993E-715BDD01F2C6}"/>
              </a:ext>
            </a:extLst>
          </p:cNvPr>
          <p:cNvGrpSpPr/>
          <p:nvPr/>
        </p:nvGrpSpPr>
        <p:grpSpPr>
          <a:xfrm>
            <a:off x="26987" y="1260475"/>
            <a:ext cx="10042525" cy="5040313"/>
            <a:chOff x="36513" y="1260475"/>
            <a:chExt cx="10042525" cy="5040313"/>
          </a:xfrm>
        </p:grpSpPr>
        <p:pic>
          <p:nvPicPr>
            <p:cNvPr id="49153" name="Picture 1"/>
            <p:cNvPicPr>
              <a:picLocks noChangeAspect="1" noChangeArrowheads="1"/>
            </p:cNvPicPr>
            <p:nvPr/>
          </p:nvPicPr>
          <p:blipFill>
            <a:blip r:embed="rId3">
              <a:extLst>
                <a:ext uri="{28A0092B-C50C-407E-A947-70E740481C1C}">
                  <a14:useLocalDpi xmlns:a14="http://schemas.microsoft.com/office/drawing/2010/main" val="0"/>
                </a:ext>
              </a:extLst>
            </a:blip>
            <a:srcRect b="35127"/>
            <a:stretch>
              <a:fillRect/>
            </a:stretch>
          </p:blipFill>
          <p:spPr bwMode="auto">
            <a:xfrm>
              <a:off x="179388" y="1260475"/>
              <a:ext cx="9899650" cy="5040313"/>
            </a:xfrm>
            <a:prstGeom prst="rect">
              <a:avLst/>
            </a:prstGeom>
            <a:noFill/>
            <a:ln>
              <a:noFill/>
            </a:ln>
            <a:effectLst/>
            <a:extLst>
              <a:ext uri="{909E8E84-426E-40DD-AFC4-6F175D3DCCD1}">
                <a14:hiddenFill xmlns:a14="http://schemas.microsoft.com/office/drawing/2010/main">
                  <a:blipFill dpi="0" rotWithShape="0">
                    <a:blip/>
                    <a:srcRect b="35127"/>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5" name="Oval 3"/>
            <p:cNvSpPr>
              <a:spLocks noChangeArrowheads="1"/>
            </p:cNvSpPr>
            <p:nvPr/>
          </p:nvSpPr>
          <p:spPr bwMode="auto">
            <a:xfrm>
              <a:off x="7740650" y="1800225"/>
              <a:ext cx="900113" cy="360363"/>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p:cNvSpPr>
              <a:spLocks noChangeArrowheads="1"/>
            </p:cNvSpPr>
            <p:nvPr/>
          </p:nvSpPr>
          <p:spPr bwMode="auto">
            <a:xfrm>
              <a:off x="36513" y="2484438"/>
              <a:ext cx="1944687"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p:cNvSpPr>
              <a:spLocks noChangeArrowheads="1"/>
            </p:cNvSpPr>
            <p:nvPr/>
          </p:nvSpPr>
          <p:spPr bwMode="auto">
            <a:xfrm>
              <a:off x="7091363" y="2268538"/>
              <a:ext cx="360362"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p:cNvSpPr>
              <a:spLocks noChangeArrowheads="1"/>
            </p:cNvSpPr>
            <p:nvPr/>
          </p:nvSpPr>
          <p:spPr bwMode="auto">
            <a:xfrm>
              <a:off x="7272338" y="2735263"/>
              <a:ext cx="900112" cy="360362"/>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p:cNvSpPr>
              <a:spLocks noChangeArrowheads="1"/>
            </p:cNvSpPr>
            <p:nvPr/>
          </p:nvSpPr>
          <p:spPr bwMode="auto">
            <a:xfrm>
              <a:off x="36513" y="5256213"/>
              <a:ext cx="8459787" cy="503237"/>
            </a:xfrm>
            <a:prstGeom prst="ellipse">
              <a:avLst/>
            </a:prstGeom>
            <a:noFill/>
            <a:ln w="3600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p:cNvSpPr>
              <a:spLocks noChangeArrowheads="1"/>
            </p:cNvSpPr>
            <p:nvPr/>
          </p:nvSpPr>
          <p:spPr bwMode="auto">
            <a:xfrm>
              <a:off x="828675" y="5327650"/>
              <a:ext cx="900113" cy="360363"/>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3">
            <a:lum bright="4000"/>
            <a:extLst>
              <a:ext uri="{28A0092B-C50C-407E-A947-70E740481C1C}">
                <a14:useLocalDpi xmlns:a14="http://schemas.microsoft.com/office/drawing/2010/main" val="0"/>
              </a:ext>
            </a:extLst>
          </a:blip>
          <a:srcRect/>
          <a:stretch>
            <a:fillRect/>
          </a:stretch>
        </p:blipFill>
        <p:spPr bwMode="auto">
          <a:xfrm>
            <a:off x="3060700" y="2139950"/>
            <a:ext cx="6840538" cy="3979863"/>
          </a:xfrm>
          <a:prstGeom prst="rect">
            <a:avLst/>
          </a:prstGeom>
          <a:noFill/>
          <a:ln>
            <a:noFill/>
          </a:ln>
          <a:effectLst/>
          <a:extLst>
            <a:ext uri="{909E8E84-426E-40DD-AFC4-6F175D3DCCD1}">
              <a14:hiddenFill xmlns:a14="http://schemas.microsoft.com/office/drawing/2010/main">
                <a:blipFill dpi="0" rotWithShape="0">
                  <a:blip>
                    <a:lum bright="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8" name="Rectangle 2"/>
          <p:cNvSpPr>
            <a:spLocks noGrp="1" noChangeArrowheads="1"/>
          </p:cNvSpPr>
          <p:nvPr>
            <p:ph type="title"/>
          </p:nvPr>
        </p:nvSpPr>
        <p:spPr>
          <a:xfrm>
            <a:off x="674688" y="212725"/>
            <a:ext cx="8482012" cy="6429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Inserting our “Hello To All” module</a:t>
            </a:r>
          </a:p>
        </p:txBody>
      </p:sp>
      <p:sp>
        <p:nvSpPr>
          <p:cNvPr id="50179" name="Rectangle 3"/>
          <p:cNvSpPr>
            <a:spLocks noGrp="1" noChangeArrowheads="1"/>
          </p:cNvSpPr>
          <p:nvPr>
            <p:ph type="body" idx="1"/>
          </p:nvPr>
        </p:nvSpPr>
        <p:spPr>
          <a:xfrm>
            <a:off x="287338" y="1287463"/>
            <a:ext cx="9509125" cy="4978400"/>
          </a:xfrm>
          <a:ln/>
        </p:spPr>
        <p:txBody>
          <a:bodyPr/>
          <a:lstStyle/>
          <a:p>
            <a:pPr marL="647700" indent="-647700">
              <a:buFont typeface="Times New Roman" pitchFamily="16" charset="0"/>
              <a:buChar char="•"/>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r>
              <a:rPr lang="en-IN" altLang="en-US"/>
              <a:t>To insert modules commands are : insmod and modprobe</a:t>
            </a:r>
          </a:p>
          <a:p>
            <a:pPr marL="647700" indent="-647700">
              <a:spcBef>
                <a:spcPts val="600"/>
              </a:spcBef>
              <a:buClrTx/>
              <a:buFontTx/>
              <a:buNone/>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endParaRPr lang="en-IN" altLang="en-US"/>
          </a:p>
        </p:txBody>
      </p:sp>
      <p:sp>
        <p:nvSpPr>
          <p:cNvPr id="50180" name="AutoShape 4"/>
          <p:cNvSpPr>
            <a:spLocks noChangeArrowheads="1"/>
          </p:cNvSpPr>
          <p:nvPr/>
        </p:nvSpPr>
        <p:spPr bwMode="auto">
          <a:xfrm>
            <a:off x="4763" y="1800225"/>
            <a:ext cx="3419475" cy="4500563"/>
          </a:xfrm>
          <a:prstGeom prst="verticalScroll">
            <a:avLst>
              <a:gd name="adj" fmla="val 12500"/>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1" name="Text Box 5"/>
          <p:cNvSpPr txBox="1">
            <a:spLocks noChangeArrowheads="1"/>
          </p:cNvSpPr>
          <p:nvPr/>
        </p:nvSpPr>
        <p:spPr bwMode="auto">
          <a:xfrm>
            <a:off x="360363" y="2160588"/>
            <a:ext cx="2339975"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dmesg -c is for clearing</a:t>
            </a:r>
          </a:p>
          <a:p>
            <a:pPr algn="ctr">
              <a:lnSpc>
                <a:spcPct val="100000"/>
              </a:lnSpc>
              <a:buClrTx/>
              <a:buFontTx/>
              <a:buNone/>
            </a:pPr>
            <a:r>
              <a:rPr lang="en-IN" altLang="en-US" sz="1500">
                <a:solidFill>
                  <a:srgbClr val="FF0000"/>
                </a:solidFill>
                <a:latin typeface="Times New Roman" pitchFamily="16" charset="0"/>
              </a:rPr>
              <a:t>the kernel log messages</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insmod is used to insert </a:t>
            </a:r>
          </a:p>
          <a:p>
            <a:pPr algn="ctr">
              <a:lnSpc>
                <a:spcPct val="100000"/>
              </a:lnSpc>
              <a:buClrTx/>
              <a:buFontTx/>
              <a:buNone/>
            </a:pPr>
            <a:r>
              <a:rPr lang="en-IN" altLang="en-US" sz="1500">
                <a:solidFill>
                  <a:srgbClr val="FF0000"/>
                </a:solidFill>
                <a:latin typeface="Times New Roman" pitchFamily="16" charset="0"/>
              </a:rPr>
              <a:t>our kernel module (.ko) into kernel space</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Output can be seen from </a:t>
            </a:r>
          </a:p>
          <a:p>
            <a:pPr algn="ctr">
              <a:lnSpc>
                <a:spcPct val="100000"/>
              </a:lnSpc>
              <a:buClrTx/>
              <a:buFontTx/>
              <a:buNone/>
            </a:pPr>
            <a:r>
              <a:rPr lang="en-IN" altLang="en-US" sz="1500">
                <a:solidFill>
                  <a:srgbClr val="FF0000"/>
                </a:solidFill>
                <a:latin typeface="Times New Roman" pitchFamily="16" charset="0"/>
              </a:rPr>
              <a:t>kernel log messages which can be seen using dmesg command</a:t>
            </a:r>
          </a:p>
          <a:p>
            <a:pPr algn="ctr">
              <a:lnSpc>
                <a:spcPct val="100000"/>
              </a:lnSpc>
              <a:buClrTx/>
              <a:buFontTx/>
              <a:buNone/>
            </a:pPr>
            <a:endParaRPr lang="en-IN" altLang="en-US" sz="1500">
              <a:solidFill>
                <a:srgbClr val="FF0000"/>
              </a:solidFill>
              <a:latin typeface="Times New Roman" pitchFamily="16" charset="0"/>
            </a:endParaRPr>
          </a:p>
          <a:p>
            <a:pPr algn="ctr">
              <a:buClrTx/>
              <a:buFontTx/>
              <a:buNone/>
            </a:pPr>
            <a:r>
              <a:rPr lang="en-IN" altLang="en-US" sz="1500">
                <a:solidFill>
                  <a:srgbClr val="FF0000"/>
                </a:solidFill>
                <a:latin typeface="Century Schoolbook L" pitchFamily="16" charset="0"/>
              </a:rPr>
              <a:t>l</a:t>
            </a:r>
            <a:r>
              <a:rPr lang="en-IN" altLang="en-US" sz="1500">
                <a:solidFill>
                  <a:srgbClr val="FF0000"/>
                </a:solidFill>
                <a:latin typeface="Times New Roman" pitchFamily="16" charset="0"/>
              </a:rPr>
              <a:t>smod: To see our module is inserted in kernel</a:t>
            </a:r>
          </a:p>
        </p:txBody>
      </p:sp>
      <p:sp>
        <p:nvSpPr>
          <p:cNvPr id="50182" name="Oval 6"/>
          <p:cNvSpPr>
            <a:spLocks noChangeArrowheads="1"/>
          </p:cNvSpPr>
          <p:nvPr/>
        </p:nvSpPr>
        <p:spPr bwMode="auto">
          <a:xfrm>
            <a:off x="3060700" y="2700338"/>
            <a:ext cx="1260475" cy="539750"/>
          </a:xfrm>
          <a:prstGeom prst="ellipse">
            <a:avLst/>
          </a:prstGeom>
          <a:noFill/>
          <a:ln w="9360">
            <a:solidFill>
              <a:srgbClr val="DC2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3" name="AutoShape 7"/>
          <p:cNvSpPr>
            <a:spLocks noChangeArrowheads="1"/>
          </p:cNvSpPr>
          <p:nvPr/>
        </p:nvSpPr>
        <p:spPr bwMode="auto">
          <a:xfrm>
            <a:off x="6642100" y="3995738"/>
            <a:ext cx="2700338" cy="720725"/>
          </a:xfrm>
          <a:prstGeom prst="wedgeRoundRectCallout">
            <a:avLst>
              <a:gd name="adj1" fmla="val -78995"/>
              <a:gd name="adj2" fmla="val -6074"/>
              <a:gd name="adj3" fmla="val 16667"/>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000">
                <a:solidFill>
                  <a:srgbClr val="FF0000"/>
                </a:solidFill>
                <a:latin typeface="Times New Roman" pitchFamily="16" charset="0"/>
              </a:rPr>
              <a:t>Output message printed</a:t>
            </a:r>
          </a:p>
          <a:p>
            <a:pPr algn="ctr">
              <a:lnSpc>
                <a:spcPct val="100000"/>
              </a:lnSpc>
              <a:buClrTx/>
              <a:buFontTx/>
              <a:buNone/>
            </a:pPr>
            <a:r>
              <a:rPr lang="en-IN" altLang="en-US" sz="2000">
                <a:solidFill>
                  <a:srgbClr val="FF0000"/>
                </a:solidFill>
                <a:latin typeface="Times New Roman" pitchFamily="16" charset="0"/>
              </a:rPr>
              <a:t>by our module</a:t>
            </a:r>
          </a:p>
        </p:txBody>
      </p:sp>
      <p:sp>
        <p:nvSpPr>
          <p:cNvPr id="50184" name="Freeform 8"/>
          <p:cNvSpPr>
            <a:spLocks noChangeArrowheads="1"/>
          </p:cNvSpPr>
          <p:nvPr/>
        </p:nvSpPr>
        <p:spPr bwMode="auto">
          <a:xfrm>
            <a:off x="2879725" y="4679950"/>
            <a:ext cx="1439863" cy="2160588"/>
          </a:xfrm>
          <a:custGeom>
            <a:avLst/>
            <a:gdLst>
              <a:gd name="T0" fmla="*/ 1861 w 3448"/>
              <a:gd name="T1" fmla="*/ 3312 h 4947"/>
              <a:gd name="T2" fmla="*/ 1556 w 3448"/>
              <a:gd name="T3" fmla="*/ 3716 h 4947"/>
              <a:gd name="T4" fmla="*/ 1587 w 3448"/>
              <a:gd name="T5" fmla="*/ 4268 h 4947"/>
              <a:gd name="T6" fmla="*/ 1685 w 3448"/>
              <a:gd name="T7" fmla="*/ 4587 h 4947"/>
              <a:gd name="T8" fmla="*/ 1866 w 3448"/>
              <a:gd name="T9" fmla="*/ 4559 h 4947"/>
              <a:gd name="T10" fmla="*/ 2110 w 3448"/>
              <a:gd name="T11" fmla="*/ 4582 h 4947"/>
              <a:gd name="T12" fmla="*/ 2047 w 3448"/>
              <a:gd name="T13" fmla="*/ 4403 h 4947"/>
              <a:gd name="T14" fmla="*/ 1925 w 3448"/>
              <a:gd name="T15" fmla="*/ 3905 h 4947"/>
              <a:gd name="T16" fmla="*/ 2206 w 3448"/>
              <a:gd name="T17" fmla="*/ 3449 h 4947"/>
              <a:gd name="T18" fmla="*/ 2331 w 3448"/>
              <a:gd name="T19" fmla="*/ 2979 h 4947"/>
              <a:gd name="T20" fmla="*/ 2293 w 3448"/>
              <a:gd name="T21" fmla="*/ 2779 h 4947"/>
              <a:gd name="T22" fmla="*/ 2088 w 3448"/>
              <a:gd name="T23" fmla="*/ 2824 h 4947"/>
              <a:gd name="T24" fmla="*/ 2491 w 3448"/>
              <a:gd name="T25" fmla="*/ 2722 h 4947"/>
              <a:gd name="T26" fmla="*/ 2360 w 3448"/>
              <a:gd name="T27" fmla="*/ 2734 h 4947"/>
              <a:gd name="T28" fmla="*/ 2276 w 3448"/>
              <a:gd name="T29" fmla="*/ 2738 h 4947"/>
              <a:gd name="T30" fmla="*/ 2280 w 3448"/>
              <a:gd name="T31" fmla="*/ 2766 h 4947"/>
              <a:gd name="T32" fmla="*/ 2386 w 3448"/>
              <a:gd name="T33" fmla="*/ 2888 h 4947"/>
              <a:gd name="T34" fmla="*/ 2358 w 3448"/>
              <a:gd name="T35" fmla="*/ 3481 h 4947"/>
              <a:gd name="T36" fmla="*/ 2247 w 3448"/>
              <a:gd name="T37" fmla="*/ 3896 h 4947"/>
              <a:gd name="T38" fmla="*/ 2527 w 3448"/>
              <a:gd name="T39" fmla="*/ 4647 h 4947"/>
              <a:gd name="T40" fmla="*/ 2811 w 3448"/>
              <a:gd name="T41" fmla="*/ 4928 h 4947"/>
              <a:gd name="T42" fmla="*/ 3073 w 3448"/>
              <a:gd name="T43" fmla="*/ 4825 h 4947"/>
              <a:gd name="T44" fmla="*/ 3210 w 3448"/>
              <a:gd name="T45" fmla="*/ 4819 h 4947"/>
              <a:gd name="T46" fmla="*/ 2947 w 3448"/>
              <a:gd name="T47" fmla="*/ 4621 h 4947"/>
              <a:gd name="T48" fmla="*/ 2610 w 3448"/>
              <a:gd name="T49" fmla="*/ 4122 h 4947"/>
              <a:gd name="T50" fmla="*/ 2741 w 3448"/>
              <a:gd name="T51" fmla="*/ 3307 h 4947"/>
              <a:gd name="T52" fmla="*/ 2794 w 3448"/>
              <a:gd name="T53" fmla="*/ 2877 h 4947"/>
              <a:gd name="T54" fmla="*/ 2697 w 3448"/>
              <a:gd name="T55" fmla="*/ 2707 h 4947"/>
              <a:gd name="T56" fmla="*/ 3298 w 3448"/>
              <a:gd name="T57" fmla="*/ 1325 h 4947"/>
              <a:gd name="T58" fmla="*/ 3160 w 3448"/>
              <a:gd name="T59" fmla="*/ 1269 h 4947"/>
              <a:gd name="T60" fmla="*/ 2774 w 3448"/>
              <a:gd name="T61" fmla="*/ 827 h 4947"/>
              <a:gd name="T62" fmla="*/ 2774 w 3448"/>
              <a:gd name="T63" fmla="*/ 551 h 4947"/>
              <a:gd name="T64" fmla="*/ 2221 w 3448"/>
              <a:gd name="T65" fmla="*/ 192 h 4947"/>
              <a:gd name="T66" fmla="*/ 1971 w 3448"/>
              <a:gd name="T67" fmla="*/ 246 h 4947"/>
              <a:gd name="T68" fmla="*/ 1560 w 3448"/>
              <a:gd name="T69" fmla="*/ 149 h 4947"/>
              <a:gd name="T70" fmla="*/ 1033 w 3448"/>
              <a:gd name="T71" fmla="*/ 72 h 4947"/>
              <a:gd name="T72" fmla="*/ 721 w 3448"/>
              <a:gd name="T73" fmla="*/ 613 h 4947"/>
              <a:gd name="T74" fmla="*/ 312 w 3448"/>
              <a:gd name="T75" fmla="*/ 841 h 4947"/>
              <a:gd name="T76" fmla="*/ 88 w 3448"/>
              <a:gd name="T77" fmla="*/ 1089 h 4947"/>
              <a:gd name="T78" fmla="*/ 164 w 3448"/>
              <a:gd name="T79" fmla="*/ 1725 h 4947"/>
              <a:gd name="T80" fmla="*/ 8 w 3448"/>
              <a:gd name="T81" fmla="*/ 2333 h 4947"/>
              <a:gd name="T82" fmla="*/ 292 w 3448"/>
              <a:gd name="T83" fmla="*/ 2555 h 4947"/>
              <a:gd name="T84" fmla="*/ 682 w 3448"/>
              <a:gd name="T85" fmla="*/ 2624 h 4947"/>
              <a:gd name="T86" fmla="*/ 1093 w 3448"/>
              <a:gd name="T87" fmla="*/ 2966 h 4947"/>
              <a:gd name="T88" fmla="*/ 1487 w 3448"/>
              <a:gd name="T89" fmla="*/ 3239 h 4947"/>
              <a:gd name="T90" fmla="*/ 1809 w 3448"/>
              <a:gd name="T91" fmla="*/ 3063 h 4947"/>
              <a:gd name="T92" fmla="*/ 2033 w 3448"/>
              <a:gd name="T93" fmla="*/ 2880 h 4947"/>
              <a:gd name="T94" fmla="*/ 2221 w 3448"/>
              <a:gd name="T95" fmla="*/ 2804 h 4947"/>
              <a:gd name="T96" fmla="*/ 2275 w 3448"/>
              <a:gd name="T97" fmla="*/ 2790 h 4947"/>
              <a:gd name="T98" fmla="*/ 2548 w 3448"/>
              <a:gd name="T99" fmla="*/ 2766 h 4947"/>
              <a:gd name="T100" fmla="*/ 2621 w 3448"/>
              <a:gd name="T101" fmla="*/ 2763 h 4947"/>
              <a:gd name="T102" fmla="*/ 2690 w 3448"/>
              <a:gd name="T103" fmla="*/ 2763 h 4947"/>
              <a:gd name="T104" fmla="*/ 2942 w 3448"/>
              <a:gd name="T105" fmla="*/ 2590 h 4947"/>
              <a:gd name="T106" fmla="*/ 3111 w 3448"/>
              <a:gd name="T107" fmla="*/ 2040 h 4947"/>
              <a:gd name="T108" fmla="*/ 3447 w 3448"/>
              <a:gd name="T109" fmla="*/ 1577 h 4947"/>
              <a:gd name="T110" fmla="*/ 1458 w 3448"/>
              <a:gd name="T111" fmla="*/ 2837 h 4947"/>
              <a:gd name="T112" fmla="*/ 449 w 3448"/>
              <a:gd name="T113" fmla="*/ 2134 h 4947"/>
              <a:gd name="T114" fmla="*/ 561 w 3448"/>
              <a:gd name="T115" fmla="*/ 884 h 4947"/>
              <a:gd name="T116" fmla="*/ 1700 w 3448"/>
              <a:gd name="T117" fmla="*/ 372 h 4947"/>
              <a:gd name="T118" fmla="*/ 2702 w 3448"/>
              <a:gd name="T119" fmla="*/ 1067 h 4947"/>
              <a:gd name="T120" fmla="*/ 2590 w 3448"/>
              <a:gd name="T121" fmla="*/ 2315 h 4947"/>
              <a:gd name="T122" fmla="*/ 660 w 3448"/>
              <a:gd name="T123" fmla="*/ 790 h 4947"/>
              <a:gd name="T124" fmla="*/ 2480 w 3448"/>
              <a:gd name="T125" fmla="*/ 2420 h 4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3448" h="4947">
                <a:moveTo>
                  <a:pt x="1944" y="2928"/>
                </a:moveTo>
                <a:cubicBezTo>
                  <a:pt x="1941" y="2982"/>
                  <a:pt x="1938" y="3036"/>
                  <a:pt x="1933" y="3090"/>
                </a:cubicBezTo>
                <a:cubicBezTo>
                  <a:pt x="1924" y="3131"/>
                  <a:pt x="1915" y="3172"/>
                  <a:pt x="1905" y="3214"/>
                </a:cubicBezTo>
                <a:cubicBezTo>
                  <a:pt x="1891" y="3246"/>
                  <a:pt x="1877" y="3278"/>
                  <a:pt x="1861" y="3312"/>
                </a:cubicBezTo>
                <a:cubicBezTo>
                  <a:pt x="1843" y="3340"/>
                  <a:pt x="1825" y="3368"/>
                  <a:pt x="1805" y="3398"/>
                </a:cubicBezTo>
                <a:cubicBezTo>
                  <a:pt x="1775" y="3437"/>
                  <a:pt x="1745" y="3476"/>
                  <a:pt x="1715" y="3517"/>
                </a:cubicBezTo>
                <a:cubicBezTo>
                  <a:pt x="1685" y="3548"/>
                  <a:pt x="1655" y="3579"/>
                  <a:pt x="1625" y="3612"/>
                </a:cubicBezTo>
                <a:cubicBezTo>
                  <a:pt x="1602" y="3646"/>
                  <a:pt x="1579" y="3680"/>
                  <a:pt x="1556" y="3716"/>
                </a:cubicBezTo>
                <a:cubicBezTo>
                  <a:pt x="1547" y="3766"/>
                  <a:pt x="1538" y="3816"/>
                  <a:pt x="1529" y="3868"/>
                </a:cubicBezTo>
                <a:cubicBezTo>
                  <a:pt x="1532" y="3914"/>
                  <a:pt x="1535" y="3960"/>
                  <a:pt x="1538" y="4008"/>
                </a:cubicBezTo>
                <a:cubicBezTo>
                  <a:pt x="1545" y="4052"/>
                  <a:pt x="1552" y="4096"/>
                  <a:pt x="1560" y="4141"/>
                </a:cubicBezTo>
                <a:cubicBezTo>
                  <a:pt x="1569" y="4183"/>
                  <a:pt x="1578" y="4225"/>
                  <a:pt x="1587" y="4268"/>
                </a:cubicBezTo>
                <a:cubicBezTo>
                  <a:pt x="1595" y="4309"/>
                  <a:pt x="1603" y="4350"/>
                  <a:pt x="1612" y="4393"/>
                </a:cubicBezTo>
                <a:cubicBezTo>
                  <a:pt x="1620" y="4412"/>
                  <a:pt x="1628" y="4431"/>
                  <a:pt x="1636" y="4451"/>
                </a:cubicBezTo>
                <a:cubicBezTo>
                  <a:pt x="1645" y="4475"/>
                  <a:pt x="1654" y="4499"/>
                  <a:pt x="1664" y="4524"/>
                </a:cubicBezTo>
                <a:cubicBezTo>
                  <a:pt x="1671" y="4545"/>
                  <a:pt x="1678" y="4566"/>
                  <a:pt x="1685" y="4587"/>
                </a:cubicBezTo>
                <a:cubicBezTo>
                  <a:pt x="1688" y="4596"/>
                  <a:pt x="1691" y="4605"/>
                  <a:pt x="1695" y="4614"/>
                </a:cubicBezTo>
                <a:cubicBezTo>
                  <a:pt x="1711" y="4604"/>
                  <a:pt x="1727" y="4594"/>
                  <a:pt x="1745" y="4582"/>
                </a:cubicBezTo>
                <a:cubicBezTo>
                  <a:pt x="1765" y="4577"/>
                  <a:pt x="1785" y="4572"/>
                  <a:pt x="1805" y="4565"/>
                </a:cubicBezTo>
                <a:cubicBezTo>
                  <a:pt x="1825" y="4563"/>
                  <a:pt x="1845" y="4561"/>
                  <a:pt x="1866" y="4559"/>
                </a:cubicBezTo>
                <a:cubicBezTo>
                  <a:pt x="1882" y="4559"/>
                  <a:pt x="1898" y="4559"/>
                  <a:pt x="1916" y="4559"/>
                </a:cubicBezTo>
                <a:cubicBezTo>
                  <a:pt x="1935" y="4560"/>
                  <a:pt x="1954" y="4561"/>
                  <a:pt x="1973" y="4563"/>
                </a:cubicBezTo>
                <a:cubicBezTo>
                  <a:pt x="1997" y="4566"/>
                  <a:pt x="2021" y="4569"/>
                  <a:pt x="2047" y="4573"/>
                </a:cubicBezTo>
                <a:cubicBezTo>
                  <a:pt x="2068" y="4576"/>
                  <a:pt x="2089" y="4579"/>
                  <a:pt x="2110" y="4582"/>
                </a:cubicBezTo>
                <a:cubicBezTo>
                  <a:pt x="2119" y="4583"/>
                  <a:pt x="2128" y="4584"/>
                  <a:pt x="2137" y="4587"/>
                </a:cubicBezTo>
                <a:cubicBezTo>
                  <a:pt x="2125" y="4570"/>
                  <a:pt x="2113" y="4553"/>
                  <a:pt x="2100" y="4536"/>
                </a:cubicBezTo>
                <a:cubicBezTo>
                  <a:pt x="2091" y="4515"/>
                  <a:pt x="2082" y="4494"/>
                  <a:pt x="2071" y="4472"/>
                </a:cubicBezTo>
                <a:cubicBezTo>
                  <a:pt x="2063" y="4449"/>
                  <a:pt x="2055" y="4426"/>
                  <a:pt x="2047" y="4403"/>
                </a:cubicBezTo>
                <a:cubicBezTo>
                  <a:pt x="2040" y="4382"/>
                  <a:pt x="2033" y="4361"/>
                  <a:pt x="2026" y="4338"/>
                </a:cubicBezTo>
                <a:cubicBezTo>
                  <a:pt x="2001" y="4275"/>
                  <a:pt x="1976" y="4212"/>
                  <a:pt x="1951" y="4149"/>
                </a:cubicBezTo>
                <a:cubicBezTo>
                  <a:pt x="1941" y="4103"/>
                  <a:pt x="1931" y="4057"/>
                  <a:pt x="1921" y="4009"/>
                </a:cubicBezTo>
                <a:cubicBezTo>
                  <a:pt x="1922" y="3975"/>
                  <a:pt x="1923" y="3941"/>
                  <a:pt x="1925" y="3905"/>
                </a:cubicBezTo>
                <a:cubicBezTo>
                  <a:pt x="1934" y="3879"/>
                  <a:pt x="1943" y="3853"/>
                  <a:pt x="1954" y="3825"/>
                </a:cubicBezTo>
                <a:cubicBezTo>
                  <a:pt x="1969" y="3803"/>
                  <a:pt x="1984" y="3781"/>
                  <a:pt x="1999" y="3757"/>
                </a:cubicBezTo>
                <a:cubicBezTo>
                  <a:pt x="2034" y="3705"/>
                  <a:pt x="2069" y="3653"/>
                  <a:pt x="2105" y="3599"/>
                </a:cubicBezTo>
                <a:cubicBezTo>
                  <a:pt x="2138" y="3549"/>
                  <a:pt x="2171" y="3499"/>
                  <a:pt x="2206" y="3449"/>
                </a:cubicBezTo>
                <a:cubicBezTo>
                  <a:pt x="2232" y="3398"/>
                  <a:pt x="2258" y="3347"/>
                  <a:pt x="2286" y="3294"/>
                </a:cubicBezTo>
                <a:cubicBezTo>
                  <a:pt x="2301" y="3237"/>
                  <a:pt x="2316" y="3180"/>
                  <a:pt x="2331" y="3122"/>
                </a:cubicBezTo>
                <a:cubicBezTo>
                  <a:pt x="2331" y="3100"/>
                  <a:pt x="2331" y="3078"/>
                  <a:pt x="2331" y="3054"/>
                </a:cubicBezTo>
                <a:cubicBezTo>
                  <a:pt x="2331" y="3029"/>
                  <a:pt x="2331" y="3004"/>
                  <a:pt x="2331" y="2979"/>
                </a:cubicBezTo>
                <a:cubicBezTo>
                  <a:pt x="2331" y="2953"/>
                  <a:pt x="2331" y="2927"/>
                  <a:pt x="2331" y="2899"/>
                </a:cubicBezTo>
                <a:cubicBezTo>
                  <a:pt x="2331" y="2872"/>
                  <a:pt x="2331" y="2845"/>
                  <a:pt x="2331" y="2817"/>
                </a:cubicBezTo>
                <a:cubicBezTo>
                  <a:pt x="2324" y="2811"/>
                  <a:pt x="2317" y="2805"/>
                  <a:pt x="2310" y="2797"/>
                </a:cubicBezTo>
                <a:cubicBezTo>
                  <a:pt x="2305" y="2791"/>
                  <a:pt x="2300" y="2785"/>
                  <a:pt x="2293" y="2779"/>
                </a:cubicBezTo>
                <a:cubicBezTo>
                  <a:pt x="2289" y="2775"/>
                  <a:pt x="2285" y="2771"/>
                  <a:pt x="2280" y="2766"/>
                </a:cubicBezTo>
                <a:cubicBezTo>
                  <a:pt x="2279" y="2765"/>
                  <a:pt x="2278" y="2764"/>
                  <a:pt x="2276" y="2762"/>
                </a:cubicBezTo>
                <a:cubicBezTo>
                  <a:pt x="2243" y="2770"/>
                  <a:pt x="2210" y="2778"/>
                  <a:pt x="2177" y="2788"/>
                </a:cubicBezTo>
                <a:cubicBezTo>
                  <a:pt x="2148" y="2800"/>
                  <a:pt x="2119" y="2812"/>
                  <a:pt x="2088" y="2824"/>
                </a:cubicBezTo>
                <a:cubicBezTo>
                  <a:pt x="2062" y="2839"/>
                  <a:pt x="2036" y="2854"/>
                  <a:pt x="2010" y="2870"/>
                </a:cubicBezTo>
                <a:cubicBezTo>
                  <a:pt x="1988" y="2889"/>
                  <a:pt x="1966" y="2908"/>
                  <a:pt x="1944" y="2928"/>
                </a:cubicBezTo>
                <a:close/>
                <a:moveTo>
                  <a:pt x="2635" y="2707"/>
                </a:moveTo>
                <a:cubicBezTo>
                  <a:pt x="2587" y="2712"/>
                  <a:pt x="2539" y="2717"/>
                  <a:pt x="2491" y="2722"/>
                </a:cubicBezTo>
                <a:cubicBezTo>
                  <a:pt x="2467" y="2724"/>
                  <a:pt x="2443" y="2726"/>
                  <a:pt x="2417" y="2730"/>
                </a:cubicBezTo>
                <a:cubicBezTo>
                  <a:pt x="2408" y="2731"/>
                  <a:pt x="2399" y="2732"/>
                  <a:pt x="2389" y="2733"/>
                </a:cubicBezTo>
                <a:cubicBezTo>
                  <a:pt x="2388" y="2733"/>
                  <a:pt x="2387" y="2733"/>
                  <a:pt x="2386" y="2734"/>
                </a:cubicBezTo>
                <a:cubicBezTo>
                  <a:pt x="2378" y="2734"/>
                  <a:pt x="2370" y="2734"/>
                  <a:pt x="2360" y="2734"/>
                </a:cubicBezTo>
                <a:cubicBezTo>
                  <a:pt x="2350" y="2734"/>
                  <a:pt x="2340" y="2734"/>
                  <a:pt x="2330" y="2734"/>
                </a:cubicBezTo>
                <a:cubicBezTo>
                  <a:pt x="2320" y="2734"/>
                  <a:pt x="2310" y="2734"/>
                  <a:pt x="2300" y="2734"/>
                </a:cubicBezTo>
                <a:cubicBezTo>
                  <a:pt x="2292" y="2734"/>
                  <a:pt x="2284" y="2734"/>
                  <a:pt x="2276" y="2734"/>
                </a:cubicBezTo>
                <a:cubicBezTo>
                  <a:pt x="2276" y="2735"/>
                  <a:pt x="2276" y="2736"/>
                  <a:pt x="2276" y="2738"/>
                </a:cubicBezTo>
                <a:cubicBezTo>
                  <a:pt x="2276" y="2741"/>
                  <a:pt x="2276" y="2744"/>
                  <a:pt x="2276" y="2748"/>
                </a:cubicBezTo>
                <a:cubicBezTo>
                  <a:pt x="2276" y="2751"/>
                  <a:pt x="2276" y="2754"/>
                  <a:pt x="2276" y="2757"/>
                </a:cubicBezTo>
                <a:cubicBezTo>
                  <a:pt x="2276" y="2758"/>
                  <a:pt x="2276" y="2759"/>
                  <a:pt x="2276" y="2762"/>
                </a:cubicBezTo>
                <a:cubicBezTo>
                  <a:pt x="2277" y="2763"/>
                  <a:pt x="2278" y="2764"/>
                  <a:pt x="2280" y="2766"/>
                </a:cubicBezTo>
                <a:cubicBezTo>
                  <a:pt x="2284" y="2770"/>
                  <a:pt x="2288" y="2774"/>
                  <a:pt x="2293" y="2779"/>
                </a:cubicBezTo>
                <a:cubicBezTo>
                  <a:pt x="2298" y="2785"/>
                  <a:pt x="2303" y="2791"/>
                  <a:pt x="2310" y="2797"/>
                </a:cubicBezTo>
                <a:cubicBezTo>
                  <a:pt x="2317" y="2803"/>
                  <a:pt x="2324" y="2809"/>
                  <a:pt x="2331" y="2817"/>
                </a:cubicBezTo>
                <a:cubicBezTo>
                  <a:pt x="2349" y="2840"/>
                  <a:pt x="2367" y="2863"/>
                  <a:pt x="2386" y="2888"/>
                </a:cubicBezTo>
                <a:cubicBezTo>
                  <a:pt x="2397" y="2918"/>
                  <a:pt x="2408" y="2948"/>
                  <a:pt x="2419" y="2979"/>
                </a:cubicBezTo>
                <a:cubicBezTo>
                  <a:pt x="2422" y="3019"/>
                  <a:pt x="2425" y="3059"/>
                  <a:pt x="2428" y="3099"/>
                </a:cubicBezTo>
                <a:cubicBezTo>
                  <a:pt x="2422" y="3153"/>
                  <a:pt x="2416" y="3207"/>
                  <a:pt x="2408" y="3263"/>
                </a:cubicBezTo>
                <a:cubicBezTo>
                  <a:pt x="2392" y="3335"/>
                  <a:pt x="2376" y="3407"/>
                  <a:pt x="2358" y="3481"/>
                </a:cubicBezTo>
                <a:cubicBezTo>
                  <a:pt x="2349" y="3515"/>
                  <a:pt x="2340" y="3549"/>
                  <a:pt x="2329" y="3584"/>
                </a:cubicBezTo>
                <a:cubicBezTo>
                  <a:pt x="2317" y="3618"/>
                  <a:pt x="2305" y="3652"/>
                  <a:pt x="2292" y="3688"/>
                </a:cubicBezTo>
                <a:cubicBezTo>
                  <a:pt x="2282" y="3722"/>
                  <a:pt x="2272" y="3756"/>
                  <a:pt x="2260" y="3791"/>
                </a:cubicBezTo>
                <a:cubicBezTo>
                  <a:pt x="2256" y="3826"/>
                  <a:pt x="2252" y="3861"/>
                  <a:pt x="2247" y="3896"/>
                </a:cubicBezTo>
                <a:cubicBezTo>
                  <a:pt x="2252" y="3967"/>
                  <a:pt x="2257" y="4038"/>
                  <a:pt x="2263" y="4110"/>
                </a:cubicBezTo>
                <a:cubicBezTo>
                  <a:pt x="2280" y="4172"/>
                  <a:pt x="2297" y="4234"/>
                  <a:pt x="2315" y="4297"/>
                </a:cubicBezTo>
                <a:cubicBezTo>
                  <a:pt x="2344" y="4355"/>
                  <a:pt x="2373" y="4413"/>
                  <a:pt x="2402" y="4472"/>
                </a:cubicBezTo>
                <a:cubicBezTo>
                  <a:pt x="2443" y="4530"/>
                  <a:pt x="2484" y="4588"/>
                  <a:pt x="2527" y="4647"/>
                </a:cubicBezTo>
                <a:cubicBezTo>
                  <a:pt x="2581" y="4709"/>
                  <a:pt x="2635" y="4771"/>
                  <a:pt x="2690" y="4835"/>
                </a:cubicBezTo>
                <a:cubicBezTo>
                  <a:pt x="2701" y="4840"/>
                  <a:pt x="2712" y="4845"/>
                  <a:pt x="2723" y="4852"/>
                </a:cubicBezTo>
                <a:cubicBezTo>
                  <a:pt x="2738" y="4864"/>
                  <a:pt x="2753" y="4876"/>
                  <a:pt x="2770" y="4890"/>
                </a:cubicBezTo>
                <a:cubicBezTo>
                  <a:pt x="2783" y="4902"/>
                  <a:pt x="2796" y="4914"/>
                  <a:pt x="2811" y="4928"/>
                </a:cubicBezTo>
                <a:cubicBezTo>
                  <a:pt x="2817" y="4934"/>
                  <a:pt x="2823" y="4940"/>
                  <a:pt x="2829" y="4946"/>
                </a:cubicBezTo>
                <a:cubicBezTo>
                  <a:pt x="2852" y="4925"/>
                  <a:pt x="2875" y="4904"/>
                  <a:pt x="2899" y="4881"/>
                </a:cubicBezTo>
                <a:cubicBezTo>
                  <a:pt x="2927" y="4869"/>
                  <a:pt x="2955" y="4857"/>
                  <a:pt x="2983" y="4845"/>
                </a:cubicBezTo>
                <a:cubicBezTo>
                  <a:pt x="3013" y="4839"/>
                  <a:pt x="3043" y="4833"/>
                  <a:pt x="3073" y="4825"/>
                </a:cubicBezTo>
                <a:cubicBezTo>
                  <a:pt x="3102" y="4820"/>
                  <a:pt x="3131" y="4815"/>
                  <a:pt x="3161" y="4808"/>
                </a:cubicBezTo>
                <a:cubicBezTo>
                  <a:pt x="3167" y="4808"/>
                  <a:pt x="3173" y="4808"/>
                  <a:pt x="3180" y="4808"/>
                </a:cubicBezTo>
                <a:cubicBezTo>
                  <a:pt x="3186" y="4809"/>
                  <a:pt x="3192" y="4810"/>
                  <a:pt x="3198" y="4811"/>
                </a:cubicBezTo>
                <a:cubicBezTo>
                  <a:pt x="3202" y="4813"/>
                  <a:pt x="3206" y="4815"/>
                  <a:pt x="3210" y="4819"/>
                </a:cubicBezTo>
                <a:cubicBezTo>
                  <a:pt x="3211" y="4824"/>
                  <a:pt x="3212" y="4829"/>
                  <a:pt x="3215" y="4835"/>
                </a:cubicBezTo>
                <a:cubicBezTo>
                  <a:pt x="3178" y="4809"/>
                  <a:pt x="3141" y="4783"/>
                  <a:pt x="3104" y="4757"/>
                </a:cubicBezTo>
                <a:cubicBezTo>
                  <a:pt x="3076" y="4734"/>
                  <a:pt x="3048" y="4711"/>
                  <a:pt x="3018" y="4686"/>
                </a:cubicBezTo>
                <a:cubicBezTo>
                  <a:pt x="2995" y="4665"/>
                  <a:pt x="2972" y="4644"/>
                  <a:pt x="2947" y="4621"/>
                </a:cubicBezTo>
                <a:cubicBezTo>
                  <a:pt x="2926" y="4601"/>
                  <a:pt x="2905" y="4581"/>
                  <a:pt x="2884" y="4559"/>
                </a:cubicBezTo>
                <a:cubicBezTo>
                  <a:pt x="2844" y="4512"/>
                  <a:pt x="2804" y="4465"/>
                  <a:pt x="2762" y="4416"/>
                </a:cubicBezTo>
                <a:cubicBezTo>
                  <a:pt x="2731" y="4370"/>
                  <a:pt x="2700" y="4324"/>
                  <a:pt x="2668" y="4277"/>
                </a:cubicBezTo>
                <a:cubicBezTo>
                  <a:pt x="2649" y="4226"/>
                  <a:pt x="2630" y="4175"/>
                  <a:pt x="2610" y="4122"/>
                </a:cubicBezTo>
                <a:cubicBezTo>
                  <a:pt x="2606" y="4060"/>
                  <a:pt x="2602" y="3998"/>
                  <a:pt x="2596" y="3936"/>
                </a:cubicBezTo>
                <a:cubicBezTo>
                  <a:pt x="2609" y="3858"/>
                  <a:pt x="2622" y="3780"/>
                  <a:pt x="2635" y="3702"/>
                </a:cubicBezTo>
                <a:cubicBezTo>
                  <a:pt x="2654" y="3628"/>
                  <a:pt x="2673" y="3554"/>
                  <a:pt x="2694" y="3480"/>
                </a:cubicBezTo>
                <a:cubicBezTo>
                  <a:pt x="2709" y="3423"/>
                  <a:pt x="2724" y="3366"/>
                  <a:pt x="2741" y="3307"/>
                </a:cubicBezTo>
                <a:cubicBezTo>
                  <a:pt x="2751" y="3262"/>
                  <a:pt x="2761" y="3217"/>
                  <a:pt x="2773" y="3170"/>
                </a:cubicBezTo>
                <a:cubicBezTo>
                  <a:pt x="2779" y="3132"/>
                  <a:pt x="2785" y="3094"/>
                  <a:pt x="2793" y="3056"/>
                </a:cubicBezTo>
                <a:cubicBezTo>
                  <a:pt x="2795" y="3023"/>
                  <a:pt x="2797" y="2990"/>
                  <a:pt x="2800" y="2955"/>
                </a:cubicBezTo>
                <a:cubicBezTo>
                  <a:pt x="2798" y="2929"/>
                  <a:pt x="2796" y="2903"/>
                  <a:pt x="2794" y="2877"/>
                </a:cubicBezTo>
                <a:cubicBezTo>
                  <a:pt x="2789" y="2855"/>
                  <a:pt x="2784" y="2833"/>
                  <a:pt x="2779" y="2810"/>
                </a:cubicBezTo>
                <a:cubicBezTo>
                  <a:pt x="2771" y="2791"/>
                  <a:pt x="2763" y="2772"/>
                  <a:pt x="2754" y="2753"/>
                </a:cubicBezTo>
                <a:cubicBezTo>
                  <a:pt x="2742" y="2738"/>
                  <a:pt x="2730" y="2723"/>
                  <a:pt x="2718" y="2707"/>
                </a:cubicBezTo>
                <a:cubicBezTo>
                  <a:pt x="2711" y="2707"/>
                  <a:pt x="2704" y="2707"/>
                  <a:pt x="2697" y="2707"/>
                </a:cubicBezTo>
                <a:cubicBezTo>
                  <a:pt x="2690" y="2707"/>
                  <a:pt x="2683" y="2707"/>
                  <a:pt x="2676" y="2707"/>
                </a:cubicBezTo>
                <a:cubicBezTo>
                  <a:pt x="2669" y="2707"/>
                  <a:pt x="2662" y="2707"/>
                  <a:pt x="2655" y="2707"/>
                </a:cubicBezTo>
                <a:cubicBezTo>
                  <a:pt x="2649" y="2707"/>
                  <a:pt x="2643" y="2707"/>
                  <a:pt x="2635" y="2707"/>
                </a:cubicBezTo>
                <a:close/>
                <a:moveTo>
                  <a:pt x="3298" y="1325"/>
                </a:moveTo>
                <a:cubicBezTo>
                  <a:pt x="3285" y="1318"/>
                  <a:pt x="3272" y="1311"/>
                  <a:pt x="3257" y="1304"/>
                </a:cubicBezTo>
                <a:cubicBezTo>
                  <a:pt x="3245" y="1298"/>
                  <a:pt x="3233" y="1292"/>
                  <a:pt x="3219" y="1286"/>
                </a:cubicBezTo>
                <a:cubicBezTo>
                  <a:pt x="3208" y="1282"/>
                  <a:pt x="3197" y="1278"/>
                  <a:pt x="3185" y="1273"/>
                </a:cubicBezTo>
                <a:cubicBezTo>
                  <a:pt x="3177" y="1272"/>
                  <a:pt x="3169" y="1271"/>
                  <a:pt x="3160" y="1269"/>
                </a:cubicBezTo>
                <a:cubicBezTo>
                  <a:pt x="3118" y="1251"/>
                  <a:pt x="3076" y="1233"/>
                  <a:pt x="3033" y="1215"/>
                </a:cubicBezTo>
                <a:cubicBezTo>
                  <a:pt x="2994" y="1187"/>
                  <a:pt x="2955" y="1159"/>
                  <a:pt x="2914" y="1131"/>
                </a:cubicBezTo>
                <a:cubicBezTo>
                  <a:pt x="2884" y="1089"/>
                  <a:pt x="2854" y="1047"/>
                  <a:pt x="2822" y="1005"/>
                </a:cubicBezTo>
                <a:cubicBezTo>
                  <a:pt x="2806" y="946"/>
                  <a:pt x="2790" y="887"/>
                  <a:pt x="2774" y="827"/>
                </a:cubicBezTo>
                <a:cubicBezTo>
                  <a:pt x="2774" y="774"/>
                  <a:pt x="2774" y="721"/>
                  <a:pt x="2774" y="667"/>
                </a:cubicBezTo>
                <a:cubicBezTo>
                  <a:pt x="2774" y="640"/>
                  <a:pt x="2774" y="613"/>
                  <a:pt x="2774" y="585"/>
                </a:cubicBezTo>
                <a:cubicBezTo>
                  <a:pt x="2774" y="575"/>
                  <a:pt x="2774" y="565"/>
                  <a:pt x="2774" y="555"/>
                </a:cubicBezTo>
                <a:cubicBezTo>
                  <a:pt x="2774" y="554"/>
                  <a:pt x="2774" y="553"/>
                  <a:pt x="2774" y="551"/>
                </a:cubicBezTo>
                <a:cubicBezTo>
                  <a:pt x="2755" y="487"/>
                  <a:pt x="2736" y="423"/>
                  <a:pt x="2717" y="358"/>
                </a:cubicBezTo>
                <a:cubicBezTo>
                  <a:pt x="2678" y="318"/>
                  <a:pt x="2639" y="278"/>
                  <a:pt x="2600" y="236"/>
                </a:cubicBezTo>
                <a:cubicBezTo>
                  <a:pt x="2544" y="218"/>
                  <a:pt x="2488" y="200"/>
                  <a:pt x="2431" y="181"/>
                </a:cubicBezTo>
                <a:cubicBezTo>
                  <a:pt x="2361" y="184"/>
                  <a:pt x="2291" y="187"/>
                  <a:pt x="2221" y="192"/>
                </a:cubicBezTo>
                <a:cubicBezTo>
                  <a:pt x="2173" y="202"/>
                  <a:pt x="2125" y="212"/>
                  <a:pt x="2076" y="223"/>
                </a:cubicBezTo>
                <a:cubicBezTo>
                  <a:pt x="2052" y="228"/>
                  <a:pt x="2028" y="233"/>
                  <a:pt x="2002" y="239"/>
                </a:cubicBezTo>
                <a:cubicBezTo>
                  <a:pt x="1993" y="241"/>
                  <a:pt x="1984" y="243"/>
                  <a:pt x="1974" y="245"/>
                </a:cubicBezTo>
                <a:cubicBezTo>
                  <a:pt x="1973" y="245"/>
                  <a:pt x="1972" y="245"/>
                  <a:pt x="1971" y="246"/>
                </a:cubicBezTo>
                <a:cubicBezTo>
                  <a:pt x="1937" y="249"/>
                  <a:pt x="1903" y="252"/>
                  <a:pt x="1868" y="255"/>
                </a:cubicBezTo>
                <a:cubicBezTo>
                  <a:pt x="1839" y="252"/>
                  <a:pt x="1810" y="249"/>
                  <a:pt x="1779" y="245"/>
                </a:cubicBezTo>
                <a:cubicBezTo>
                  <a:pt x="1747" y="234"/>
                  <a:pt x="1715" y="223"/>
                  <a:pt x="1683" y="212"/>
                </a:cubicBezTo>
                <a:cubicBezTo>
                  <a:pt x="1642" y="191"/>
                  <a:pt x="1601" y="170"/>
                  <a:pt x="1560" y="149"/>
                </a:cubicBezTo>
                <a:cubicBezTo>
                  <a:pt x="1504" y="117"/>
                  <a:pt x="1448" y="85"/>
                  <a:pt x="1391" y="53"/>
                </a:cubicBezTo>
                <a:cubicBezTo>
                  <a:pt x="1353" y="36"/>
                  <a:pt x="1315" y="19"/>
                  <a:pt x="1275" y="0"/>
                </a:cubicBezTo>
                <a:cubicBezTo>
                  <a:pt x="1233" y="2"/>
                  <a:pt x="1191" y="4"/>
                  <a:pt x="1149" y="8"/>
                </a:cubicBezTo>
                <a:cubicBezTo>
                  <a:pt x="1111" y="29"/>
                  <a:pt x="1073" y="50"/>
                  <a:pt x="1033" y="72"/>
                </a:cubicBezTo>
                <a:cubicBezTo>
                  <a:pt x="1005" y="112"/>
                  <a:pt x="977" y="152"/>
                  <a:pt x="949" y="192"/>
                </a:cubicBezTo>
                <a:cubicBezTo>
                  <a:pt x="921" y="257"/>
                  <a:pt x="893" y="322"/>
                  <a:pt x="863" y="387"/>
                </a:cubicBezTo>
                <a:cubicBezTo>
                  <a:pt x="840" y="431"/>
                  <a:pt x="817" y="475"/>
                  <a:pt x="793" y="521"/>
                </a:cubicBezTo>
                <a:cubicBezTo>
                  <a:pt x="769" y="551"/>
                  <a:pt x="745" y="581"/>
                  <a:pt x="721" y="613"/>
                </a:cubicBezTo>
                <a:cubicBezTo>
                  <a:pt x="691" y="635"/>
                  <a:pt x="661" y="657"/>
                  <a:pt x="631" y="681"/>
                </a:cubicBezTo>
                <a:cubicBezTo>
                  <a:pt x="590" y="702"/>
                  <a:pt x="549" y="723"/>
                  <a:pt x="506" y="745"/>
                </a:cubicBezTo>
                <a:cubicBezTo>
                  <a:pt x="464" y="766"/>
                  <a:pt x="422" y="787"/>
                  <a:pt x="378" y="808"/>
                </a:cubicBezTo>
                <a:cubicBezTo>
                  <a:pt x="356" y="819"/>
                  <a:pt x="334" y="830"/>
                  <a:pt x="312" y="841"/>
                </a:cubicBezTo>
                <a:cubicBezTo>
                  <a:pt x="304" y="845"/>
                  <a:pt x="296" y="849"/>
                  <a:pt x="288" y="853"/>
                </a:cubicBezTo>
                <a:cubicBezTo>
                  <a:pt x="287" y="853"/>
                  <a:pt x="286" y="853"/>
                  <a:pt x="285" y="855"/>
                </a:cubicBezTo>
                <a:cubicBezTo>
                  <a:pt x="244" y="891"/>
                  <a:pt x="203" y="927"/>
                  <a:pt x="161" y="964"/>
                </a:cubicBezTo>
                <a:cubicBezTo>
                  <a:pt x="137" y="1005"/>
                  <a:pt x="113" y="1046"/>
                  <a:pt x="88" y="1089"/>
                </a:cubicBezTo>
                <a:cubicBezTo>
                  <a:pt x="83" y="1137"/>
                  <a:pt x="78" y="1185"/>
                  <a:pt x="71" y="1235"/>
                </a:cubicBezTo>
                <a:cubicBezTo>
                  <a:pt x="87" y="1292"/>
                  <a:pt x="103" y="1349"/>
                  <a:pt x="120" y="1408"/>
                </a:cubicBezTo>
                <a:cubicBezTo>
                  <a:pt x="133" y="1456"/>
                  <a:pt x="146" y="1504"/>
                  <a:pt x="161" y="1554"/>
                </a:cubicBezTo>
                <a:cubicBezTo>
                  <a:pt x="162" y="1611"/>
                  <a:pt x="163" y="1668"/>
                  <a:pt x="164" y="1725"/>
                </a:cubicBezTo>
                <a:cubicBezTo>
                  <a:pt x="153" y="1782"/>
                  <a:pt x="142" y="1839"/>
                  <a:pt x="130" y="1897"/>
                </a:cubicBezTo>
                <a:cubicBezTo>
                  <a:pt x="108" y="1945"/>
                  <a:pt x="86" y="1993"/>
                  <a:pt x="64" y="2043"/>
                </a:cubicBezTo>
                <a:cubicBezTo>
                  <a:pt x="43" y="2092"/>
                  <a:pt x="22" y="2141"/>
                  <a:pt x="0" y="2191"/>
                </a:cubicBezTo>
                <a:cubicBezTo>
                  <a:pt x="2" y="2238"/>
                  <a:pt x="4" y="2285"/>
                  <a:pt x="8" y="2333"/>
                </a:cubicBezTo>
                <a:cubicBezTo>
                  <a:pt x="31" y="2373"/>
                  <a:pt x="54" y="2413"/>
                  <a:pt x="79" y="2455"/>
                </a:cubicBezTo>
                <a:cubicBezTo>
                  <a:pt x="120" y="2484"/>
                  <a:pt x="161" y="2513"/>
                  <a:pt x="202" y="2542"/>
                </a:cubicBezTo>
                <a:cubicBezTo>
                  <a:pt x="213" y="2543"/>
                  <a:pt x="224" y="2544"/>
                  <a:pt x="236" y="2546"/>
                </a:cubicBezTo>
                <a:cubicBezTo>
                  <a:pt x="254" y="2549"/>
                  <a:pt x="272" y="2552"/>
                  <a:pt x="292" y="2555"/>
                </a:cubicBezTo>
                <a:cubicBezTo>
                  <a:pt x="313" y="2558"/>
                  <a:pt x="334" y="2561"/>
                  <a:pt x="357" y="2564"/>
                </a:cubicBezTo>
                <a:cubicBezTo>
                  <a:pt x="379" y="2565"/>
                  <a:pt x="401" y="2566"/>
                  <a:pt x="423" y="2569"/>
                </a:cubicBezTo>
                <a:cubicBezTo>
                  <a:pt x="462" y="2573"/>
                  <a:pt x="501" y="2577"/>
                  <a:pt x="541" y="2581"/>
                </a:cubicBezTo>
                <a:cubicBezTo>
                  <a:pt x="588" y="2595"/>
                  <a:pt x="635" y="2609"/>
                  <a:pt x="682" y="2624"/>
                </a:cubicBezTo>
                <a:cubicBezTo>
                  <a:pt x="734" y="2652"/>
                  <a:pt x="786" y="2680"/>
                  <a:pt x="839" y="2709"/>
                </a:cubicBezTo>
                <a:cubicBezTo>
                  <a:pt x="894" y="2754"/>
                  <a:pt x="949" y="2799"/>
                  <a:pt x="1004" y="2846"/>
                </a:cubicBezTo>
                <a:cubicBezTo>
                  <a:pt x="1018" y="2865"/>
                  <a:pt x="1032" y="2884"/>
                  <a:pt x="1046" y="2904"/>
                </a:cubicBezTo>
                <a:cubicBezTo>
                  <a:pt x="1061" y="2924"/>
                  <a:pt x="1076" y="2944"/>
                  <a:pt x="1093" y="2966"/>
                </a:cubicBezTo>
                <a:cubicBezTo>
                  <a:pt x="1112" y="2991"/>
                  <a:pt x="1131" y="3016"/>
                  <a:pt x="1151" y="3043"/>
                </a:cubicBezTo>
                <a:cubicBezTo>
                  <a:pt x="1175" y="3078"/>
                  <a:pt x="1199" y="3113"/>
                  <a:pt x="1225" y="3149"/>
                </a:cubicBezTo>
                <a:cubicBezTo>
                  <a:pt x="1262" y="3173"/>
                  <a:pt x="1299" y="3197"/>
                  <a:pt x="1338" y="3222"/>
                </a:cubicBezTo>
                <a:cubicBezTo>
                  <a:pt x="1387" y="3227"/>
                  <a:pt x="1436" y="3232"/>
                  <a:pt x="1487" y="3239"/>
                </a:cubicBezTo>
                <a:cubicBezTo>
                  <a:pt x="1537" y="3227"/>
                  <a:pt x="1587" y="3215"/>
                  <a:pt x="1637" y="3203"/>
                </a:cubicBezTo>
                <a:cubicBezTo>
                  <a:pt x="1674" y="3176"/>
                  <a:pt x="1711" y="3149"/>
                  <a:pt x="1750" y="3122"/>
                </a:cubicBezTo>
                <a:cubicBezTo>
                  <a:pt x="1758" y="3114"/>
                  <a:pt x="1766" y="3106"/>
                  <a:pt x="1775" y="3096"/>
                </a:cubicBezTo>
                <a:cubicBezTo>
                  <a:pt x="1786" y="3085"/>
                  <a:pt x="1797" y="3074"/>
                  <a:pt x="1809" y="3063"/>
                </a:cubicBezTo>
                <a:cubicBezTo>
                  <a:pt x="1821" y="3050"/>
                  <a:pt x="1833" y="3037"/>
                  <a:pt x="1847" y="3024"/>
                </a:cubicBezTo>
                <a:cubicBezTo>
                  <a:pt x="1861" y="3011"/>
                  <a:pt x="1875" y="2998"/>
                  <a:pt x="1889" y="2984"/>
                </a:cubicBezTo>
                <a:cubicBezTo>
                  <a:pt x="1911" y="2965"/>
                  <a:pt x="1933" y="2946"/>
                  <a:pt x="1955" y="2926"/>
                </a:cubicBezTo>
                <a:cubicBezTo>
                  <a:pt x="1981" y="2911"/>
                  <a:pt x="2007" y="2896"/>
                  <a:pt x="2033" y="2880"/>
                </a:cubicBezTo>
                <a:cubicBezTo>
                  <a:pt x="2062" y="2868"/>
                  <a:pt x="2091" y="2856"/>
                  <a:pt x="2122" y="2844"/>
                </a:cubicBezTo>
                <a:cubicBezTo>
                  <a:pt x="2155" y="2836"/>
                  <a:pt x="2188" y="2828"/>
                  <a:pt x="2221" y="2818"/>
                </a:cubicBezTo>
                <a:cubicBezTo>
                  <a:pt x="2221" y="2817"/>
                  <a:pt x="2221" y="2816"/>
                  <a:pt x="2221" y="2813"/>
                </a:cubicBezTo>
                <a:cubicBezTo>
                  <a:pt x="2221" y="2810"/>
                  <a:pt x="2221" y="2807"/>
                  <a:pt x="2221" y="2804"/>
                </a:cubicBezTo>
                <a:cubicBezTo>
                  <a:pt x="2221" y="2801"/>
                  <a:pt x="2221" y="2798"/>
                  <a:pt x="2221" y="2794"/>
                </a:cubicBezTo>
                <a:cubicBezTo>
                  <a:pt x="2221" y="2793"/>
                  <a:pt x="2221" y="2792"/>
                  <a:pt x="2221" y="2790"/>
                </a:cubicBezTo>
                <a:cubicBezTo>
                  <a:pt x="2229" y="2790"/>
                  <a:pt x="2237" y="2790"/>
                  <a:pt x="2245" y="2790"/>
                </a:cubicBezTo>
                <a:cubicBezTo>
                  <a:pt x="2255" y="2790"/>
                  <a:pt x="2265" y="2790"/>
                  <a:pt x="2275" y="2790"/>
                </a:cubicBezTo>
                <a:cubicBezTo>
                  <a:pt x="2285" y="2790"/>
                  <a:pt x="2295" y="2790"/>
                  <a:pt x="2305" y="2790"/>
                </a:cubicBezTo>
                <a:cubicBezTo>
                  <a:pt x="2313" y="2790"/>
                  <a:pt x="2321" y="2790"/>
                  <a:pt x="2331" y="2790"/>
                </a:cubicBezTo>
                <a:cubicBezTo>
                  <a:pt x="2378" y="2785"/>
                  <a:pt x="2425" y="2780"/>
                  <a:pt x="2474" y="2774"/>
                </a:cubicBezTo>
                <a:cubicBezTo>
                  <a:pt x="2498" y="2772"/>
                  <a:pt x="2522" y="2770"/>
                  <a:pt x="2548" y="2766"/>
                </a:cubicBezTo>
                <a:cubicBezTo>
                  <a:pt x="2557" y="2765"/>
                  <a:pt x="2566" y="2764"/>
                  <a:pt x="2576" y="2763"/>
                </a:cubicBezTo>
                <a:cubicBezTo>
                  <a:pt x="2577" y="2763"/>
                  <a:pt x="2578" y="2763"/>
                  <a:pt x="2580" y="2763"/>
                </a:cubicBezTo>
                <a:cubicBezTo>
                  <a:pt x="2586" y="2763"/>
                  <a:pt x="2592" y="2763"/>
                  <a:pt x="2600" y="2763"/>
                </a:cubicBezTo>
                <a:cubicBezTo>
                  <a:pt x="2607" y="2763"/>
                  <a:pt x="2614" y="2763"/>
                  <a:pt x="2621" y="2763"/>
                </a:cubicBezTo>
                <a:cubicBezTo>
                  <a:pt x="2628" y="2763"/>
                  <a:pt x="2635" y="2763"/>
                  <a:pt x="2642" y="2763"/>
                </a:cubicBezTo>
                <a:cubicBezTo>
                  <a:pt x="2649" y="2763"/>
                  <a:pt x="2656" y="2763"/>
                  <a:pt x="2663" y="2763"/>
                </a:cubicBezTo>
                <a:cubicBezTo>
                  <a:pt x="2668" y="2763"/>
                  <a:pt x="2673" y="2763"/>
                  <a:pt x="2679" y="2763"/>
                </a:cubicBezTo>
                <a:cubicBezTo>
                  <a:pt x="2682" y="2763"/>
                  <a:pt x="2685" y="2763"/>
                  <a:pt x="2690" y="2763"/>
                </a:cubicBezTo>
                <a:cubicBezTo>
                  <a:pt x="2693" y="2763"/>
                  <a:pt x="2696" y="2763"/>
                  <a:pt x="2701" y="2763"/>
                </a:cubicBezTo>
                <a:cubicBezTo>
                  <a:pt x="2706" y="2763"/>
                  <a:pt x="2711" y="2763"/>
                  <a:pt x="2718" y="2763"/>
                </a:cubicBezTo>
                <a:cubicBezTo>
                  <a:pt x="2761" y="2738"/>
                  <a:pt x="2804" y="2713"/>
                  <a:pt x="2847" y="2686"/>
                </a:cubicBezTo>
                <a:cubicBezTo>
                  <a:pt x="2878" y="2654"/>
                  <a:pt x="2909" y="2622"/>
                  <a:pt x="2942" y="2590"/>
                </a:cubicBezTo>
                <a:cubicBezTo>
                  <a:pt x="2961" y="2554"/>
                  <a:pt x="2980" y="2518"/>
                  <a:pt x="3001" y="2482"/>
                </a:cubicBezTo>
                <a:cubicBezTo>
                  <a:pt x="3008" y="2447"/>
                  <a:pt x="3015" y="2412"/>
                  <a:pt x="3022" y="2375"/>
                </a:cubicBezTo>
                <a:cubicBezTo>
                  <a:pt x="3027" y="2310"/>
                  <a:pt x="3032" y="2245"/>
                  <a:pt x="3038" y="2180"/>
                </a:cubicBezTo>
                <a:cubicBezTo>
                  <a:pt x="3062" y="2134"/>
                  <a:pt x="3086" y="2088"/>
                  <a:pt x="3111" y="2040"/>
                </a:cubicBezTo>
                <a:cubicBezTo>
                  <a:pt x="3146" y="2006"/>
                  <a:pt x="3181" y="1972"/>
                  <a:pt x="3216" y="1936"/>
                </a:cubicBezTo>
                <a:cubicBezTo>
                  <a:pt x="3253" y="1908"/>
                  <a:pt x="3290" y="1880"/>
                  <a:pt x="3327" y="1850"/>
                </a:cubicBezTo>
                <a:cubicBezTo>
                  <a:pt x="3357" y="1809"/>
                  <a:pt x="3387" y="1768"/>
                  <a:pt x="3419" y="1725"/>
                </a:cubicBezTo>
                <a:cubicBezTo>
                  <a:pt x="3428" y="1676"/>
                  <a:pt x="3437" y="1627"/>
                  <a:pt x="3447" y="1577"/>
                </a:cubicBezTo>
                <a:cubicBezTo>
                  <a:pt x="3434" y="1530"/>
                  <a:pt x="3421" y="1483"/>
                  <a:pt x="3407" y="1434"/>
                </a:cubicBezTo>
                <a:cubicBezTo>
                  <a:pt x="3371" y="1398"/>
                  <a:pt x="3335" y="1362"/>
                  <a:pt x="3298" y="1325"/>
                </a:cubicBezTo>
                <a:close/>
                <a:moveTo>
                  <a:pt x="1788" y="2817"/>
                </a:moveTo>
                <a:cubicBezTo>
                  <a:pt x="1678" y="2823"/>
                  <a:pt x="1568" y="2829"/>
                  <a:pt x="1458" y="2837"/>
                </a:cubicBezTo>
                <a:cubicBezTo>
                  <a:pt x="1354" y="2814"/>
                  <a:pt x="1250" y="2791"/>
                  <a:pt x="1145" y="2767"/>
                </a:cubicBezTo>
                <a:cubicBezTo>
                  <a:pt x="1051" y="2718"/>
                  <a:pt x="957" y="2669"/>
                  <a:pt x="862" y="2619"/>
                </a:cubicBezTo>
                <a:cubicBezTo>
                  <a:pt x="783" y="2548"/>
                  <a:pt x="704" y="2477"/>
                  <a:pt x="625" y="2405"/>
                </a:cubicBezTo>
                <a:cubicBezTo>
                  <a:pt x="567" y="2315"/>
                  <a:pt x="509" y="2225"/>
                  <a:pt x="449" y="2134"/>
                </a:cubicBezTo>
                <a:cubicBezTo>
                  <a:pt x="417" y="2030"/>
                  <a:pt x="385" y="1926"/>
                  <a:pt x="351" y="1821"/>
                </a:cubicBezTo>
                <a:cubicBezTo>
                  <a:pt x="348" y="1708"/>
                  <a:pt x="345" y="1595"/>
                  <a:pt x="340" y="1482"/>
                </a:cubicBezTo>
                <a:cubicBezTo>
                  <a:pt x="364" y="1377"/>
                  <a:pt x="388" y="1272"/>
                  <a:pt x="413" y="1165"/>
                </a:cubicBezTo>
                <a:cubicBezTo>
                  <a:pt x="462" y="1072"/>
                  <a:pt x="511" y="979"/>
                  <a:pt x="561" y="884"/>
                </a:cubicBezTo>
                <a:cubicBezTo>
                  <a:pt x="632" y="807"/>
                  <a:pt x="703" y="730"/>
                  <a:pt x="776" y="651"/>
                </a:cubicBezTo>
                <a:cubicBezTo>
                  <a:pt x="867" y="594"/>
                  <a:pt x="958" y="537"/>
                  <a:pt x="1049" y="480"/>
                </a:cubicBezTo>
                <a:cubicBezTo>
                  <a:pt x="1157" y="448"/>
                  <a:pt x="1265" y="416"/>
                  <a:pt x="1373" y="383"/>
                </a:cubicBezTo>
                <a:cubicBezTo>
                  <a:pt x="1482" y="380"/>
                  <a:pt x="1591" y="377"/>
                  <a:pt x="1700" y="372"/>
                </a:cubicBezTo>
                <a:cubicBezTo>
                  <a:pt x="1803" y="396"/>
                  <a:pt x="1906" y="420"/>
                  <a:pt x="2010" y="444"/>
                </a:cubicBezTo>
                <a:cubicBezTo>
                  <a:pt x="2103" y="492"/>
                  <a:pt x="2196" y="540"/>
                  <a:pt x="2289" y="590"/>
                </a:cubicBezTo>
                <a:cubicBezTo>
                  <a:pt x="2367" y="660"/>
                  <a:pt x="2445" y="730"/>
                  <a:pt x="2524" y="801"/>
                </a:cubicBezTo>
                <a:cubicBezTo>
                  <a:pt x="2583" y="889"/>
                  <a:pt x="2642" y="977"/>
                  <a:pt x="2702" y="1067"/>
                </a:cubicBezTo>
                <a:cubicBezTo>
                  <a:pt x="2738" y="1171"/>
                  <a:pt x="2774" y="1275"/>
                  <a:pt x="2811" y="1379"/>
                </a:cubicBezTo>
                <a:cubicBezTo>
                  <a:pt x="2813" y="1492"/>
                  <a:pt x="2815" y="1605"/>
                  <a:pt x="2819" y="1718"/>
                </a:cubicBezTo>
                <a:cubicBezTo>
                  <a:pt x="2794" y="1823"/>
                  <a:pt x="2769" y="1928"/>
                  <a:pt x="2742" y="2034"/>
                </a:cubicBezTo>
                <a:cubicBezTo>
                  <a:pt x="2692" y="2127"/>
                  <a:pt x="2642" y="2220"/>
                  <a:pt x="2590" y="2315"/>
                </a:cubicBezTo>
                <a:cubicBezTo>
                  <a:pt x="2518" y="2392"/>
                  <a:pt x="2446" y="2469"/>
                  <a:pt x="2373" y="2548"/>
                </a:cubicBezTo>
                <a:cubicBezTo>
                  <a:pt x="2283" y="2605"/>
                  <a:pt x="2193" y="2662"/>
                  <a:pt x="2102" y="2719"/>
                </a:cubicBezTo>
                <a:cubicBezTo>
                  <a:pt x="1998" y="2751"/>
                  <a:pt x="1894" y="2783"/>
                  <a:pt x="1788" y="2817"/>
                </a:cubicBezTo>
                <a:close/>
              </a:path>
            </a:pathLst>
          </a:custGeom>
          <a:solidFill>
            <a:srgbClr val="FF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5" name="Freeform 9"/>
          <p:cNvSpPr>
            <a:spLocks noChangeArrowheads="1"/>
          </p:cNvSpPr>
          <p:nvPr/>
        </p:nvSpPr>
        <p:spPr bwMode="auto">
          <a:xfrm>
            <a:off x="3044825" y="3419475"/>
            <a:ext cx="2716213" cy="115888"/>
          </a:xfrm>
          <a:custGeom>
            <a:avLst/>
            <a:gdLst>
              <a:gd name="T0" fmla="*/ 0 w 14501"/>
              <a:gd name="T1" fmla="*/ 500 h 501"/>
              <a:gd name="T2" fmla="*/ 14500 w 14501"/>
              <a:gd name="T3" fmla="*/ 500 h 501"/>
              <a:gd name="T4" fmla="*/ 14500 w 14501"/>
              <a:gd name="T5" fmla="*/ 0 h 501"/>
            </a:gdLst>
            <a:ahLst/>
            <a:cxnLst>
              <a:cxn ang="0">
                <a:pos x="T0" y="T1"/>
              </a:cxn>
              <a:cxn ang="0">
                <a:pos x="T2" y="T3"/>
              </a:cxn>
              <a:cxn ang="0">
                <a:pos x="T4" y="T5"/>
              </a:cxn>
            </a:cxnLst>
            <a:rect l="0" t="0" r="r" b="b"/>
            <a:pathLst>
              <a:path w="14501" h="501">
                <a:moveTo>
                  <a:pt x="0" y="500"/>
                </a:moveTo>
                <a:lnTo>
                  <a:pt x="14500" y="500"/>
                </a:lnTo>
                <a:lnTo>
                  <a:pt x="14500" y="0"/>
                </a:lnTo>
              </a:path>
            </a:pathLst>
          </a:cu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39925"/>
            <a:ext cx="5918200" cy="3821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2" name="Rectangle 2"/>
          <p:cNvSpPr>
            <a:spLocks noGrp="1" noChangeArrowheads="1"/>
          </p:cNvSpPr>
          <p:nvPr>
            <p:ph type="title"/>
          </p:nvPr>
        </p:nvSpPr>
        <p:spPr>
          <a:xfrm>
            <a:off x="674688" y="238125"/>
            <a:ext cx="848201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Module unloading</a:t>
            </a:r>
          </a:p>
        </p:txBody>
      </p:sp>
      <p:sp>
        <p:nvSpPr>
          <p:cNvPr id="51203" name="Rectangle 3"/>
          <p:cNvSpPr>
            <a:spLocks noGrp="1" noChangeArrowheads="1"/>
          </p:cNvSpPr>
          <p:nvPr>
            <p:ph type="body" idx="1"/>
          </p:nvPr>
        </p:nvSpPr>
        <p:spPr>
          <a:xfrm>
            <a:off x="360363" y="1361281"/>
            <a:ext cx="9509125" cy="4978400"/>
          </a:xfrm>
          <a:ln/>
        </p:spPr>
        <p:txBody>
          <a:bodyPr/>
          <a:lstStyle/>
          <a:p>
            <a:pPr marL="647700" indent="-647700">
              <a:buFont typeface="Times New Roman" pitchFamily="16" charset="0"/>
              <a:buChar char="•"/>
              <a:tabLst>
                <a:tab pos="647700" algn="l"/>
                <a:tab pos="752475" algn="l"/>
                <a:tab pos="1201738" algn="l"/>
                <a:tab pos="1651000" algn="l"/>
                <a:tab pos="2100263" algn="l"/>
                <a:tab pos="2549525" algn="l"/>
                <a:tab pos="2998788" algn="l"/>
                <a:tab pos="3448050" algn="l"/>
                <a:tab pos="3897313" algn="l"/>
                <a:tab pos="4346575" algn="l"/>
                <a:tab pos="4795838" algn="l"/>
                <a:tab pos="5245100" algn="l"/>
                <a:tab pos="5694363" algn="l"/>
                <a:tab pos="6143625" algn="l"/>
                <a:tab pos="6592888" algn="l"/>
                <a:tab pos="7042150" algn="l"/>
                <a:tab pos="7491413" algn="l"/>
                <a:tab pos="7940675" algn="l"/>
                <a:tab pos="8389938" algn="l"/>
                <a:tab pos="8839200" algn="l"/>
                <a:tab pos="9288463" algn="l"/>
                <a:tab pos="9410700" algn="l"/>
              </a:tabLst>
            </a:pPr>
            <a:r>
              <a:rPr lang="en-IN" altLang="en-US"/>
              <a:t>To remove kernel module : rmmod</a:t>
            </a:r>
          </a:p>
        </p:txBody>
      </p:sp>
      <p:sp>
        <p:nvSpPr>
          <p:cNvPr id="51204" name="AutoShape 4"/>
          <p:cNvSpPr>
            <a:spLocks noChangeArrowheads="1"/>
          </p:cNvSpPr>
          <p:nvPr/>
        </p:nvSpPr>
        <p:spPr bwMode="auto">
          <a:xfrm>
            <a:off x="7199313" y="1800225"/>
            <a:ext cx="2700337" cy="4679950"/>
          </a:xfrm>
          <a:prstGeom prst="verticalScroll">
            <a:avLst>
              <a:gd name="adj" fmla="val 10542"/>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5" name="Text Box 5"/>
          <p:cNvSpPr txBox="1">
            <a:spLocks noChangeArrowheads="1"/>
          </p:cNvSpPr>
          <p:nvPr/>
        </p:nvSpPr>
        <p:spPr bwMode="auto">
          <a:xfrm>
            <a:off x="7559675" y="2160588"/>
            <a:ext cx="2170113"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1500">
                <a:solidFill>
                  <a:srgbClr val="FF0000"/>
                </a:solidFill>
                <a:latin typeface="Times New Roman" pitchFamily="16" charset="0"/>
              </a:rPr>
              <a:t>Root permission is </a:t>
            </a:r>
          </a:p>
          <a:p>
            <a:pPr algn="ctr">
              <a:lnSpc>
                <a:spcPct val="100000"/>
              </a:lnSpc>
              <a:buClrTx/>
              <a:buFontTx/>
              <a:buNone/>
            </a:pPr>
            <a:r>
              <a:rPr lang="en-IN" altLang="en-US" sz="1500">
                <a:solidFill>
                  <a:srgbClr val="FF0000"/>
                </a:solidFill>
                <a:latin typeface="Times New Roman" pitchFamily="16" charset="0"/>
              </a:rPr>
              <a:t>required</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rmmod and the name of your module, removes the module</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In dmesg, we can see the output printed by our exit function</a:t>
            </a:r>
          </a:p>
          <a:p>
            <a:pPr algn="ctr">
              <a:lnSpc>
                <a:spcPct val="100000"/>
              </a:lnSpc>
              <a:buClrTx/>
              <a:buFontTx/>
              <a:buNone/>
            </a:pPr>
            <a:endParaRPr lang="en-IN" altLang="en-US" sz="1500">
              <a:solidFill>
                <a:srgbClr val="FF0000"/>
              </a:solidFill>
              <a:latin typeface="Times New Roman" pitchFamily="16" charset="0"/>
            </a:endParaRPr>
          </a:p>
          <a:p>
            <a:pPr algn="ctr">
              <a:lnSpc>
                <a:spcPct val="100000"/>
              </a:lnSpc>
              <a:buClrTx/>
              <a:buFontTx/>
              <a:buNone/>
            </a:pPr>
            <a:r>
              <a:rPr lang="en-IN" altLang="en-US" sz="1500">
                <a:solidFill>
                  <a:srgbClr val="FF0000"/>
                </a:solidFill>
                <a:latin typeface="Times New Roman" pitchFamily="16" charset="0"/>
              </a:rPr>
              <a:t>Now when you will do lsmod, our module will be missing from there.</a:t>
            </a:r>
          </a:p>
        </p:txBody>
      </p:sp>
      <p:sp>
        <p:nvSpPr>
          <p:cNvPr id="51206" name="Freeform 6"/>
          <p:cNvSpPr>
            <a:spLocks noChangeArrowheads="1"/>
          </p:cNvSpPr>
          <p:nvPr/>
        </p:nvSpPr>
        <p:spPr bwMode="auto">
          <a:xfrm flipV="1">
            <a:off x="360363" y="2160588"/>
            <a:ext cx="7019925" cy="358775"/>
          </a:xfrm>
          <a:custGeom>
            <a:avLst/>
            <a:gdLst>
              <a:gd name="T0" fmla="*/ 0 w 8001"/>
              <a:gd name="T1" fmla="*/ 1000 h 1001"/>
              <a:gd name="T2" fmla="*/ 0 w 8001"/>
              <a:gd name="T3" fmla="*/ 0 h 1001"/>
              <a:gd name="T4" fmla="*/ 8000 w 8001"/>
              <a:gd name="T5" fmla="*/ 0 h 1001"/>
            </a:gdLst>
            <a:ahLst/>
            <a:cxnLst>
              <a:cxn ang="0">
                <a:pos x="T0" y="T1"/>
              </a:cxn>
              <a:cxn ang="0">
                <a:pos x="T2" y="T3"/>
              </a:cxn>
              <a:cxn ang="0">
                <a:pos x="T4" y="T5"/>
              </a:cxn>
            </a:cxnLst>
            <a:rect l="0" t="0" r="r" b="b"/>
            <a:pathLst>
              <a:path w="8001" h="1001">
                <a:moveTo>
                  <a:pt x="0" y="1000"/>
                </a:moveTo>
                <a:lnTo>
                  <a:pt x="0" y="0"/>
                </a:lnTo>
                <a:lnTo>
                  <a:pt x="8000" y="0"/>
                </a:lnTo>
              </a:path>
            </a:pathLst>
          </a:cu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7" name="Oval 7"/>
          <p:cNvSpPr>
            <a:spLocks noChangeArrowheads="1"/>
          </p:cNvSpPr>
          <p:nvPr/>
        </p:nvSpPr>
        <p:spPr bwMode="auto">
          <a:xfrm>
            <a:off x="2519363" y="2700338"/>
            <a:ext cx="1800225" cy="720725"/>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8" name="Line 8"/>
          <p:cNvSpPr>
            <a:spLocks noChangeShapeType="1"/>
          </p:cNvSpPr>
          <p:nvPr/>
        </p:nvSpPr>
        <p:spPr bwMode="auto">
          <a:xfrm>
            <a:off x="4319588" y="3060700"/>
            <a:ext cx="3060700"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Line 9"/>
          <p:cNvSpPr>
            <a:spLocks noChangeShapeType="1"/>
          </p:cNvSpPr>
          <p:nvPr/>
        </p:nvSpPr>
        <p:spPr bwMode="auto">
          <a:xfrm>
            <a:off x="3060700" y="4859338"/>
            <a:ext cx="4319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0" name="Line 10"/>
          <p:cNvSpPr>
            <a:spLocks noChangeShapeType="1"/>
          </p:cNvSpPr>
          <p:nvPr/>
        </p:nvSpPr>
        <p:spPr bwMode="auto">
          <a:xfrm>
            <a:off x="5219700" y="2519363"/>
            <a:ext cx="2160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Module Parameters</a:t>
            </a:r>
          </a:p>
        </p:txBody>
      </p:sp>
      <p:sp>
        <p:nvSpPr>
          <p:cNvPr id="52226" name="Rectangle 2"/>
          <p:cNvSpPr>
            <a:spLocks noGrp="1" noChangeArrowheads="1"/>
          </p:cNvSpPr>
          <p:nvPr>
            <p:ph idx="1"/>
          </p:nvPr>
        </p:nvSpPr>
        <p:spPr>
          <a:ln/>
        </p:spPr>
        <p:txBody>
          <a:bodyPr/>
          <a:lstStyle/>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Parameters/Command Line Arguments may be passed to the modules during module insertion</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macro </a:t>
            </a:r>
            <a:r>
              <a:rPr lang="en-GB" altLang="en-US" b="1" i="1" dirty="0">
                <a:solidFill>
                  <a:srgbClr val="993366"/>
                </a:solidFill>
              </a:rPr>
              <a:t>“</a:t>
            </a:r>
            <a:r>
              <a:rPr lang="en-GB" altLang="en-US" b="1" i="1" dirty="0" err="1">
                <a:solidFill>
                  <a:srgbClr val="993366"/>
                </a:solidFill>
              </a:rPr>
              <a:t>module_param</a:t>
            </a:r>
            <a:r>
              <a:rPr lang="en-GB" altLang="en-US" b="1" i="1" dirty="0">
                <a:solidFill>
                  <a:srgbClr val="993366"/>
                </a:solidFill>
              </a:rPr>
              <a:t> (name, type, perm)” </a:t>
            </a:r>
            <a:r>
              <a:rPr lang="en-GB" altLang="en-US" dirty="0"/>
              <a:t>is used to initialize the parameter at runtime. </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It takes 3 arguments which are the parameter name, parameter type and the permissions associated with the parameter</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This macro may be defined anywhere in the module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674688" y="212725"/>
            <a:ext cx="8501062" cy="66198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Parameter Passing</a:t>
            </a:r>
          </a:p>
        </p:txBody>
      </p:sp>
      <p:pic>
        <p:nvPicPr>
          <p:cNvPr id="53250" name="Picture 2"/>
          <p:cNvPicPr>
            <a:picLocks noChangeAspect="1" noChangeArrowheads="1"/>
          </p:cNvPicPr>
          <p:nvPr/>
        </p:nvPicPr>
        <p:blipFill>
          <a:blip r:embed="rId3">
            <a:lum bright="4000" contrast="26000"/>
            <a:extLst>
              <a:ext uri="{28A0092B-C50C-407E-A947-70E740481C1C}">
                <a14:useLocalDpi xmlns:a14="http://schemas.microsoft.com/office/drawing/2010/main" val="0"/>
              </a:ext>
            </a:extLst>
          </a:blip>
          <a:srcRect/>
          <a:stretch>
            <a:fillRect/>
          </a:stretch>
        </p:blipFill>
        <p:spPr bwMode="auto">
          <a:xfrm>
            <a:off x="2339975" y="1260475"/>
            <a:ext cx="7740650" cy="5040313"/>
          </a:xfrm>
          <a:prstGeom prst="rect">
            <a:avLst/>
          </a:prstGeom>
          <a:noFill/>
          <a:ln>
            <a:noFill/>
          </a:ln>
          <a:effectLst/>
          <a:extLst>
            <a:ext uri="{909E8E84-426E-40DD-AFC4-6F175D3DCCD1}">
              <a14:hiddenFill xmlns:a14="http://schemas.microsoft.com/office/drawing/2010/main">
                <a:blipFill dpi="0" rotWithShape="0">
                  <a:blip>
                    <a:lum bright="4000" contrast="26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1" name="AutoShape 3"/>
          <p:cNvSpPr>
            <a:spLocks noChangeArrowheads="1"/>
          </p:cNvSpPr>
          <p:nvPr/>
        </p:nvSpPr>
        <p:spPr bwMode="auto">
          <a:xfrm>
            <a:off x="0" y="2160588"/>
            <a:ext cx="2159000" cy="1798637"/>
          </a:xfrm>
          <a:prstGeom prst="wedgeEllipseCallout">
            <a:avLst>
              <a:gd name="adj1" fmla="val 59366"/>
              <a:gd name="adj2" fmla="val 41616"/>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t>This Macro is used </a:t>
            </a:r>
          </a:p>
          <a:p>
            <a:pPr algn="ctr">
              <a:buClrTx/>
              <a:buFontTx/>
              <a:buNone/>
            </a:pPr>
            <a:r>
              <a:rPr lang="en-IN" altLang="en-US" sz="1600"/>
              <a:t>to mention that these </a:t>
            </a:r>
          </a:p>
          <a:p>
            <a:pPr algn="ctr">
              <a:buClrTx/>
              <a:buFontTx/>
              <a:buNone/>
            </a:pPr>
            <a:r>
              <a:rPr lang="en-IN" altLang="en-US" sz="1600"/>
              <a:t>variables can be </a:t>
            </a:r>
          </a:p>
          <a:p>
            <a:pPr algn="ctr">
              <a:buClrTx/>
              <a:buFontTx/>
              <a:buNone/>
            </a:pPr>
            <a:r>
              <a:rPr lang="en-IN" altLang="en-US" sz="1600"/>
              <a:t>initialised from </a:t>
            </a:r>
          </a:p>
          <a:p>
            <a:pPr algn="ctr">
              <a:buClrTx/>
              <a:buFontTx/>
              <a:buNone/>
            </a:pPr>
            <a:r>
              <a:rPr lang="en-IN" altLang="en-US" sz="1600"/>
              <a:t>command line</a:t>
            </a:r>
          </a:p>
        </p:txBody>
      </p:sp>
      <p:sp>
        <p:nvSpPr>
          <p:cNvPr id="53252" name="AutoShape 4"/>
          <p:cNvSpPr>
            <a:spLocks noChangeArrowheads="1"/>
          </p:cNvSpPr>
          <p:nvPr/>
        </p:nvSpPr>
        <p:spPr bwMode="auto">
          <a:xfrm>
            <a:off x="179388" y="4319588"/>
            <a:ext cx="1800225" cy="2160587"/>
          </a:xfrm>
          <a:prstGeom prst="bracketPair">
            <a:avLst>
              <a:gd name="adj" fmla="val 17130"/>
            </a:avLst>
          </a:prstGeom>
          <a:solidFill>
            <a:srgbClr val="FFFF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3" name="Text Box 5"/>
          <p:cNvSpPr txBox="1">
            <a:spLocks noChangeArrowheads="1"/>
          </p:cNvSpPr>
          <p:nvPr/>
        </p:nvSpPr>
        <p:spPr bwMode="auto">
          <a:xfrm>
            <a:off x="179388" y="4500563"/>
            <a:ext cx="1800225" cy="1800225"/>
          </a:xfrm>
          <a:prstGeom prst="rect">
            <a:avLst/>
          </a:prstGeom>
          <a:solidFill>
            <a:srgbClr val="FFFF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500"/>
              <a:t>charp = character</a:t>
            </a:r>
          </a:p>
          <a:p>
            <a:pPr>
              <a:buClrTx/>
              <a:buFontTx/>
              <a:buNone/>
            </a:pPr>
            <a:r>
              <a:rPr lang="en-IN" altLang="en-US" sz="1500"/>
              <a:t>	     pointer</a:t>
            </a:r>
          </a:p>
          <a:p>
            <a:pPr>
              <a:buClrTx/>
              <a:buFontTx/>
              <a:buNone/>
            </a:pPr>
            <a:r>
              <a:rPr lang="en-IN" altLang="en-US" sz="1500"/>
              <a:t>bool   =    boolean</a:t>
            </a:r>
          </a:p>
          <a:p>
            <a:pPr>
              <a:buClrTx/>
              <a:buFontTx/>
              <a:buNone/>
            </a:pPr>
            <a:r>
              <a:rPr lang="en-IN" altLang="en-US" sz="1500"/>
              <a:t>invbool = inverted</a:t>
            </a:r>
          </a:p>
          <a:p>
            <a:pPr>
              <a:buClrTx/>
              <a:buFontTx/>
              <a:buNone/>
            </a:pPr>
            <a:r>
              <a:rPr lang="en-IN" altLang="en-US" sz="1500"/>
              <a:t>	      Boolean</a:t>
            </a:r>
          </a:p>
          <a:p>
            <a:pPr>
              <a:buClrTx/>
              <a:buFontTx/>
              <a:buNone/>
            </a:pPr>
            <a:r>
              <a:rPr lang="en-IN" altLang="en-US" sz="1500"/>
              <a:t>Rest are same data </a:t>
            </a:r>
          </a:p>
          <a:p>
            <a:pPr>
              <a:buClrTx/>
              <a:buFontTx/>
              <a:buNone/>
            </a:pPr>
            <a:r>
              <a:rPr lang="en-IN" altLang="en-US" sz="1500"/>
              <a:t>types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4688" y="212725"/>
            <a:ext cx="8502650" cy="6635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Layout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3221037"/>
            <a:ext cx="4859337" cy="3205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Oval 3"/>
          <p:cNvSpPr>
            <a:spLocks noChangeArrowheads="1"/>
          </p:cNvSpPr>
          <p:nvPr/>
        </p:nvSpPr>
        <p:spPr bwMode="auto">
          <a:xfrm>
            <a:off x="3240088" y="1722437"/>
            <a:ext cx="3419475" cy="720725"/>
          </a:xfrm>
          <a:prstGeom prst="ellipse">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USER</a:t>
            </a:r>
          </a:p>
        </p:txBody>
      </p:sp>
      <p:sp>
        <p:nvSpPr>
          <p:cNvPr id="10244" name="Line 4"/>
          <p:cNvSpPr>
            <a:spLocks noChangeShapeType="1"/>
          </p:cNvSpPr>
          <p:nvPr/>
        </p:nvSpPr>
        <p:spPr bwMode="auto">
          <a:xfrm flipV="1">
            <a:off x="5040313" y="2501899"/>
            <a:ext cx="1587" cy="673100"/>
          </a:xfrm>
          <a:prstGeom prst="line">
            <a:avLst/>
          </a:prstGeom>
          <a:noFill/>
          <a:ln w="3600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5" name="Text Box 5"/>
          <p:cNvSpPr txBox="1">
            <a:spLocks noChangeArrowheads="1"/>
          </p:cNvSpPr>
          <p:nvPr/>
        </p:nvSpPr>
        <p:spPr bwMode="auto">
          <a:xfrm>
            <a:off x="0" y="4278312"/>
            <a:ext cx="18002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1600" b="1">
                <a:latin typeface="Times New Roman" pitchFamily="16" charset="0"/>
              </a:rPr>
              <a:t>Implementation</a:t>
            </a:r>
          </a:p>
          <a:p>
            <a:pPr>
              <a:lnSpc>
                <a:spcPct val="100000"/>
              </a:lnSpc>
              <a:buClrTx/>
              <a:buFontTx/>
              <a:buNone/>
            </a:pPr>
            <a:r>
              <a:rPr lang="en-IN" altLang="en-US" sz="1600" b="1">
                <a:latin typeface="Times New Roman" pitchFamily="16" charset="0"/>
              </a:rPr>
              <a:t>detail</a:t>
            </a:r>
          </a:p>
        </p:txBody>
      </p:sp>
      <p:sp>
        <p:nvSpPr>
          <p:cNvPr id="10246" name="Line 6"/>
          <p:cNvSpPr>
            <a:spLocks noChangeShapeType="1"/>
          </p:cNvSpPr>
          <p:nvPr/>
        </p:nvSpPr>
        <p:spPr bwMode="auto">
          <a:xfrm>
            <a:off x="1800225" y="2478087"/>
            <a:ext cx="1588" cy="377983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7" name="Line 7"/>
          <p:cNvSpPr>
            <a:spLocks noChangeShapeType="1"/>
          </p:cNvSpPr>
          <p:nvPr/>
        </p:nvSpPr>
        <p:spPr bwMode="auto">
          <a:xfrm flipV="1">
            <a:off x="8280400" y="2592387"/>
            <a:ext cx="1588" cy="37306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8" name="Text Box 8"/>
          <p:cNvSpPr txBox="1">
            <a:spLocks noChangeArrowheads="1"/>
          </p:cNvSpPr>
          <p:nvPr/>
        </p:nvSpPr>
        <p:spPr bwMode="auto">
          <a:xfrm>
            <a:off x="8459788" y="4162424"/>
            <a:ext cx="1439862"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1600" b="1">
                <a:latin typeface="Times New Roman" pitchFamily="16" charset="0"/>
              </a:rPr>
              <a:t>Abstraction</a:t>
            </a:r>
          </a:p>
        </p:txBody>
      </p:sp>
      <p:sp>
        <p:nvSpPr>
          <p:cNvPr id="10249" name="Text Box 9"/>
          <p:cNvSpPr txBox="1">
            <a:spLocks noChangeArrowheads="1"/>
          </p:cNvSpPr>
          <p:nvPr/>
        </p:nvSpPr>
        <p:spPr bwMode="auto">
          <a:xfrm>
            <a:off x="8396288" y="6540499"/>
            <a:ext cx="1684337"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1100">
                <a:latin typeface="Times New Roman" pitchFamily="16" charset="0"/>
              </a:rPr>
              <a:t>*reference: wikipedia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3">
            <a:lum bright="10000" contrast="-12000"/>
            <a:extLst>
              <a:ext uri="{28A0092B-C50C-407E-A947-70E740481C1C}">
                <a14:useLocalDpi xmlns:a14="http://schemas.microsoft.com/office/drawing/2010/main" val="0"/>
              </a:ext>
            </a:extLst>
          </a:blip>
          <a:srcRect/>
          <a:stretch>
            <a:fillRect/>
          </a:stretch>
        </p:blipFill>
        <p:spPr bwMode="auto">
          <a:xfrm>
            <a:off x="3175" y="1314450"/>
            <a:ext cx="9536113" cy="2286000"/>
          </a:xfrm>
          <a:prstGeom prst="rect">
            <a:avLst/>
          </a:prstGeom>
          <a:noFill/>
          <a:ln>
            <a:noFill/>
          </a:ln>
          <a:effectLst/>
          <a:extLst>
            <a:ext uri="{909E8E84-426E-40DD-AFC4-6F175D3DCCD1}">
              <a14:hiddenFill xmlns:a14="http://schemas.microsoft.com/office/drawing/2010/main">
                <a:blipFill dpi="0" rotWithShape="0">
                  <a:blip>
                    <a:lum bright="10000" contrast="-12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4" name="Picture 2"/>
          <p:cNvPicPr>
            <a:picLocks noChangeAspect="1" noChangeArrowheads="1"/>
          </p:cNvPicPr>
          <p:nvPr/>
        </p:nvPicPr>
        <p:blipFill>
          <a:blip r:embed="rId4">
            <a:lum bright="14000"/>
            <a:extLst>
              <a:ext uri="{28A0092B-C50C-407E-A947-70E740481C1C}">
                <a14:useLocalDpi xmlns:a14="http://schemas.microsoft.com/office/drawing/2010/main" val="0"/>
              </a:ext>
            </a:extLst>
          </a:blip>
          <a:srcRect/>
          <a:stretch>
            <a:fillRect/>
          </a:stretch>
        </p:blipFill>
        <p:spPr bwMode="auto">
          <a:xfrm>
            <a:off x="95250" y="4500563"/>
            <a:ext cx="9445625" cy="1970087"/>
          </a:xfrm>
          <a:prstGeom prst="rect">
            <a:avLst/>
          </a:prstGeom>
          <a:noFill/>
          <a:ln>
            <a:noFill/>
          </a:ln>
          <a:effectLst/>
          <a:extLst>
            <a:ext uri="{909E8E84-426E-40DD-AFC4-6F175D3DCCD1}">
              <a14:hiddenFill xmlns:a14="http://schemas.microsoft.com/office/drawing/2010/main">
                <a:blipFill dpi="0" rotWithShape="0">
                  <a:blip>
                    <a:lum bright="1400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5" name="Rectangle 3"/>
          <p:cNvSpPr>
            <a:spLocks noGrp="1" noChangeArrowheads="1"/>
          </p:cNvSpPr>
          <p:nvPr>
            <p:ph type="title"/>
          </p:nvPr>
        </p:nvSpPr>
        <p:spPr>
          <a:xfrm>
            <a:off x="674688" y="247650"/>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Parameter Passing ...</a:t>
            </a:r>
          </a:p>
        </p:txBody>
      </p:sp>
      <p:sp>
        <p:nvSpPr>
          <p:cNvPr id="54276" name="Oval 4"/>
          <p:cNvSpPr>
            <a:spLocks noChangeArrowheads="1"/>
          </p:cNvSpPr>
          <p:nvPr/>
        </p:nvSpPr>
        <p:spPr bwMode="auto">
          <a:xfrm>
            <a:off x="5940425" y="2339975"/>
            <a:ext cx="1260475" cy="360363"/>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7" name="Oval 5"/>
          <p:cNvSpPr>
            <a:spLocks noChangeArrowheads="1"/>
          </p:cNvSpPr>
          <p:nvPr/>
        </p:nvSpPr>
        <p:spPr bwMode="auto">
          <a:xfrm>
            <a:off x="5040313" y="5580063"/>
            <a:ext cx="1079500" cy="360362"/>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8" name="Oval 6"/>
          <p:cNvSpPr>
            <a:spLocks noChangeArrowheads="1"/>
          </p:cNvSpPr>
          <p:nvPr/>
        </p:nvSpPr>
        <p:spPr bwMode="auto">
          <a:xfrm>
            <a:off x="7199313" y="4319588"/>
            <a:ext cx="1800225" cy="539750"/>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9" name="Text Box 7"/>
          <p:cNvSpPr txBox="1">
            <a:spLocks noChangeArrowheads="1"/>
          </p:cNvSpPr>
          <p:nvPr/>
        </p:nvSpPr>
        <p:spPr bwMode="auto">
          <a:xfrm>
            <a:off x="7019925" y="3600450"/>
            <a:ext cx="24749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Passing command line</a:t>
            </a:r>
          </a:p>
          <a:p>
            <a:pPr>
              <a:buClrTx/>
              <a:buFontTx/>
              <a:buNone/>
            </a:pPr>
            <a:r>
              <a:rPr lang="en-IN" altLang="en-US">
                <a:solidFill>
                  <a:srgbClr val="FF0000"/>
                </a:solidFill>
              </a:rPr>
              <a:t>parameters</a:t>
            </a:r>
          </a:p>
        </p:txBody>
      </p:sp>
      <p:sp>
        <p:nvSpPr>
          <p:cNvPr id="54280" name="Line 8"/>
          <p:cNvSpPr>
            <a:spLocks noChangeShapeType="1"/>
          </p:cNvSpPr>
          <p:nvPr/>
        </p:nvSpPr>
        <p:spPr bwMode="auto">
          <a:xfrm flipH="1">
            <a:off x="8267700" y="4140200"/>
            <a:ext cx="204788" cy="1793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Text Box 9"/>
          <p:cNvSpPr txBox="1">
            <a:spLocks noChangeArrowheads="1"/>
          </p:cNvSpPr>
          <p:nvPr/>
        </p:nvSpPr>
        <p:spPr bwMode="auto">
          <a:xfrm>
            <a:off x="7380288" y="5040313"/>
            <a:ext cx="2035175"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500">
                <a:solidFill>
                  <a:srgbClr val="FF0000"/>
                </a:solidFill>
              </a:rPr>
              <a:t>charvar is a charp </a:t>
            </a:r>
          </a:p>
          <a:p>
            <a:pPr>
              <a:buClrTx/>
              <a:buFontTx/>
              <a:buNone/>
            </a:pPr>
            <a:r>
              <a:rPr lang="en-IN" altLang="en-US" sz="1500">
                <a:solidFill>
                  <a:srgbClr val="FF0000"/>
                </a:solidFill>
              </a:rPr>
              <a:t>variable we defined in</a:t>
            </a:r>
          </a:p>
          <a:p>
            <a:pPr>
              <a:buClrTx/>
              <a:buFontTx/>
              <a:buNone/>
            </a:pPr>
            <a:r>
              <a:rPr lang="en-IN" altLang="en-US" sz="1500">
                <a:solidFill>
                  <a:srgbClr val="FF0000"/>
                </a:solidFill>
              </a:rPr>
              <a:t>module</a:t>
            </a:r>
          </a:p>
        </p:txBody>
      </p:sp>
      <p:sp>
        <p:nvSpPr>
          <p:cNvPr id="54282" name="Line 10"/>
          <p:cNvSpPr>
            <a:spLocks noChangeShapeType="1"/>
          </p:cNvSpPr>
          <p:nvPr/>
        </p:nvSpPr>
        <p:spPr bwMode="auto">
          <a:xfrm flipV="1">
            <a:off x="8099425" y="4835525"/>
            <a:ext cx="179388" cy="2301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p:cNvSpPr>
            <a:spLocks noChangeShapeType="1"/>
          </p:cNvSpPr>
          <p:nvPr/>
        </p:nvSpPr>
        <p:spPr bwMode="auto">
          <a:xfrm flipH="1" flipV="1">
            <a:off x="7726363" y="1606550"/>
            <a:ext cx="746125" cy="385763"/>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Text Box 12"/>
          <p:cNvSpPr txBox="1">
            <a:spLocks noChangeArrowheads="1"/>
          </p:cNvSpPr>
          <p:nvPr/>
        </p:nvSpPr>
        <p:spPr bwMode="auto">
          <a:xfrm>
            <a:off x="8459788" y="1979613"/>
            <a:ext cx="15748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No parameter</a:t>
            </a:r>
          </a:p>
        </p:txBody>
      </p:sp>
      <p:sp>
        <p:nvSpPr>
          <p:cNvPr id="54285" name="Text Box 13"/>
          <p:cNvSpPr txBox="1">
            <a:spLocks noChangeArrowheads="1"/>
          </p:cNvSpPr>
          <p:nvPr/>
        </p:nvSpPr>
        <p:spPr bwMode="auto">
          <a:xfrm>
            <a:off x="7496175" y="2339975"/>
            <a:ext cx="20431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Printed local value</a:t>
            </a:r>
          </a:p>
        </p:txBody>
      </p:sp>
      <p:sp>
        <p:nvSpPr>
          <p:cNvPr id="54286" name="Line 14"/>
          <p:cNvSpPr>
            <a:spLocks noChangeShapeType="1"/>
          </p:cNvSpPr>
          <p:nvPr/>
        </p:nvSpPr>
        <p:spPr bwMode="auto">
          <a:xfrm>
            <a:off x="7199313" y="2519363"/>
            <a:ext cx="360362" cy="1587"/>
          </a:xfrm>
          <a:prstGeom prst="line">
            <a:avLst/>
          </a:prstGeom>
          <a:noFill/>
          <a:ln w="1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p:cNvSpPr>
            <a:spLocks noChangeShapeType="1"/>
          </p:cNvSpPr>
          <p:nvPr/>
        </p:nvSpPr>
        <p:spPr bwMode="auto">
          <a:xfrm>
            <a:off x="5940425" y="5937250"/>
            <a:ext cx="539750" cy="1588"/>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p:cNvSpPr txBox="1">
            <a:spLocks noChangeArrowheads="1"/>
          </p:cNvSpPr>
          <p:nvPr/>
        </p:nvSpPr>
        <p:spPr bwMode="auto">
          <a:xfrm>
            <a:off x="6545263" y="5759450"/>
            <a:ext cx="2994025"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0000"/>
                </a:solidFill>
              </a:rPr>
              <a:t>Printed command line 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674688" y="427037"/>
            <a:ext cx="8501062"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Library Support</a:t>
            </a:r>
          </a:p>
        </p:txBody>
      </p:sp>
      <p:sp>
        <p:nvSpPr>
          <p:cNvPr id="39938" name="Rectangle 2"/>
          <p:cNvSpPr>
            <a:spLocks noGrp="1" noChangeArrowheads="1"/>
          </p:cNvSpPr>
          <p:nvPr>
            <p:ph type="body" idx="1"/>
          </p:nvPr>
        </p:nvSpPr>
        <p:spPr>
          <a:xfrm>
            <a:off x="315912" y="1458912"/>
            <a:ext cx="9528175" cy="4987925"/>
          </a:xfrm>
          <a:ln/>
        </p:spPr>
        <p:txBody>
          <a:bodyPr/>
          <a:lstStyle/>
          <a:p>
            <a:pPr marL="465138"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Standard C library functions cannot be used in module programming</a:t>
            </a:r>
          </a:p>
          <a:p>
            <a:pPr marL="465138"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Functions/Variables shared between modules have to be exported as kernel symbols into a global space</a:t>
            </a:r>
          </a:p>
          <a:p>
            <a:pPr marL="977900" lvl="1"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To see the symbols exported into the kernel “cat /proc/</a:t>
            </a:r>
            <a:r>
              <a:rPr lang="en-IN" altLang="en-US" dirty="0" err="1"/>
              <a:t>kallsyms</a:t>
            </a:r>
            <a:r>
              <a:rPr lang="en-IN" altLang="en-US" dirty="0"/>
              <a:t>”</a:t>
            </a:r>
          </a:p>
          <a:p>
            <a:pPr marL="977900" lvl="1"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err="1"/>
              <a:t>printk</a:t>
            </a:r>
            <a:r>
              <a:rPr lang="en-IN" altLang="en-US" dirty="0"/>
              <a:t>() is one such example</a:t>
            </a:r>
          </a:p>
          <a:p>
            <a:pPr marL="465138"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External symbols used in a module (</a:t>
            </a:r>
            <a:r>
              <a:rPr lang="en-IN" altLang="en-US" dirty="0" err="1"/>
              <a:t>printk</a:t>
            </a:r>
            <a:r>
              <a:rPr lang="en-IN" altLang="en-US" dirty="0"/>
              <a:t>) should be resolved at runtime</a:t>
            </a:r>
          </a:p>
          <a:p>
            <a:pPr marL="465138" indent="-465138">
              <a:buFont typeface="Times New Roman" pitchFamily="16" charset="0"/>
              <a:buChar char="•"/>
              <a:tabLst>
                <a:tab pos="660400" algn="l"/>
                <a:tab pos="765175" algn="l"/>
                <a:tab pos="1214438" algn="l"/>
                <a:tab pos="1663700" algn="l"/>
                <a:tab pos="2112963" algn="l"/>
                <a:tab pos="2562225" algn="l"/>
                <a:tab pos="3011488" algn="l"/>
                <a:tab pos="3460750" algn="l"/>
                <a:tab pos="3910013" algn="l"/>
                <a:tab pos="4359275" algn="l"/>
                <a:tab pos="4808538" algn="l"/>
                <a:tab pos="5257800" algn="l"/>
                <a:tab pos="5707063" algn="l"/>
                <a:tab pos="6156325" algn="l"/>
                <a:tab pos="6605588" algn="l"/>
                <a:tab pos="7054850" algn="l"/>
                <a:tab pos="7504113" algn="l"/>
                <a:tab pos="7953375" algn="l"/>
                <a:tab pos="8402638" algn="l"/>
                <a:tab pos="8851900" algn="l"/>
                <a:tab pos="9301163" algn="l"/>
                <a:tab pos="9410700" algn="l"/>
              </a:tabLst>
            </a:pPr>
            <a:r>
              <a:rPr lang="en-IN" altLang="en-US" dirty="0"/>
              <a:t>If symbol is not found, module will not be loaded to kernel and return back with an error</a:t>
            </a:r>
          </a:p>
        </p:txBody>
      </p:sp>
    </p:spTree>
    <p:extLst>
      <p:ext uri="{BB962C8B-B14F-4D97-AF65-F5344CB8AC3E}">
        <p14:creationId xmlns:p14="http://schemas.microsoft.com/office/powerpoint/2010/main" val="4493299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674688" y="357188"/>
            <a:ext cx="8724900" cy="674687"/>
          </a:xfrm>
          <a:ln/>
        </p:spPr>
        <p:txBody>
          <a:bodyPr/>
          <a:lstStyle/>
          <a:p>
            <a:pPr>
              <a:buClrTx/>
              <a:buFontTx/>
              <a:buNone/>
              <a:tabLst>
                <a:tab pos="0" algn="l"/>
                <a:tab pos="430213" algn="l"/>
                <a:tab pos="879475" algn="l"/>
                <a:tab pos="1328738" algn="l"/>
                <a:tab pos="1778000" algn="l"/>
                <a:tab pos="2227263" algn="l"/>
                <a:tab pos="2676525" algn="l"/>
                <a:tab pos="3125788" algn="l"/>
                <a:tab pos="3575050" algn="l"/>
                <a:tab pos="4024313" algn="l"/>
                <a:tab pos="4473575" algn="l"/>
                <a:tab pos="4922838" algn="l"/>
                <a:tab pos="5389563" algn="l"/>
                <a:tab pos="5821363" algn="l"/>
                <a:tab pos="6270625" algn="l"/>
                <a:tab pos="6719888" algn="l"/>
                <a:tab pos="7169150" algn="l"/>
                <a:tab pos="7618413" algn="l"/>
                <a:tab pos="8067675" algn="l"/>
                <a:tab pos="8516938" algn="l"/>
                <a:tab pos="8966200" algn="l"/>
                <a:tab pos="8967788" algn="l"/>
                <a:tab pos="9417050" algn="l"/>
                <a:tab pos="9866313" algn="l"/>
                <a:tab pos="10321925" algn="l"/>
                <a:tab pos="10779125" algn="l"/>
                <a:tab pos="10779125" algn="l"/>
                <a:tab pos="10780713" algn="l"/>
              </a:tabLst>
            </a:pPr>
            <a:r>
              <a:rPr lang="en-GB" altLang="en-US"/>
              <a:t>The Kernel Symbol Table	</a:t>
            </a:r>
          </a:p>
        </p:txBody>
      </p:sp>
      <p:sp>
        <p:nvSpPr>
          <p:cNvPr id="55298" name="Rectangle 2"/>
          <p:cNvSpPr>
            <a:spLocks noChangeArrowheads="1"/>
          </p:cNvSpPr>
          <p:nvPr/>
        </p:nvSpPr>
        <p:spPr bwMode="auto">
          <a:xfrm>
            <a:off x="1079500" y="1439863"/>
            <a:ext cx="8280400" cy="4679950"/>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9" name="Rectangle 3"/>
          <p:cNvSpPr>
            <a:spLocks noChangeArrowheads="1"/>
          </p:cNvSpPr>
          <p:nvPr/>
        </p:nvSpPr>
        <p:spPr bwMode="auto">
          <a:xfrm>
            <a:off x="1260475" y="5219700"/>
            <a:ext cx="7920038" cy="720725"/>
          </a:xfrm>
          <a:prstGeom prst="rect">
            <a:avLst/>
          </a:prstGeom>
          <a:solidFill>
            <a:srgbClr val="7DA647"/>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solidFill>
                  <a:srgbClr val="CCFFFF"/>
                </a:solidFill>
              </a:rPr>
              <a:t>Kernel Functions </a:t>
            </a:r>
          </a:p>
        </p:txBody>
      </p:sp>
      <p:sp>
        <p:nvSpPr>
          <p:cNvPr id="55300" name="Rectangle 4"/>
          <p:cNvSpPr>
            <a:spLocks noChangeArrowheads="1"/>
          </p:cNvSpPr>
          <p:nvPr/>
        </p:nvSpPr>
        <p:spPr bwMode="auto">
          <a:xfrm>
            <a:off x="5291138" y="4140200"/>
            <a:ext cx="3419475" cy="539750"/>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Parport</a:t>
            </a:r>
          </a:p>
        </p:txBody>
      </p:sp>
      <p:sp>
        <p:nvSpPr>
          <p:cNvPr id="55301" name="AutoShape 5"/>
          <p:cNvSpPr>
            <a:spLocks noChangeArrowheads="1"/>
          </p:cNvSpPr>
          <p:nvPr/>
        </p:nvSpPr>
        <p:spPr bwMode="auto">
          <a:xfrm>
            <a:off x="6731000" y="4679950"/>
            <a:ext cx="539750" cy="539750"/>
          </a:xfrm>
          <a:prstGeom prst="downArrow">
            <a:avLst>
              <a:gd name="adj1" fmla="val 59769"/>
              <a:gd name="adj2" fmla="val 44306"/>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2" name="Rectangle 6"/>
          <p:cNvSpPr>
            <a:spLocks noChangeArrowheads="1"/>
          </p:cNvSpPr>
          <p:nvPr/>
        </p:nvSpPr>
        <p:spPr bwMode="auto">
          <a:xfrm>
            <a:off x="3240088" y="2879725"/>
            <a:ext cx="3419475" cy="612775"/>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Parport_pc</a:t>
            </a:r>
          </a:p>
        </p:txBody>
      </p:sp>
      <p:sp>
        <p:nvSpPr>
          <p:cNvPr id="55303" name="Rectangle 7"/>
          <p:cNvSpPr>
            <a:spLocks noChangeArrowheads="1"/>
          </p:cNvSpPr>
          <p:nvPr/>
        </p:nvSpPr>
        <p:spPr bwMode="auto">
          <a:xfrm>
            <a:off x="1295400" y="1655763"/>
            <a:ext cx="3419475" cy="539750"/>
          </a:xfrm>
          <a:prstGeom prst="rect">
            <a:avLst/>
          </a:prstGeom>
          <a:solidFill>
            <a:srgbClr val="E6FF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GB" altLang="en-US"/>
              <a:t>lp</a:t>
            </a:r>
          </a:p>
        </p:txBody>
      </p:sp>
      <p:sp>
        <p:nvSpPr>
          <p:cNvPr id="55304" name="AutoShape 8"/>
          <p:cNvSpPr>
            <a:spLocks noChangeArrowheads="1"/>
          </p:cNvSpPr>
          <p:nvPr/>
        </p:nvSpPr>
        <p:spPr bwMode="auto">
          <a:xfrm>
            <a:off x="5688013" y="3492500"/>
            <a:ext cx="539750" cy="647700"/>
          </a:xfrm>
          <a:prstGeom prst="downArrow">
            <a:avLst>
              <a:gd name="adj1" fmla="val 59769"/>
              <a:gd name="adj2" fmla="val 53167"/>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5" name="AutoShape 9"/>
          <p:cNvSpPr>
            <a:spLocks noChangeArrowheads="1"/>
          </p:cNvSpPr>
          <p:nvPr/>
        </p:nvSpPr>
        <p:spPr bwMode="auto">
          <a:xfrm>
            <a:off x="3851275" y="2195513"/>
            <a:ext cx="539750" cy="684212"/>
          </a:xfrm>
          <a:prstGeom prst="downArrow">
            <a:avLst>
              <a:gd name="adj1" fmla="val 57769"/>
              <a:gd name="adj2" fmla="val 44749"/>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6" name="AutoShape 10"/>
          <p:cNvSpPr>
            <a:spLocks noChangeArrowheads="1"/>
          </p:cNvSpPr>
          <p:nvPr/>
        </p:nvSpPr>
        <p:spPr bwMode="auto">
          <a:xfrm>
            <a:off x="3887788" y="3492500"/>
            <a:ext cx="539750" cy="1728788"/>
          </a:xfrm>
          <a:prstGeom prst="downArrow">
            <a:avLst>
              <a:gd name="adj1" fmla="val 65361"/>
              <a:gd name="adj2" fmla="val 99351"/>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7" name="AutoShape 11"/>
          <p:cNvSpPr>
            <a:spLocks noChangeArrowheads="1"/>
          </p:cNvSpPr>
          <p:nvPr/>
        </p:nvSpPr>
        <p:spPr bwMode="auto">
          <a:xfrm>
            <a:off x="1800225" y="2195513"/>
            <a:ext cx="539750" cy="3024187"/>
          </a:xfrm>
          <a:prstGeom prst="downArrow">
            <a:avLst>
              <a:gd name="adj1" fmla="val 49639"/>
              <a:gd name="adj2" fmla="val 93512"/>
            </a:avLst>
          </a:prstGeom>
          <a:solidFill>
            <a:srgbClr val="B3B3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fill="hold" nodeType="clickEffect">
                                  <p:stCondLst>
                                    <p:cond delay="0"/>
                                  </p:stCondLst>
                                  <p:childTnLst>
                                    <p:set>
                                      <p:cBhvr additive="repl">
                                        <p:cTn id="10" dur="1" fill="hold">
                                          <p:stCondLst>
                                            <p:cond delay="0"/>
                                          </p:stCondLst>
                                        </p:cTn>
                                        <p:tgtEl>
                                          <p:spTgt spid="55300"/>
                                        </p:tgtEl>
                                        <p:attrNameLst>
                                          <p:attrName>style.visibility</p:attrName>
                                        </p:attrNameLst>
                                      </p:cBhvr>
                                      <p:to>
                                        <p:strVal val="visible"/>
                                      </p:to>
                                    </p:set>
                                    <p:animEffect transition="in" filter="dissolve">
                                      <p:cBhvr additive="repl">
                                        <p:cTn id="11" dur="500"/>
                                        <p:tgtEl>
                                          <p:spTgt spid="55300"/>
                                        </p:tgtEl>
                                      </p:cBhvr>
                                    </p:animEffect>
                                  </p:childTnLst>
                                </p:cTn>
                              </p:par>
                              <p:par>
                                <p:cTn id="12" presetID="9" presetClass="entr" fill="hold" grpId="0" nodeType="withEffect">
                                  <p:stCondLst>
                                    <p:cond delay="0"/>
                                  </p:stCondLst>
                                  <p:childTnLst>
                                    <p:set>
                                      <p:cBhvr additive="repl">
                                        <p:cTn id="13" dur="1" fill="hold">
                                          <p:stCondLst>
                                            <p:cond delay="0"/>
                                          </p:stCondLst>
                                        </p:cTn>
                                        <p:tgtEl>
                                          <p:spTgt spid="55301"/>
                                        </p:tgtEl>
                                        <p:attrNameLst>
                                          <p:attrName>style.visibility</p:attrName>
                                        </p:attrNameLst>
                                      </p:cBhvr>
                                      <p:to>
                                        <p:strVal val="visible"/>
                                      </p:to>
                                    </p:set>
                                    <p:animEffect transition="in" filter="dissolve">
                                      <p:cBhvr additive="repl">
                                        <p:cTn id="14" dur="500"/>
                                        <p:tgtEl>
                                          <p:spTgt spid="553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fill="hold" nodeType="clickEffect">
                                  <p:stCondLst>
                                    <p:cond delay="0"/>
                                  </p:stCondLst>
                                  <p:childTnLst>
                                    <p:set>
                                      <p:cBhvr additive="repl">
                                        <p:cTn id="18" dur="1" fill="hold">
                                          <p:stCondLst>
                                            <p:cond delay="0"/>
                                          </p:stCondLst>
                                        </p:cTn>
                                        <p:tgtEl>
                                          <p:spTgt spid="55302"/>
                                        </p:tgtEl>
                                        <p:attrNameLst>
                                          <p:attrName>style.visibility</p:attrName>
                                        </p:attrNameLst>
                                      </p:cBhvr>
                                      <p:to>
                                        <p:strVal val="visible"/>
                                      </p:to>
                                    </p:set>
                                    <p:animEffect transition="in" filter="dissolve">
                                      <p:cBhvr additive="repl">
                                        <p:cTn id="19" dur="500"/>
                                        <p:tgtEl>
                                          <p:spTgt spid="55302"/>
                                        </p:tgtEl>
                                      </p:cBhvr>
                                    </p:animEffect>
                                  </p:childTnLst>
                                </p:cTn>
                              </p:par>
                              <p:par>
                                <p:cTn id="20" presetID="9" presetClass="entr" fill="hold" grpId="0" nodeType="withEffect">
                                  <p:stCondLst>
                                    <p:cond delay="0"/>
                                  </p:stCondLst>
                                  <p:childTnLst>
                                    <p:set>
                                      <p:cBhvr additive="repl">
                                        <p:cTn id="21" dur="1" fill="hold">
                                          <p:stCondLst>
                                            <p:cond delay="0"/>
                                          </p:stCondLst>
                                        </p:cTn>
                                        <p:tgtEl>
                                          <p:spTgt spid="55304"/>
                                        </p:tgtEl>
                                        <p:attrNameLst>
                                          <p:attrName>style.visibility</p:attrName>
                                        </p:attrNameLst>
                                      </p:cBhvr>
                                      <p:to>
                                        <p:strVal val="visible"/>
                                      </p:to>
                                    </p:set>
                                    <p:animEffect transition="in" filter="dissolve">
                                      <p:cBhvr additive="repl">
                                        <p:cTn id="22" dur="500"/>
                                        <p:tgtEl>
                                          <p:spTgt spid="55304"/>
                                        </p:tgtEl>
                                      </p:cBhvr>
                                    </p:animEffect>
                                  </p:childTnLst>
                                </p:cTn>
                              </p:par>
                              <p:par>
                                <p:cTn id="23" presetID="9" presetClass="entr" fill="hold" grpId="0" nodeType="withEffect">
                                  <p:stCondLst>
                                    <p:cond delay="0"/>
                                  </p:stCondLst>
                                  <p:childTnLst>
                                    <p:set>
                                      <p:cBhvr additive="repl">
                                        <p:cTn id="24" dur="1" fill="hold">
                                          <p:stCondLst>
                                            <p:cond delay="0"/>
                                          </p:stCondLst>
                                        </p:cTn>
                                        <p:tgtEl>
                                          <p:spTgt spid="55306"/>
                                        </p:tgtEl>
                                        <p:attrNameLst>
                                          <p:attrName>style.visibility</p:attrName>
                                        </p:attrNameLst>
                                      </p:cBhvr>
                                      <p:to>
                                        <p:strVal val="visible"/>
                                      </p:to>
                                    </p:set>
                                    <p:animEffect transition="in" filter="dissolve">
                                      <p:cBhvr additive="repl">
                                        <p:cTn id="25" dur="500"/>
                                        <p:tgtEl>
                                          <p:spTgt spid="553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fill="hold" nodeType="clickEffect">
                                  <p:stCondLst>
                                    <p:cond delay="0"/>
                                  </p:stCondLst>
                                  <p:childTnLst>
                                    <p:set>
                                      <p:cBhvr additive="repl">
                                        <p:cTn id="29" dur="1" fill="hold">
                                          <p:stCondLst>
                                            <p:cond delay="0"/>
                                          </p:stCondLst>
                                        </p:cTn>
                                        <p:tgtEl>
                                          <p:spTgt spid="55303"/>
                                        </p:tgtEl>
                                        <p:attrNameLst>
                                          <p:attrName>style.visibility</p:attrName>
                                        </p:attrNameLst>
                                      </p:cBhvr>
                                      <p:to>
                                        <p:strVal val="visible"/>
                                      </p:to>
                                    </p:set>
                                    <p:animEffect transition="in" filter="dissolve">
                                      <p:cBhvr additive="repl">
                                        <p:cTn id="30" dur="500"/>
                                        <p:tgtEl>
                                          <p:spTgt spid="55303"/>
                                        </p:tgtEl>
                                      </p:cBhvr>
                                    </p:animEffect>
                                  </p:childTnLst>
                                </p:cTn>
                              </p:par>
                              <p:par>
                                <p:cTn id="31" presetID="9" presetClass="entr" fill="hold" grpId="0" nodeType="withEffect">
                                  <p:stCondLst>
                                    <p:cond delay="0"/>
                                  </p:stCondLst>
                                  <p:childTnLst>
                                    <p:set>
                                      <p:cBhvr additive="repl">
                                        <p:cTn id="32" dur="1" fill="hold">
                                          <p:stCondLst>
                                            <p:cond delay="0"/>
                                          </p:stCondLst>
                                        </p:cTn>
                                        <p:tgtEl>
                                          <p:spTgt spid="55305"/>
                                        </p:tgtEl>
                                        <p:attrNameLst>
                                          <p:attrName>style.visibility</p:attrName>
                                        </p:attrNameLst>
                                      </p:cBhvr>
                                      <p:to>
                                        <p:strVal val="visible"/>
                                      </p:to>
                                    </p:set>
                                    <p:animEffect transition="in" filter="dissolve">
                                      <p:cBhvr additive="repl">
                                        <p:cTn id="33" dur="500"/>
                                        <p:tgtEl>
                                          <p:spTgt spid="55305"/>
                                        </p:tgtEl>
                                      </p:cBhvr>
                                    </p:animEffect>
                                  </p:childTnLst>
                                </p:cTn>
                              </p:par>
                              <p:par>
                                <p:cTn id="34" presetID="9" presetClass="entr" fill="hold" grpId="0" nodeType="withEffect">
                                  <p:stCondLst>
                                    <p:cond delay="0"/>
                                  </p:stCondLst>
                                  <p:childTnLst>
                                    <p:set>
                                      <p:cBhvr additive="repl">
                                        <p:cTn id="35" dur="1" fill="hold">
                                          <p:stCondLst>
                                            <p:cond delay="0"/>
                                          </p:stCondLst>
                                        </p:cTn>
                                        <p:tgtEl>
                                          <p:spTgt spid="55307"/>
                                        </p:tgtEl>
                                        <p:attrNameLst>
                                          <p:attrName>style.visibility</p:attrName>
                                        </p:attrNameLst>
                                      </p:cBhvr>
                                      <p:to>
                                        <p:strVal val="visible"/>
                                      </p:to>
                                    </p:set>
                                    <p:animEffect transition="in" filter="dissolve">
                                      <p:cBhvr additive="repl">
                                        <p:cTn id="36"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55304" grpId="0" animBg="1"/>
      <p:bldP spid="55305" grpId="0" animBg="1"/>
      <p:bldP spid="55306" grpId="0" animBg="1"/>
      <p:bldP spid="5530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430212" y="274638"/>
            <a:ext cx="9220200" cy="9906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a:t>The Kernel Symbol Table</a:t>
            </a:r>
          </a:p>
        </p:txBody>
      </p:sp>
      <p:sp>
        <p:nvSpPr>
          <p:cNvPr id="56322" name="Rectangle 2"/>
          <p:cNvSpPr>
            <a:spLocks noGrp="1" noChangeArrowheads="1"/>
          </p:cNvSpPr>
          <p:nvPr>
            <p:ph idx="1"/>
          </p:nvPr>
        </p:nvSpPr>
        <p:spPr>
          <a:xfrm>
            <a:off x="315912" y="1341437"/>
            <a:ext cx="9448800" cy="5943600"/>
          </a:xfrm>
          <a:ln/>
        </p:spPr>
        <p:txBody>
          <a:bodyPr>
            <a:normAutofit fontScale="85000" lnSpcReduction="20000"/>
          </a:bodyPr>
          <a:lstStyle/>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Global Kernel Space</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Modules can export services to other modules through the use of kernel macros </a:t>
            </a:r>
            <a:r>
              <a:rPr lang="en-GB" altLang="en-US" b="1" i="1" dirty="0">
                <a:solidFill>
                  <a:srgbClr val="993366"/>
                </a:solidFill>
              </a:rPr>
              <a:t>“EXPORT_SYMBOL(name)”</a:t>
            </a:r>
            <a:r>
              <a:rPr lang="en-GB" altLang="en-US" dirty="0"/>
              <a:t> </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It takes the name of the parameter or function as argument</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This exported function may be used by other modules that require similar functionality</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For example</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Module 1 defines a function “</a:t>
            </a:r>
            <a:r>
              <a:rPr lang="en-GB" altLang="en-US" b="1" dirty="0"/>
              <a:t>int Add(int a, int b)</a:t>
            </a:r>
            <a:r>
              <a:rPr lang="en-GB" altLang="en-US" dirty="0"/>
              <a:t>” which takes two arguments and returns an integer output</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This function is exported from Module1 to the Kernel Symbol Table using the macro </a:t>
            </a:r>
            <a:r>
              <a:rPr lang="en-GB" altLang="en-US" b="1" dirty="0"/>
              <a:t>“EXPORT_SYMBOL(Add)”</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When this Module1 is inserted in the kernel, the exported symbol Add becomes available for other modules to use</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Now, Module 2 can call the function Add() in its execution, provided Module1 is already inserted</a:t>
            </a:r>
          </a:p>
          <a:p>
            <a:pPr marL="306388"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Please Note	</a:t>
            </a:r>
          </a:p>
          <a:p>
            <a:pPr marL="763588" lvl="1" indent="-306388">
              <a:buFont typeface="Times New Roman" pitchFamily="16" charset="0"/>
              <a:buChar char="•"/>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pPr>
            <a:r>
              <a:rPr lang="en-GB" altLang="en-US" dirty="0"/>
              <a:t>The order of insertion and deletion of modules should always be maintained for success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32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3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674688" y="212725"/>
            <a:ext cx="8497887" cy="65881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Exporting symbol – Module1</a:t>
            </a: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260475"/>
            <a:ext cx="6659563"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47" name="Rectangle 3"/>
          <p:cNvSpPr>
            <a:spLocks noChangeArrowheads="1"/>
          </p:cNvSpPr>
          <p:nvPr/>
        </p:nvSpPr>
        <p:spPr bwMode="auto">
          <a:xfrm>
            <a:off x="179388" y="2160588"/>
            <a:ext cx="2519362" cy="90011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This is a simple add </a:t>
            </a:r>
          </a:p>
          <a:p>
            <a:pPr algn="ctr">
              <a:buClrTx/>
              <a:buFontTx/>
              <a:buNone/>
            </a:pPr>
            <a:r>
              <a:rPr lang="en-IN" altLang="en-US" sz="1500">
                <a:solidFill>
                  <a:srgbClr val="FF0000"/>
                </a:solidFill>
              </a:rPr>
              <a:t>function declearation </a:t>
            </a:r>
          </a:p>
          <a:p>
            <a:pPr algn="ctr">
              <a:buClrTx/>
              <a:buFontTx/>
              <a:buNone/>
            </a:pPr>
            <a:r>
              <a:rPr lang="en-IN" altLang="en-US" sz="1500">
                <a:solidFill>
                  <a:srgbClr val="FF0000"/>
                </a:solidFill>
              </a:rPr>
              <a:t>that we are going  to export</a:t>
            </a:r>
          </a:p>
        </p:txBody>
      </p:sp>
      <p:sp>
        <p:nvSpPr>
          <p:cNvPr id="57348" name="Line 4"/>
          <p:cNvSpPr>
            <a:spLocks noChangeShapeType="1"/>
          </p:cNvSpPr>
          <p:nvPr/>
        </p:nvSpPr>
        <p:spPr bwMode="auto">
          <a:xfrm>
            <a:off x="2700338" y="2700338"/>
            <a:ext cx="720725"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49" name="Rectangle 5"/>
          <p:cNvSpPr>
            <a:spLocks noChangeArrowheads="1"/>
          </p:cNvSpPr>
          <p:nvPr/>
        </p:nvSpPr>
        <p:spPr bwMode="auto">
          <a:xfrm>
            <a:off x="179388" y="3240088"/>
            <a:ext cx="2700337" cy="360362"/>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Command to export symbol</a:t>
            </a:r>
          </a:p>
        </p:txBody>
      </p:sp>
      <p:sp>
        <p:nvSpPr>
          <p:cNvPr id="57350" name="Line 6"/>
          <p:cNvSpPr>
            <a:spLocks noChangeShapeType="1"/>
          </p:cNvSpPr>
          <p:nvPr/>
        </p:nvSpPr>
        <p:spPr bwMode="auto">
          <a:xfrm flipV="1">
            <a:off x="2879725" y="3217863"/>
            <a:ext cx="539750" cy="22383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Rectangle 7"/>
          <p:cNvSpPr>
            <a:spLocks noChangeArrowheads="1"/>
          </p:cNvSpPr>
          <p:nvPr/>
        </p:nvSpPr>
        <p:spPr bwMode="auto">
          <a:xfrm>
            <a:off x="179388" y="1260475"/>
            <a:ext cx="2519362"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600">
                <a:solidFill>
                  <a:srgbClr val="FF0000"/>
                </a:solidFill>
              </a:rPr>
              <a:t>Program name kern_sym.c</a:t>
            </a:r>
          </a:p>
        </p:txBody>
      </p:sp>
      <p:pic>
        <p:nvPicPr>
          <p:cNvPr id="573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5400675"/>
            <a:ext cx="2768600" cy="53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53" name="Rectangle 9"/>
          <p:cNvSpPr>
            <a:spLocks noChangeArrowheads="1"/>
          </p:cNvSpPr>
          <p:nvPr/>
        </p:nvSpPr>
        <p:spPr bwMode="auto">
          <a:xfrm>
            <a:off x="179388" y="4319588"/>
            <a:ext cx="2879725" cy="539750"/>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file containing </a:t>
            </a:r>
          </a:p>
          <a:p>
            <a:pPr algn="ctr">
              <a:buClrTx/>
              <a:buFontTx/>
              <a:buNone/>
            </a:pPr>
            <a:r>
              <a:rPr lang="en-IN" altLang="en-US" sz="1500">
                <a:solidFill>
                  <a:srgbClr val="FF0000"/>
                </a:solidFill>
              </a:rPr>
              <a:t>declaration of the add function</a:t>
            </a:r>
          </a:p>
        </p:txBody>
      </p:sp>
      <p:sp>
        <p:nvSpPr>
          <p:cNvPr id="57354" name="Line 10"/>
          <p:cNvSpPr>
            <a:spLocks noChangeShapeType="1"/>
          </p:cNvSpPr>
          <p:nvPr/>
        </p:nvSpPr>
        <p:spPr bwMode="auto">
          <a:xfrm>
            <a:off x="1800225" y="4859338"/>
            <a:ext cx="1588" cy="539750"/>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674688" y="246063"/>
            <a:ext cx="8497887" cy="59213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Exporting Symbol: Module2</a:t>
            </a: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 y="1260475"/>
            <a:ext cx="7559675" cy="5040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Oval 3"/>
          <p:cNvSpPr>
            <a:spLocks noChangeArrowheads="1"/>
          </p:cNvSpPr>
          <p:nvPr/>
        </p:nvSpPr>
        <p:spPr bwMode="auto">
          <a:xfrm>
            <a:off x="4140200" y="3959225"/>
            <a:ext cx="1619250" cy="539750"/>
          </a:xfrm>
          <a:prstGeom prst="ellipse">
            <a:avLst/>
          </a:prstGeom>
          <a:noFill/>
          <a:ln w="936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2" name="Line 4"/>
          <p:cNvSpPr>
            <a:spLocks noChangeShapeType="1"/>
          </p:cNvSpPr>
          <p:nvPr/>
        </p:nvSpPr>
        <p:spPr bwMode="auto">
          <a:xfrm>
            <a:off x="5759450" y="4319588"/>
            <a:ext cx="2160588"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3" name="Rectangle 5"/>
          <p:cNvSpPr>
            <a:spLocks noChangeArrowheads="1"/>
          </p:cNvSpPr>
          <p:nvPr/>
        </p:nvSpPr>
        <p:spPr bwMode="auto">
          <a:xfrm>
            <a:off x="7920038" y="3959225"/>
            <a:ext cx="1979612" cy="720725"/>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We are using the </a:t>
            </a:r>
          </a:p>
          <a:p>
            <a:pPr algn="ctr">
              <a:buClrTx/>
              <a:buFontTx/>
              <a:buNone/>
            </a:pPr>
            <a:r>
              <a:rPr lang="en-IN" altLang="en-US" sz="1500">
                <a:solidFill>
                  <a:srgbClr val="FF0000"/>
                </a:solidFill>
              </a:rPr>
              <a:t>symbol in this module</a:t>
            </a:r>
          </a:p>
        </p:txBody>
      </p:sp>
      <p:sp>
        <p:nvSpPr>
          <p:cNvPr id="58374" name="Line 6"/>
          <p:cNvSpPr>
            <a:spLocks noChangeShapeType="1"/>
          </p:cNvSpPr>
          <p:nvPr/>
        </p:nvSpPr>
        <p:spPr bwMode="auto">
          <a:xfrm>
            <a:off x="1800225" y="1979613"/>
            <a:ext cx="6119813" cy="1587"/>
          </a:xfrm>
          <a:prstGeom prst="line">
            <a:avLst/>
          </a:prstGeom>
          <a:noFill/>
          <a:ln w="936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5" name="Rectangle 7"/>
          <p:cNvSpPr>
            <a:spLocks noChangeArrowheads="1"/>
          </p:cNvSpPr>
          <p:nvPr/>
        </p:nvSpPr>
        <p:spPr bwMode="auto">
          <a:xfrm>
            <a:off x="8099425" y="1619250"/>
            <a:ext cx="1619250" cy="900113"/>
          </a:xfrm>
          <a:prstGeom prst="rect">
            <a:avLst/>
          </a:prstGeom>
          <a:solidFill>
            <a:srgbClr val="FFFF66"/>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buClrTx/>
              <a:buFontTx/>
              <a:buNone/>
            </a:pPr>
            <a:r>
              <a:rPr lang="en-IN" altLang="en-US" sz="1500">
                <a:solidFill>
                  <a:srgbClr val="FF0000"/>
                </a:solidFill>
              </a:rPr>
              <a:t>Header containing </a:t>
            </a:r>
          </a:p>
          <a:p>
            <a:pPr algn="ctr">
              <a:buClrTx/>
              <a:buFontTx/>
              <a:buNone/>
            </a:pPr>
            <a:r>
              <a:rPr lang="en-IN" altLang="en-US" sz="1500">
                <a:solidFill>
                  <a:srgbClr val="FF0000"/>
                </a:solidFill>
              </a:rPr>
              <a:t>the declaration </a:t>
            </a:r>
          </a:p>
          <a:p>
            <a:pPr algn="ctr">
              <a:buClrTx/>
              <a:buFontTx/>
              <a:buNone/>
            </a:pPr>
            <a:r>
              <a:rPr lang="en-IN" altLang="en-US" sz="1500">
                <a:solidFill>
                  <a:srgbClr val="FF0000"/>
                </a:solidFill>
              </a:rPr>
              <a:t>of symbol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Multiple Dependencies</a:t>
            </a:r>
          </a:p>
        </p:txBody>
      </p:sp>
      <p:sp>
        <p:nvSpPr>
          <p:cNvPr id="3" name="Content Placeholder 2"/>
          <p:cNvSpPr>
            <a:spLocks noGrp="1"/>
          </p:cNvSpPr>
          <p:nvPr>
            <p:ph idx="1"/>
          </p:nvPr>
        </p:nvSpPr>
        <p:spPr/>
        <p:txBody>
          <a:bodyPr/>
          <a:lstStyle/>
          <a:p>
            <a:r>
              <a:rPr lang="en-US" dirty="0"/>
              <a:t>What if, you had a module, that is dependent on 10 other modules?</a:t>
            </a:r>
          </a:p>
          <a:p>
            <a:pPr lvl="1"/>
            <a:r>
              <a:rPr lang="en-US" dirty="0"/>
              <a:t>Using </a:t>
            </a:r>
            <a:r>
              <a:rPr lang="en-US" dirty="0" err="1"/>
              <a:t>insmod</a:t>
            </a:r>
            <a:r>
              <a:rPr lang="en-US" dirty="0"/>
              <a:t>, you have to manually load each module in specific order, before you can load your module</a:t>
            </a:r>
          </a:p>
          <a:p>
            <a:pPr lvl="1"/>
            <a:r>
              <a:rPr lang="en-US" dirty="0"/>
              <a:t>Unloading also requires you to follow the same process</a:t>
            </a:r>
          </a:p>
          <a:p>
            <a:r>
              <a:rPr lang="en-US" dirty="0"/>
              <a:t>Is there no other mechanism to automate this??</a:t>
            </a:r>
          </a:p>
          <a:p>
            <a:pPr lvl="1"/>
            <a:r>
              <a:rPr lang="en-US" dirty="0"/>
              <a:t>Use </a:t>
            </a:r>
            <a:r>
              <a:rPr lang="en-US" dirty="0" err="1"/>
              <a:t>modprobe</a:t>
            </a:r>
            <a:r>
              <a:rPr lang="en-US" dirty="0"/>
              <a:t> </a:t>
            </a:r>
          </a:p>
          <a:p>
            <a:pPr lvl="1"/>
            <a:r>
              <a:rPr lang="en-IN" altLang="en-US" dirty="0" err="1"/>
              <a:t>modprobe</a:t>
            </a:r>
            <a:r>
              <a:rPr lang="en-IN" altLang="en-US" dirty="0"/>
              <a:t> works in similar way as that of </a:t>
            </a:r>
            <a:r>
              <a:rPr lang="en-IN" altLang="en-US" dirty="0" err="1"/>
              <a:t>insmod</a:t>
            </a:r>
            <a:r>
              <a:rPr lang="en-IN" altLang="en-US" dirty="0"/>
              <a:t>, but it also loads any other modules that are required by the module you want to load.</a:t>
            </a:r>
          </a:p>
        </p:txBody>
      </p:sp>
    </p:spTree>
    <p:extLst>
      <p:ext uri="{BB962C8B-B14F-4D97-AF65-F5344CB8AC3E}">
        <p14:creationId xmlns:p14="http://schemas.microsoft.com/office/powerpoint/2010/main" val="57666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Thinking….</a:t>
            </a:r>
          </a:p>
        </p:txBody>
      </p:sp>
      <p:sp>
        <p:nvSpPr>
          <p:cNvPr id="3" name="Content Placeholder 2"/>
          <p:cNvSpPr>
            <a:spLocks noGrp="1"/>
          </p:cNvSpPr>
          <p:nvPr>
            <p:ph idx="1"/>
          </p:nvPr>
        </p:nvSpPr>
        <p:spPr/>
        <p:txBody>
          <a:bodyPr/>
          <a:lstStyle/>
          <a:p>
            <a:r>
              <a:rPr lang="en-US" dirty="0"/>
              <a:t>Questions/Doubts</a:t>
            </a:r>
          </a:p>
          <a:p>
            <a:pPr lvl="1"/>
            <a:r>
              <a:rPr lang="en-US" dirty="0"/>
              <a:t>How does the kernel know where these modules are?</a:t>
            </a:r>
          </a:p>
          <a:p>
            <a:pPr lvl="1"/>
            <a:r>
              <a:rPr lang="en-US" dirty="0"/>
              <a:t>How does the kernel know what are the symbols that are exported by each module?</a:t>
            </a:r>
          </a:p>
          <a:p>
            <a:r>
              <a:rPr lang="en-US" dirty="0"/>
              <a:t>Solutions</a:t>
            </a:r>
          </a:p>
          <a:p>
            <a:pPr lvl="1"/>
            <a:r>
              <a:rPr lang="en-US" dirty="0"/>
              <a:t>Provide a standard location from where the kernel will find the module</a:t>
            </a:r>
          </a:p>
          <a:p>
            <a:pPr lvl="1"/>
            <a:r>
              <a:rPr lang="en-US" dirty="0"/>
              <a:t>Provide a dependency file which resolves the modules dependencies on other modules that provide those functionalities</a:t>
            </a:r>
          </a:p>
          <a:p>
            <a:pPr lvl="1"/>
            <a:endParaRPr lang="en-US" dirty="0"/>
          </a:p>
        </p:txBody>
      </p:sp>
    </p:spTree>
    <p:extLst>
      <p:ext uri="{BB962C8B-B14F-4D97-AF65-F5344CB8AC3E}">
        <p14:creationId xmlns:p14="http://schemas.microsoft.com/office/powerpoint/2010/main" val="21857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How modprobe works?</a:t>
            </a:r>
          </a:p>
        </p:txBody>
      </p:sp>
      <p:sp>
        <p:nvSpPr>
          <p:cNvPr id="60418" name="Rectangle 2"/>
          <p:cNvSpPr>
            <a:spLocks noGrp="1" noChangeArrowheads="1"/>
          </p:cNvSpPr>
          <p:nvPr>
            <p:ph idx="1"/>
          </p:nvPr>
        </p:nvSpPr>
        <p:spPr>
          <a:xfrm>
            <a:off x="392111" y="1570037"/>
            <a:ext cx="9372601" cy="5562600"/>
          </a:xfrm>
          <a:ln/>
        </p:spPr>
        <p:txBody>
          <a:bodyPr/>
          <a:lstStyle/>
          <a:p>
            <a:pPr marL="465138" indent="-465138">
              <a:buFont typeface="Times New Roman" pitchFamily="16" charset="0"/>
              <a:buChar char="•"/>
              <a:tabLst>
                <a:tab pos="4651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The Linux Kernel maintains a module dependency file which stores the dependencies of one module on the other. </a:t>
            </a:r>
          </a:p>
          <a:p>
            <a:pPr marL="465138" indent="-465138">
              <a:buFont typeface="Times New Roman" pitchFamily="16" charset="0"/>
              <a:buChar char="•"/>
              <a:tabLst>
                <a:tab pos="4651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err="1"/>
              <a:t>Modprobe</a:t>
            </a:r>
            <a:r>
              <a:rPr lang="en-IN" altLang="en-US" sz="2400" dirty="0"/>
              <a:t> checks this file to resolve the dependency of modules and loads those corresponding modules</a:t>
            </a:r>
          </a:p>
          <a:p>
            <a:pPr marL="465138" indent="-465138">
              <a:buFont typeface="Times New Roman" pitchFamily="16" charset="0"/>
              <a:buChar char="•"/>
              <a:tabLst>
                <a:tab pos="4651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The file is called </a:t>
            </a:r>
            <a:r>
              <a:rPr lang="en-IN" altLang="en-US" sz="2400" dirty="0" err="1"/>
              <a:t>modules.dep</a:t>
            </a:r>
            <a:r>
              <a:rPr lang="en-IN" altLang="en-US" sz="2400" dirty="0"/>
              <a:t> and is located in </a:t>
            </a:r>
            <a:r>
              <a:rPr lang="en-IN" altLang="en-US" sz="2400" b="1" dirty="0"/>
              <a:t>/lib/modules/`</a:t>
            </a:r>
            <a:r>
              <a:rPr lang="en-IN" altLang="en-US" sz="2400" b="1" dirty="0" err="1"/>
              <a:t>uname</a:t>
            </a:r>
            <a:r>
              <a:rPr lang="en-IN" altLang="en-US" sz="2400" b="1" dirty="0"/>
              <a:t> -r`/</a:t>
            </a:r>
            <a:endParaRPr lang="en-IN" altLang="en-US" sz="2400" dirty="0"/>
          </a:p>
          <a:p>
            <a:pPr marL="465138" indent="-465138">
              <a:buFont typeface="Times New Roman" pitchFamily="16" charset="0"/>
              <a:buChar char="•"/>
              <a:tabLst>
                <a:tab pos="4651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To know the dependency, </a:t>
            </a:r>
            <a:r>
              <a:rPr lang="en-IN" altLang="en-US" sz="2400" dirty="0" err="1"/>
              <a:t>modprobe</a:t>
            </a:r>
            <a:r>
              <a:rPr lang="en-IN" altLang="en-US" sz="2400" dirty="0"/>
              <a:t> looks into </a:t>
            </a:r>
            <a:r>
              <a:rPr lang="en-IN" altLang="en-US" sz="2400" dirty="0" err="1"/>
              <a:t>modules.dep</a:t>
            </a:r>
            <a:r>
              <a:rPr lang="en-IN" altLang="en-US" sz="2400" dirty="0"/>
              <a:t> file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update the </a:t>
            </a:r>
            <a:r>
              <a:rPr lang="en-US" dirty="0" err="1"/>
              <a:t>modules.dep</a:t>
            </a:r>
            <a:r>
              <a:rPr lang="en-US" dirty="0"/>
              <a:t> file?</a:t>
            </a:r>
          </a:p>
        </p:txBody>
      </p:sp>
      <p:sp>
        <p:nvSpPr>
          <p:cNvPr id="3" name="Content Placeholder 2"/>
          <p:cNvSpPr>
            <a:spLocks noGrp="1"/>
          </p:cNvSpPr>
          <p:nvPr>
            <p:ph idx="1"/>
          </p:nvPr>
        </p:nvSpPr>
        <p:spPr>
          <a:xfrm>
            <a:off x="239713" y="1570037"/>
            <a:ext cx="9677400" cy="5562600"/>
          </a:xfrm>
        </p:spPr>
        <p:txBody>
          <a:bodyPr/>
          <a:lstStyle/>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This file is updated by the command </a:t>
            </a:r>
            <a:r>
              <a:rPr lang="en-IN" altLang="en-US" sz="2400" b="1" dirty="0"/>
              <a:t>‘</a:t>
            </a:r>
            <a:r>
              <a:rPr lang="en-IN" altLang="en-US" sz="2400" b="1" i="1" dirty="0" err="1"/>
              <a:t>depmod</a:t>
            </a:r>
            <a:r>
              <a:rPr lang="en-IN" altLang="en-US" sz="2400" b="1" i="1" dirty="0"/>
              <a:t> –a’</a:t>
            </a:r>
          </a:p>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err="1"/>
              <a:t>depmod</a:t>
            </a:r>
            <a:r>
              <a:rPr lang="en-IN" altLang="en-US" sz="2400" dirty="0"/>
              <a:t> command searches standard locations where the kernel stores its required modules.  </a:t>
            </a:r>
          </a:p>
          <a:p>
            <a:pPr marL="922338" lvl="1"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000" dirty="0"/>
              <a:t>It opens the modules present in the standard location in the filesystem,</a:t>
            </a:r>
          </a:p>
          <a:p>
            <a:pPr marL="922338" lvl="1"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000" dirty="0"/>
              <a:t>It identifies the symbols that are not resolved, </a:t>
            </a:r>
          </a:p>
          <a:p>
            <a:pPr marL="922338" lvl="1"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000" dirty="0"/>
              <a:t>It searches for modules that export these symbols  </a:t>
            </a:r>
          </a:p>
          <a:p>
            <a:pPr marL="922338" lvl="1"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000" dirty="0"/>
              <a:t>It updates the </a:t>
            </a:r>
            <a:r>
              <a:rPr lang="en-IN" altLang="en-US" sz="2000" dirty="0" err="1"/>
              <a:t>modules.dep</a:t>
            </a:r>
            <a:r>
              <a:rPr lang="en-IN" altLang="en-US" sz="2000" dirty="0"/>
              <a:t> file to convey this information. </a:t>
            </a:r>
          </a:p>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Alternately, to make </a:t>
            </a:r>
            <a:r>
              <a:rPr lang="en-IN" altLang="en-US" sz="2400" dirty="0" err="1"/>
              <a:t>depmod</a:t>
            </a:r>
            <a:r>
              <a:rPr lang="en-IN" altLang="en-US" sz="2400" dirty="0"/>
              <a:t> search into a user defined location on the filesystem, the absolute path of the module file should be provided to </a:t>
            </a:r>
            <a:r>
              <a:rPr lang="en-IN" altLang="en-US" sz="2400" dirty="0" err="1"/>
              <a:t>depmod</a:t>
            </a:r>
            <a:endParaRPr lang="en-IN" altLang="en-US" sz="2400" dirty="0"/>
          </a:p>
          <a:p>
            <a:pPr lvl="1" indent="-449263">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dirty="0" err="1"/>
              <a:t>e.g</a:t>
            </a:r>
            <a:r>
              <a:rPr lang="en-IN" altLang="en-US" dirty="0"/>
              <a:t> </a:t>
            </a:r>
            <a:r>
              <a:rPr lang="en-IN" altLang="en-US" dirty="0" err="1"/>
              <a:t>depmod</a:t>
            </a:r>
            <a:r>
              <a:rPr lang="en-IN" altLang="en-US" dirty="0"/>
              <a:t> -a /home/user/test/</a:t>
            </a:r>
            <a:r>
              <a:rPr lang="en-IN" altLang="en-US" dirty="0" err="1"/>
              <a:t>kern_sym.ko</a:t>
            </a:r>
            <a:r>
              <a:rPr lang="en-IN" altLang="en-US" dirty="0"/>
              <a:t> /home/user/test/</a:t>
            </a:r>
            <a:r>
              <a:rPr lang="en-IN" altLang="en-US" dirty="0" err="1"/>
              <a:t>kern_add.ko</a:t>
            </a:r>
            <a:r>
              <a:rPr lang="en-IN" altLang="en-US" dirty="0"/>
              <a:t> </a:t>
            </a:r>
          </a:p>
        </p:txBody>
      </p:sp>
    </p:spTree>
    <p:extLst>
      <p:ext uri="{BB962C8B-B14F-4D97-AF65-F5344CB8AC3E}">
        <p14:creationId xmlns:p14="http://schemas.microsoft.com/office/powerpoint/2010/main" val="10169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Services</a:t>
            </a:r>
          </a:p>
        </p:txBody>
      </p:sp>
      <p:sp>
        <p:nvSpPr>
          <p:cNvPr id="11266" name="Rectangle 2"/>
          <p:cNvSpPr>
            <a:spLocks noGrp="1" noChangeArrowheads="1"/>
          </p:cNvSpPr>
          <p:nvPr>
            <p:ph idx="1"/>
          </p:nvPr>
        </p:nvSpPr>
        <p:spPr>
          <a:ln/>
        </p:spPr>
        <p:txBody>
          <a:bodyPr/>
          <a:lstStyle/>
          <a:p>
            <a:pPr marL="619125" indent="-6191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The whole kernel entity can be split into following different units according to their roles:</a:t>
            </a:r>
          </a:p>
          <a:p>
            <a:pPr marL="1419225" lvl="1" indent="-5048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Process management</a:t>
            </a:r>
          </a:p>
          <a:p>
            <a:pPr marL="1419225" lvl="1" indent="-5048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Memory management</a:t>
            </a:r>
          </a:p>
          <a:p>
            <a:pPr marL="1419225" lvl="1" indent="-5048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File systems</a:t>
            </a:r>
          </a:p>
          <a:p>
            <a:pPr marL="1419225" lvl="1" indent="-5048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Device control</a:t>
            </a:r>
          </a:p>
          <a:p>
            <a:pPr marL="1419225" lvl="1" indent="-5048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Networking</a:t>
            </a:r>
          </a:p>
          <a:p>
            <a:pPr marL="619125" indent="-619125">
              <a:buFont typeface="Times New Roman" pitchFamily="16" charset="0"/>
              <a:buChar char="•"/>
              <a:tabLst>
                <a:tab pos="619125" algn="l"/>
                <a:tab pos="723900" algn="l"/>
                <a:tab pos="1173163" algn="l"/>
                <a:tab pos="1622425" algn="l"/>
                <a:tab pos="2071688" algn="l"/>
                <a:tab pos="2520950" algn="l"/>
                <a:tab pos="2970213" algn="l"/>
                <a:tab pos="3419475" algn="l"/>
                <a:tab pos="3868738" algn="l"/>
                <a:tab pos="4318000" algn="l"/>
                <a:tab pos="4767263" algn="l"/>
                <a:tab pos="5216525" algn="l"/>
                <a:tab pos="5665788" algn="l"/>
                <a:tab pos="6115050" algn="l"/>
                <a:tab pos="6564313" algn="l"/>
                <a:tab pos="7013575" algn="l"/>
                <a:tab pos="7462838" algn="l"/>
                <a:tab pos="7912100" algn="l"/>
                <a:tab pos="8361363" algn="l"/>
                <a:tab pos="8810625" algn="l"/>
                <a:tab pos="9259888" algn="l"/>
                <a:tab pos="9410700" algn="l"/>
              </a:tabLst>
            </a:pPr>
            <a:r>
              <a:rPr lang="en-IN" altLang="en-US"/>
              <a:t>Seperate Entities, working together.....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The mechanics of </a:t>
            </a:r>
            <a:r>
              <a:rPr lang="en-IN" altLang="en-US" dirty="0" err="1"/>
              <a:t>modprobe</a:t>
            </a:r>
            <a:endParaRPr lang="en-IN" altLang="en-US" dirty="0"/>
          </a:p>
        </p:txBody>
      </p:sp>
      <p:sp>
        <p:nvSpPr>
          <p:cNvPr id="59394" name="Rectangle 2"/>
          <p:cNvSpPr>
            <a:spLocks noGrp="1" noChangeArrowheads="1"/>
          </p:cNvSpPr>
          <p:nvPr>
            <p:ph idx="1"/>
          </p:nvPr>
        </p:nvSpPr>
        <p:spPr>
          <a:xfrm>
            <a:off x="315911" y="1646237"/>
            <a:ext cx="9448801" cy="5562600"/>
          </a:xfrm>
          <a:ln/>
        </p:spPr>
        <p:txBody>
          <a:bodyPr/>
          <a:lstStyle/>
          <a:p>
            <a:pPr marL="398463" indent="-398463">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dirty="0" err="1"/>
              <a:t>modprobe</a:t>
            </a:r>
            <a:r>
              <a:rPr lang="en-IN" altLang="en-US" dirty="0"/>
              <a:t> can now search for the modules that export the unresolved symbols by looking into the </a:t>
            </a:r>
            <a:r>
              <a:rPr lang="en-IN" altLang="en-US" dirty="0" err="1"/>
              <a:t>modules.dep</a:t>
            </a:r>
            <a:r>
              <a:rPr lang="en-IN" altLang="en-US" dirty="0"/>
              <a:t> file and loading the corresponding modules</a:t>
            </a:r>
          </a:p>
          <a:p>
            <a:pPr marL="398463" indent="-398463">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dirty="0" err="1"/>
              <a:t>modprobe</a:t>
            </a:r>
            <a:r>
              <a:rPr lang="en-IN" altLang="en-US" dirty="0"/>
              <a:t> searches for modules in standard directories</a:t>
            </a:r>
          </a:p>
          <a:p>
            <a:pPr marL="855663" lvl="1" indent="-398463">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IN" altLang="en-US" dirty="0"/>
              <a:t>/lib/modules/(kernel version)/</a:t>
            </a:r>
          </a:p>
          <a:p>
            <a:pPr marL="398463" indent="-398463">
              <a:buFont typeface="Times New Roman" pitchFamily="16" charset="0"/>
              <a:buChar char="•"/>
              <a:tabLst>
                <a:tab pos="661988" algn="l"/>
                <a:tab pos="766763" algn="l"/>
                <a:tab pos="1216025" algn="l"/>
                <a:tab pos="1665288" algn="l"/>
                <a:tab pos="2114550" algn="l"/>
                <a:tab pos="2563813" algn="l"/>
                <a:tab pos="3013075" algn="l"/>
                <a:tab pos="3462338" algn="l"/>
                <a:tab pos="3911600" algn="l"/>
                <a:tab pos="4360863" algn="l"/>
                <a:tab pos="4810125" algn="l"/>
                <a:tab pos="5259388" algn="l"/>
                <a:tab pos="5708650" algn="l"/>
                <a:tab pos="6157913" algn="l"/>
                <a:tab pos="6607175" algn="l"/>
                <a:tab pos="7056438" algn="l"/>
                <a:tab pos="7505700" algn="l"/>
                <a:tab pos="7954963" algn="l"/>
                <a:tab pos="8404225" algn="l"/>
                <a:tab pos="8853488" algn="l"/>
                <a:tab pos="9302750" algn="l"/>
                <a:tab pos="9410700" algn="l"/>
              </a:tabLst>
            </a:pPr>
            <a:r>
              <a:rPr lang="en-US" dirty="0"/>
              <a:t>To put your modules in standard directories, use the label to execute the </a:t>
            </a:r>
            <a:r>
              <a:rPr lang="en-US" dirty="0" err="1"/>
              <a:t>modules_install</a:t>
            </a:r>
            <a:r>
              <a:rPr lang="en-US" dirty="0"/>
              <a:t> statement in your </a:t>
            </a:r>
            <a:r>
              <a:rPr lang="en-US" dirty="0" err="1"/>
              <a:t>Makefile</a:t>
            </a:r>
            <a:r>
              <a:rPr lang="en-US" dirty="0"/>
              <a:t>. </a:t>
            </a:r>
            <a:endParaRPr lang="en-I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What should we do to use </a:t>
            </a:r>
            <a:r>
              <a:rPr lang="en-IN" altLang="en-US" dirty="0" err="1"/>
              <a:t>modprobe</a:t>
            </a:r>
            <a:r>
              <a:rPr lang="en-IN" altLang="en-US" dirty="0"/>
              <a:t>?</a:t>
            </a:r>
          </a:p>
        </p:txBody>
      </p:sp>
      <p:sp>
        <p:nvSpPr>
          <p:cNvPr id="61442" name="Rectangle 2"/>
          <p:cNvSpPr>
            <a:spLocks noGrp="1" noChangeArrowheads="1"/>
          </p:cNvSpPr>
          <p:nvPr>
            <p:ph idx="1"/>
          </p:nvPr>
        </p:nvSpPr>
        <p:spPr>
          <a:ln/>
        </p:spPr>
        <p:txBody>
          <a:bodyPr/>
          <a:lstStyle/>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Modify the </a:t>
            </a:r>
            <a:r>
              <a:rPr lang="en-IN" altLang="en-US" sz="2400" dirty="0" err="1"/>
              <a:t>Makefile</a:t>
            </a:r>
            <a:endParaRPr lang="en-IN" altLang="en-US" sz="2400" dirty="0"/>
          </a:p>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Add these lines to </a:t>
            </a:r>
            <a:r>
              <a:rPr lang="en-IN" altLang="en-US" sz="2400" dirty="0" err="1"/>
              <a:t>Makefile</a:t>
            </a:r>
            <a:r>
              <a:rPr lang="en-IN" altLang="en-US" sz="2400" dirty="0"/>
              <a:t>:</a:t>
            </a:r>
          </a:p>
          <a:p>
            <a:pPr lvl="1" indent="-465138">
              <a:spcBef>
                <a:spcPts val="800"/>
              </a:spcBef>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solidFill>
                  <a:srgbClr val="99284C"/>
                </a:solidFill>
              </a:rPr>
              <a:t>install:</a:t>
            </a:r>
          </a:p>
          <a:p>
            <a:pPr marL="465138" indent="-465138">
              <a:buClrTx/>
              <a:buFontTx/>
              <a:buNone/>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		&lt;next line&gt;&lt;tab&gt;$(MAKE) -C $(KERNELDIR) M=$(PWD) </a:t>
            </a:r>
            <a:r>
              <a:rPr lang="en-IN" altLang="en-US" sz="2400" dirty="0" err="1"/>
              <a:t>modules_install</a:t>
            </a:r>
            <a:endParaRPr lang="en-IN" altLang="en-US" sz="2400" dirty="0"/>
          </a:p>
          <a:p>
            <a:pPr marL="465138" indent="-465138">
              <a:buClrTx/>
              <a:buFontTx/>
              <a:buNone/>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	</a:t>
            </a:r>
            <a:r>
              <a:rPr lang="en-IN" altLang="en-US" sz="2400" dirty="0" err="1"/>
              <a:t>depmod</a:t>
            </a:r>
            <a:r>
              <a:rPr lang="en-IN" altLang="en-US" sz="2400" dirty="0"/>
              <a:t> -a</a:t>
            </a:r>
          </a:p>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Doing “make install” will create a folder named  “</a:t>
            </a:r>
            <a:r>
              <a:rPr lang="en-IN" altLang="en-US" sz="2400" b="1" dirty="0"/>
              <a:t>extra</a:t>
            </a:r>
            <a:r>
              <a:rPr lang="en-IN" altLang="en-US" sz="2400" dirty="0"/>
              <a:t>” in /lib/modules/`</a:t>
            </a:r>
            <a:r>
              <a:rPr lang="en-IN" altLang="en-US" sz="2400" dirty="0" err="1"/>
              <a:t>uname</a:t>
            </a:r>
            <a:r>
              <a:rPr lang="en-IN" altLang="en-US" sz="2400" dirty="0"/>
              <a:t> -r`/  folder and copies all .</a:t>
            </a:r>
            <a:r>
              <a:rPr lang="en-IN" altLang="en-US" sz="2400" dirty="0" err="1"/>
              <a:t>ko</a:t>
            </a:r>
            <a:r>
              <a:rPr lang="en-IN" altLang="en-US" sz="2400" dirty="0"/>
              <a:t> files in the current directory into that folder</a:t>
            </a:r>
          </a:p>
          <a:p>
            <a:pPr marL="465138" indent="-465138">
              <a:buFont typeface="Times New Roman" pitchFamily="16" charset="0"/>
              <a:buChar char="•"/>
              <a:tabLst>
                <a:tab pos="668338" algn="l"/>
                <a:tab pos="773113" algn="l"/>
                <a:tab pos="1222375" algn="l"/>
                <a:tab pos="1671638" algn="l"/>
                <a:tab pos="2120900" algn="l"/>
                <a:tab pos="2570163" algn="l"/>
                <a:tab pos="3019425" algn="l"/>
                <a:tab pos="3468688" algn="l"/>
                <a:tab pos="3917950" algn="l"/>
                <a:tab pos="4367213" algn="l"/>
                <a:tab pos="4816475" algn="l"/>
                <a:tab pos="5265738" algn="l"/>
                <a:tab pos="5715000" algn="l"/>
                <a:tab pos="6164263" algn="l"/>
                <a:tab pos="6613525" algn="l"/>
                <a:tab pos="7062788" algn="l"/>
                <a:tab pos="7512050" algn="l"/>
                <a:tab pos="7961313" algn="l"/>
                <a:tab pos="8410575" algn="l"/>
                <a:tab pos="8859838" algn="l"/>
                <a:tab pos="9309100" algn="l"/>
                <a:tab pos="9410700" algn="l"/>
              </a:tabLst>
            </a:pPr>
            <a:r>
              <a:rPr lang="en-IN" altLang="en-US" sz="2400" dirty="0"/>
              <a:t>When we do </a:t>
            </a:r>
            <a:r>
              <a:rPr lang="en-IN" altLang="en-US" sz="2400" dirty="0" err="1"/>
              <a:t>modprobe</a:t>
            </a:r>
            <a:r>
              <a:rPr lang="en-IN" altLang="en-US" sz="2400" dirty="0"/>
              <a:t>, it takes .</a:t>
            </a:r>
            <a:r>
              <a:rPr lang="en-IN" altLang="en-US" sz="2400" dirty="0" err="1"/>
              <a:t>ko</a:t>
            </a:r>
            <a:r>
              <a:rPr lang="en-IN" altLang="en-US" sz="2400" dirty="0"/>
              <a:t> files from there and loads into the kernel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4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544512" y="377824"/>
            <a:ext cx="9067800" cy="658813"/>
          </a:xfrm>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Exporting Symbol – </a:t>
            </a:r>
            <a:r>
              <a:rPr lang="en-IN" altLang="en-US" dirty="0">
                <a:solidFill>
                  <a:srgbClr val="000000"/>
                </a:solidFill>
                <a:latin typeface="Tahoma" pitchFamily="32" charset="0"/>
              </a:rPr>
              <a:t>A few additions…</a:t>
            </a:r>
            <a:endParaRPr lang="en-IN" altLang="en-US" dirty="0"/>
          </a:p>
        </p:txBody>
      </p:sp>
      <p:sp>
        <p:nvSpPr>
          <p:cNvPr id="2" name="File"/>
          <p:cNvSpPr>
            <a:spLocks noEditPoints="1" noChangeArrowheads="1"/>
          </p:cNvSpPr>
          <p:nvPr/>
        </p:nvSpPr>
        <p:spPr bwMode="auto">
          <a:xfrm>
            <a:off x="664691" y="1196976"/>
            <a:ext cx="838200" cy="6858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1112" y="2009057"/>
            <a:ext cx="2151230" cy="360996"/>
          </a:xfrm>
          <a:prstGeom prst="rect">
            <a:avLst/>
          </a:prstGeom>
          <a:noFill/>
        </p:spPr>
        <p:txBody>
          <a:bodyPr wrap="none" rtlCol="0">
            <a:spAutoFit/>
          </a:bodyPr>
          <a:lstStyle/>
          <a:p>
            <a:r>
              <a:rPr lang="en-US" dirty="0">
                <a:solidFill>
                  <a:schemeClr val="bg1">
                    <a:lumMod val="50000"/>
                  </a:schemeClr>
                </a:solidFill>
              </a:rPr>
              <a:t>EXPORT SYMBOL</a:t>
            </a:r>
          </a:p>
        </p:txBody>
      </p:sp>
      <p:sp>
        <p:nvSpPr>
          <p:cNvPr id="4" name="File"/>
          <p:cNvSpPr>
            <a:spLocks noEditPoints="1" noChangeArrowheads="1"/>
          </p:cNvSpPr>
          <p:nvPr/>
        </p:nvSpPr>
        <p:spPr bwMode="auto">
          <a:xfrm>
            <a:off x="2141777" y="2268453"/>
            <a:ext cx="761999" cy="752474"/>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 name="File"/>
          <p:cNvSpPr>
            <a:spLocks noEditPoints="1" noChangeArrowheads="1"/>
          </p:cNvSpPr>
          <p:nvPr/>
        </p:nvSpPr>
        <p:spPr bwMode="auto">
          <a:xfrm>
            <a:off x="2141776" y="4333241"/>
            <a:ext cx="761999" cy="752474"/>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1869748" y="3170237"/>
            <a:ext cx="1338828" cy="360996"/>
          </a:xfrm>
          <a:prstGeom prst="rect">
            <a:avLst/>
          </a:prstGeom>
          <a:noFill/>
        </p:spPr>
        <p:txBody>
          <a:bodyPr wrap="none" rtlCol="0">
            <a:spAutoFit/>
          </a:bodyPr>
          <a:lstStyle/>
          <a:p>
            <a:pPr algn="ctr"/>
            <a:r>
              <a:rPr lang="en-US" dirty="0">
                <a:solidFill>
                  <a:schemeClr val="bg1">
                    <a:lumMod val="50000"/>
                  </a:schemeClr>
                </a:solidFill>
              </a:rPr>
              <a:t>ADD_MOD</a:t>
            </a:r>
          </a:p>
        </p:txBody>
      </p:sp>
      <p:sp>
        <p:nvSpPr>
          <p:cNvPr id="12" name="TextBox 11"/>
          <p:cNvSpPr txBox="1"/>
          <p:nvPr/>
        </p:nvSpPr>
        <p:spPr>
          <a:xfrm>
            <a:off x="1913176" y="5216543"/>
            <a:ext cx="1321707" cy="360996"/>
          </a:xfrm>
          <a:prstGeom prst="rect">
            <a:avLst/>
          </a:prstGeom>
          <a:noFill/>
        </p:spPr>
        <p:txBody>
          <a:bodyPr wrap="none" rtlCol="0">
            <a:spAutoFit/>
          </a:bodyPr>
          <a:lstStyle/>
          <a:p>
            <a:pPr algn="ctr"/>
            <a:r>
              <a:rPr lang="en-US" dirty="0">
                <a:solidFill>
                  <a:schemeClr val="bg1">
                    <a:lumMod val="50000"/>
                  </a:schemeClr>
                </a:solidFill>
              </a:rPr>
              <a:t>AVG_MOD</a:t>
            </a:r>
          </a:p>
        </p:txBody>
      </p:sp>
      <p:sp>
        <p:nvSpPr>
          <p:cNvPr id="5" name="Document"/>
          <p:cNvSpPr>
            <a:spLocks noEditPoints="1" noChangeArrowheads="1"/>
          </p:cNvSpPr>
          <p:nvPr/>
        </p:nvSpPr>
        <p:spPr bwMode="auto">
          <a:xfrm>
            <a:off x="2255793" y="6275554"/>
            <a:ext cx="566738" cy="762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bwMode="auto">
          <a:xfrm flipH="1">
            <a:off x="1083791" y="2268453"/>
            <a:ext cx="2936" cy="4406985"/>
          </a:xfrm>
          <a:prstGeom prst="line">
            <a:avLst/>
          </a:prstGeom>
          <a:solidFill>
            <a:srgbClr val="00B8FF"/>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endCxn id="4" idx="1"/>
          </p:cNvCxnSpPr>
          <p:nvPr/>
        </p:nvCxnSpPr>
        <p:spPr bwMode="auto">
          <a:xfrm>
            <a:off x="1086727" y="2644690"/>
            <a:ext cx="1055050" cy="0"/>
          </a:xfrm>
          <a:prstGeom prst="line">
            <a:avLst/>
          </a:prstGeom>
          <a:solidFill>
            <a:srgbClr val="00B8FF"/>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endCxn id="10" idx="1"/>
          </p:cNvCxnSpPr>
          <p:nvPr/>
        </p:nvCxnSpPr>
        <p:spPr bwMode="auto">
          <a:xfrm>
            <a:off x="1086727" y="4709478"/>
            <a:ext cx="1055049" cy="0"/>
          </a:xfrm>
          <a:prstGeom prst="line">
            <a:avLst/>
          </a:prstGeom>
          <a:solidFill>
            <a:srgbClr val="00B8FF"/>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062488" y="6656554"/>
            <a:ext cx="1099854" cy="0"/>
          </a:xfrm>
          <a:prstGeom prst="line">
            <a:avLst/>
          </a:prstGeom>
          <a:solidFill>
            <a:srgbClr val="00B8FF"/>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1958772" y="7067549"/>
            <a:ext cx="1326004" cy="360996"/>
          </a:xfrm>
          <a:prstGeom prst="rect">
            <a:avLst/>
          </a:prstGeom>
          <a:noFill/>
        </p:spPr>
        <p:txBody>
          <a:bodyPr wrap="none" rtlCol="0">
            <a:spAutoFit/>
          </a:bodyPr>
          <a:lstStyle/>
          <a:p>
            <a:pPr algn="ctr"/>
            <a:r>
              <a:rPr lang="en-US" dirty="0">
                <a:solidFill>
                  <a:schemeClr val="bg1">
                    <a:lumMod val="50000"/>
                  </a:schemeClr>
                </a:solidFill>
              </a:rPr>
              <a:t>MAKEFILE</a:t>
            </a:r>
          </a:p>
        </p:txBody>
      </p:sp>
      <p:sp>
        <p:nvSpPr>
          <p:cNvPr id="23" name="Document"/>
          <p:cNvSpPr>
            <a:spLocks noEditPoints="1" noChangeArrowheads="1"/>
          </p:cNvSpPr>
          <p:nvPr/>
        </p:nvSpPr>
        <p:spPr bwMode="auto">
          <a:xfrm>
            <a:off x="3951099" y="3021347"/>
            <a:ext cx="430889" cy="66103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lnSpc>
                <a:spcPct val="100000"/>
              </a:lnSpc>
            </a:pPr>
            <a:r>
              <a:rPr lang="en-US" sz="1400" b="1" dirty="0"/>
              <a:t>.C</a:t>
            </a:r>
          </a:p>
        </p:txBody>
      </p:sp>
      <p:sp>
        <p:nvSpPr>
          <p:cNvPr id="24" name="Document"/>
          <p:cNvSpPr>
            <a:spLocks noEditPoints="1" noChangeArrowheads="1"/>
          </p:cNvSpPr>
          <p:nvPr/>
        </p:nvSpPr>
        <p:spPr bwMode="auto">
          <a:xfrm>
            <a:off x="3954048" y="3878178"/>
            <a:ext cx="427939" cy="66103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r>
              <a:rPr lang="en-US" sz="1400" b="1" dirty="0"/>
              <a:t>M</a:t>
            </a:r>
            <a:endParaRPr lang="en-US" b="1" dirty="0"/>
          </a:p>
        </p:txBody>
      </p:sp>
      <p:sp>
        <p:nvSpPr>
          <p:cNvPr id="28" name="Document"/>
          <p:cNvSpPr>
            <a:spLocks noEditPoints="1" noChangeArrowheads="1"/>
          </p:cNvSpPr>
          <p:nvPr/>
        </p:nvSpPr>
        <p:spPr bwMode="auto">
          <a:xfrm>
            <a:off x="3951100" y="5005172"/>
            <a:ext cx="430889" cy="66103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lnSpc>
                <a:spcPct val="100000"/>
              </a:lnSpc>
            </a:pPr>
            <a:r>
              <a:rPr lang="en-US" sz="1400" b="1" dirty="0"/>
              <a:t>.C</a:t>
            </a:r>
          </a:p>
        </p:txBody>
      </p:sp>
      <p:sp>
        <p:nvSpPr>
          <p:cNvPr id="29" name="Document"/>
          <p:cNvSpPr>
            <a:spLocks noEditPoints="1" noChangeArrowheads="1"/>
          </p:cNvSpPr>
          <p:nvPr/>
        </p:nvSpPr>
        <p:spPr bwMode="auto">
          <a:xfrm>
            <a:off x="3954049" y="5862003"/>
            <a:ext cx="427939" cy="66103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r>
              <a:rPr lang="en-US" sz="1400" b="1" dirty="0"/>
              <a:t>M</a:t>
            </a:r>
            <a:endParaRPr lang="en-US" b="1" dirty="0"/>
          </a:p>
        </p:txBody>
      </p:sp>
      <p:cxnSp>
        <p:nvCxnSpPr>
          <p:cNvPr id="17" name="Elbow Connector 16"/>
          <p:cNvCxnSpPr>
            <a:stCxn id="4" idx="3"/>
            <a:endCxn id="24" idx="1"/>
          </p:cNvCxnSpPr>
          <p:nvPr/>
        </p:nvCxnSpPr>
        <p:spPr bwMode="auto">
          <a:xfrm>
            <a:off x="2903776" y="2644690"/>
            <a:ext cx="1051956" cy="1565505"/>
          </a:xfrm>
          <a:prstGeom prst="bentConnector3">
            <a:avLst>
              <a:gd name="adj1" fmla="val 35678"/>
            </a:avLst>
          </a:prstGeom>
          <a:solidFill>
            <a:srgbClr val="00B8FF"/>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23" idx="1"/>
          </p:cNvCxnSpPr>
          <p:nvPr/>
        </p:nvCxnSpPr>
        <p:spPr bwMode="auto">
          <a:xfrm flipH="1">
            <a:off x="3284776" y="3353364"/>
            <a:ext cx="668019" cy="0"/>
          </a:xfrm>
          <a:prstGeom prst="line">
            <a:avLst/>
          </a:prstGeom>
          <a:solidFill>
            <a:srgbClr val="00B8FF"/>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10" idx="3"/>
            <a:endCxn id="29" idx="1"/>
          </p:cNvCxnSpPr>
          <p:nvPr/>
        </p:nvCxnSpPr>
        <p:spPr bwMode="auto">
          <a:xfrm>
            <a:off x="2903775" y="4709478"/>
            <a:ext cx="1051958" cy="1484542"/>
          </a:xfrm>
          <a:prstGeom prst="bentConnector3">
            <a:avLst>
              <a:gd name="adj1" fmla="val 35678"/>
            </a:avLst>
          </a:prstGeom>
          <a:solidFill>
            <a:srgbClr val="00B8FF"/>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a:stCxn id="28" idx="1"/>
          </p:cNvCxnSpPr>
          <p:nvPr/>
        </p:nvCxnSpPr>
        <p:spPr bwMode="auto">
          <a:xfrm flipH="1" flipV="1">
            <a:off x="3284776" y="5335689"/>
            <a:ext cx="668020" cy="1500"/>
          </a:xfrm>
          <a:prstGeom prst="line">
            <a:avLst/>
          </a:prstGeom>
          <a:solidFill>
            <a:srgbClr val="00B8FF"/>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2" name="Document"/>
          <p:cNvSpPr>
            <a:spLocks noEditPoints="1" noChangeArrowheads="1"/>
          </p:cNvSpPr>
          <p:nvPr/>
        </p:nvSpPr>
        <p:spPr bwMode="auto">
          <a:xfrm>
            <a:off x="4964112" y="1196976"/>
            <a:ext cx="4953000" cy="6051071"/>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600" dirty="0">
                <a:solidFill>
                  <a:schemeClr val="bg1">
                    <a:lumMod val="50000"/>
                  </a:schemeClr>
                </a:solidFill>
              </a:rPr>
              <a:t> </a:t>
            </a:r>
            <a:r>
              <a:rPr lang="en-US" sz="1600" dirty="0" err="1">
                <a:solidFill>
                  <a:schemeClr val="bg1">
                    <a:lumMod val="50000"/>
                  </a:schemeClr>
                </a:solidFill>
              </a:rPr>
              <a:t>obj</a:t>
            </a:r>
            <a:r>
              <a:rPr lang="en-US" sz="1600" dirty="0">
                <a:solidFill>
                  <a:schemeClr val="bg1">
                    <a:lumMod val="50000"/>
                  </a:schemeClr>
                </a:solidFill>
              </a:rPr>
              <a:t>-y := AVG_MOD/ ADD_MOD/</a:t>
            </a:r>
          </a:p>
          <a:p>
            <a:endParaRPr lang="en-US" sz="1600" dirty="0">
              <a:solidFill>
                <a:schemeClr val="bg1">
                  <a:lumMod val="50000"/>
                </a:schemeClr>
              </a:solidFill>
            </a:endParaRPr>
          </a:p>
          <a:p>
            <a:r>
              <a:rPr lang="en-US" sz="1600" dirty="0">
                <a:solidFill>
                  <a:schemeClr val="bg1">
                    <a:lumMod val="50000"/>
                  </a:schemeClr>
                </a:solidFill>
              </a:rPr>
              <a:t>KERNELDIR = /lib/modules/$(shell </a:t>
            </a:r>
            <a:r>
              <a:rPr lang="en-US" sz="1600" dirty="0" err="1">
                <a:solidFill>
                  <a:schemeClr val="bg1">
                    <a:lumMod val="50000"/>
                  </a:schemeClr>
                </a:solidFill>
              </a:rPr>
              <a:t>uname</a:t>
            </a:r>
            <a:r>
              <a:rPr lang="en-US" sz="1600" dirty="0">
                <a:solidFill>
                  <a:schemeClr val="bg1">
                    <a:lumMod val="50000"/>
                  </a:schemeClr>
                </a:solidFill>
              </a:rPr>
              <a:t> -				r)/build</a:t>
            </a:r>
          </a:p>
          <a:p>
            <a:r>
              <a:rPr lang="en-US" sz="1600" dirty="0">
                <a:solidFill>
                  <a:schemeClr val="bg1">
                    <a:lumMod val="50000"/>
                  </a:schemeClr>
                </a:solidFill>
              </a:rPr>
              <a:t>PWD := $(shell </a:t>
            </a:r>
            <a:r>
              <a:rPr lang="en-US" sz="1600" dirty="0" err="1">
                <a:solidFill>
                  <a:schemeClr val="bg1">
                    <a:lumMod val="50000"/>
                  </a:schemeClr>
                </a:solidFill>
              </a:rPr>
              <a:t>pwd</a:t>
            </a:r>
            <a:r>
              <a:rPr lang="en-US" sz="1600" dirty="0">
                <a:solidFill>
                  <a:schemeClr val="bg1">
                    <a:lumMod val="50000"/>
                  </a:schemeClr>
                </a:solidFill>
              </a:rPr>
              <a:t>)</a:t>
            </a:r>
          </a:p>
          <a:p>
            <a:endParaRPr lang="en-US" sz="1600" dirty="0">
              <a:solidFill>
                <a:schemeClr val="bg1">
                  <a:lumMod val="50000"/>
                </a:schemeClr>
              </a:solidFill>
            </a:endParaRPr>
          </a:p>
          <a:p>
            <a:r>
              <a:rPr lang="en-US" sz="1600" dirty="0">
                <a:solidFill>
                  <a:schemeClr val="bg1">
                    <a:lumMod val="50000"/>
                  </a:schemeClr>
                </a:solidFill>
              </a:rPr>
              <a:t>default:</a:t>
            </a:r>
          </a:p>
          <a:p>
            <a:r>
              <a:rPr lang="en-US" sz="1600" dirty="0">
                <a:solidFill>
                  <a:schemeClr val="bg1">
                    <a:lumMod val="50000"/>
                  </a:schemeClr>
                </a:solidFill>
              </a:rPr>
              <a:t>        $(MAKE) -C $(KERNELDIR) M=$(PWD) 	modules</a:t>
            </a:r>
          </a:p>
          <a:p>
            <a:endParaRPr lang="en-US" sz="1600" dirty="0">
              <a:solidFill>
                <a:schemeClr val="bg1">
                  <a:lumMod val="50000"/>
                </a:schemeClr>
              </a:solidFill>
            </a:endParaRPr>
          </a:p>
          <a:p>
            <a:r>
              <a:rPr lang="en-US" sz="1600" dirty="0">
                <a:solidFill>
                  <a:schemeClr val="bg1">
                    <a:lumMod val="50000"/>
                  </a:schemeClr>
                </a:solidFill>
              </a:rPr>
              <a:t>clean:</a:t>
            </a:r>
          </a:p>
          <a:p>
            <a:r>
              <a:rPr lang="en-US" sz="1600" dirty="0">
                <a:solidFill>
                  <a:schemeClr val="bg1">
                    <a:lumMod val="50000"/>
                  </a:schemeClr>
                </a:solidFill>
              </a:rPr>
              <a:t>        $(MAKE) -C $(KERNELDIR) M=$(PWD) 	clean</a:t>
            </a:r>
          </a:p>
          <a:p>
            <a:endParaRPr lang="en-US" sz="1600" dirty="0">
              <a:solidFill>
                <a:schemeClr val="bg1">
                  <a:lumMod val="50000"/>
                </a:schemeClr>
              </a:solidFill>
            </a:endParaRPr>
          </a:p>
          <a:p>
            <a:r>
              <a:rPr lang="en-US" sz="1600" dirty="0">
                <a:solidFill>
                  <a:schemeClr val="bg1">
                    <a:lumMod val="50000"/>
                  </a:schemeClr>
                </a:solidFill>
              </a:rPr>
              <a:t>install:</a:t>
            </a:r>
          </a:p>
          <a:p>
            <a:r>
              <a:rPr lang="en-US" sz="1600" dirty="0">
                <a:solidFill>
                  <a:schemeClr val="bg1">
                    <a:lumMod val="50000"/>
                  </a:schemeClr>
                </a:solidFill>
              </a:rPr>
              <a:t>        $(MAKE) -C $(KERNELDIR) M=$(PWD) 	</a:t>
            </a:r>
            <a:r>
              <a:rPr lang="en-US" sz="1600" dirty="0" err="1">
                <a:solidFill>
                  <a:schemeClr val="bg1">
                    <a:lumMod val="50000"/>
                  </a:schemeClr>
                </a:solidFill>
              </a:rPr>
              <a:t>modules_install</a:t>
            </a:r>
            <a:endParaRPr lang="en-US" sz="1600" dirty="0">
              <a:solidFill>
                <a:schemeClr val="bg1">
                  <a:lumMod val="50000"/>
                </a:schemeClr>
              </a:solidFill>
            </a:endParaRPr>
          </a:p>
          <a:p>
            <a:r>
              <a:rPr lang="en-US" sz="1600" dirty="0">
                <a:solidFill>
                  <a:schemeClr val="bg1">
                    <a:lumMod val="50000"/>
                  </a:schemeClr>
                </a:solidFill>
              </a:rPr>
              <a:t>        </a:t>
            </a:r>
            <a:r>
              <a:rPr lang="en-US" sz="1600" dirty="0" err="1">
                <a:solidFill>
                  <a:schemeClr val="bg1">
                    <a:lumMod val="50000"/>
                  </a:schemeClr>
                </a:solidFill>
              </a:rPr>
              <a:t>depmod</a:t>
            </a:r>
            <a:r>
              <a:rPr lang="en-US" sz="1600" dirty="0">
                <a:solidFill>
                  <a:schemeClr val="bg1">
                    <a:lumMod val="50000"/>
                  </a:schemeClr>
                </a:solidFill>
              </a:rPr>
              <a:t> -a</a:t>
            </a:r>
          </a:p>
        </p:txBody>
      </p:sp>
      <p:cxnSp>
        <p:nvCxnSpPr>
          <p:cNvPr id="64534" name="Straight Arrow Connector 64533"/>
          <p:cNvCxnSpPr/>
          <p:nvPr/>
        </p:nvCxnSpPr>
        <p:spPr bwMode="auto">
          <a:xfrm flipV="1">
            <a:off x="3059112" y="6675439"/>
            <a:ext cx="2209800" cy="392110"/>
          </a:xfrm>
          <a:prstGeom prst="straightConnector1">
            <a:avLst/>
          </a:prstGeom>
          <a:solidFill>
            <a:srgbClr val="00B8FF"/>
          </a:solidFill>
          <a:ln w="9525"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674688" y="396875"/>
            <a:ext cx="872490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References</a:t>
            </a:r>
          </a:p>
        </p:txBody>
      </p:sp>
      <p:sp>
        <p:nvSpPr>
          <p:cNvPr id="65538" name="Rectangle 2"/>
          <p:cNvSpPr>
            <a:spLocks noGrp="1" noChangeArrowheads="1"/>
          </p:cNvSpPr>
          <p:nvPr>
            <p:ph type="body" idx="1"/>
          </p:nvPr>
        </p:nvSpPr>
        <p:spPr>
          <a:xfrm>
            <a:off x="360363" y="1468438"/>
            <a:ext cx="9359900" cy="3935412"/>
          </a:xfrm>
          <a:ln/>
        </p:spPr>
        <p:txBody>
          <a:bodyPr/>
          <a:lstStyle/>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t>Jonathan Corbet, Alessandro Rubini and Greg Kroah-Hartman,”</a:t>
            </a:r>
            <a:r>
              <a:rPr lang="en-GB" altLang="en-US" i="1"/>
              <a:t>Linux Device Drivers”,</a:t>
            </a:r>
            <a:r>
              <a:rPr lang="en-GB" altLang="en-US"/>
              <a:t>3</a:t>
            </a:r>
            <a:r>
              <a:rPr lang="en-GB" altLang="en-US" baseline="33000"/>
              <a:t>rd</a:t>
            </a:r>
            <a:r>
              <a:rPr lang="en-GB" altLang="en-US"/>
              <a:t> Edition, O'Reilly Publications, March 2005</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3"/>
              </a:rPr>
              <a:t>http://www.senet.com.au/~cpeacock</a:t>
            </a:r>
            <a:r>
              <a:rPr lang="en-GB" altLang="en-US"/>
              <a:t>, “</a:t>
            </a:r>
            <a:r>
              <a:rPr lang="en-GB" altLang="en-US" i="1"/>
              <a:t>Interfacing the Serial/ RS-232 port,V 5.0”</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4"/>
              </a:rPr>
              <a:t>http://www.kernel.org</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5"/>
              </a:rPr>
              <a:t>http://en.wikipedia.org/wiki/Linux_kernel</a:t>
            </a:r>
          </a:p>
          <a:p>
            <a:pPr marL="401638" indent="-296863">
              <a:lnSpc>
                <a:spcPct val="84000"/>
              </a:lnSpc>
              <a:spcBef>
                <a:spcPct val="0"/>
              </a:spcBef>
              <a:spcAft>
                <a:spcPts val="1425"/>
              </a:spcAft>
              <a:buSzPct val="45000"/>
              <a:buFont typeface="Times New Roman" pitchFamily="16" charset="0"/>
              <a:buChar char="•"/>
              <a:tabLst>
                <a:tab pos="401638" algn="l"/>
                <a:tab pos="506413"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Lst>
            </a:pPr>
            <a:r>
              <a:rPr lang="en-GB" altLang="en-US">
                <a:solidFill>
                  <a:srgbClr val="CCCCFF"/>
                </a:solidFill>
                <a:hlinkClick r:id="rId6"/>
              </a:rPr>
              <a:t>http://lists.ucc.gu.uwa.edu.au/pipermail/ucc/2003-June/009997.html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WordArt 1"/>
          <p:cNvSpPr>
            <a:spLocks noChangeArrowheads="1" noChangeShapeType="1" noTextEdit="1"/>
          </p:cNvSpPr>
          <p:nvPr/>
        </p:nvSpPr>
        <p:spPr bwMode="auto">
          <a:xfrm>
            <a:off x="1979613" y="2909888"/>
            <a:ext cx="6840537" cy="180022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36144"/>
              </a:avLst>
            </a:prstTxWarp>
            <a:scene3d>
              <a:camera prst="legacyObliqueTopLeft">
                <a:rot lat="600000" lon="19499999" rev="0"/>
              </a:camera>
              <a:lightRig rig="legacyFlat1" dir="r"/>
            </a:scene3d>
            <a:sp3d extrusionH="333000" prstMaterial="legacyMatte">
              <a:extrusionClr>
                <a:srgbClr val="FFFF66"/>
              </a:extrusionClr>
            </a:sp3d>
          </a:bodyPr>
          <a:lstStyle/>
          <a:p>
            <a:pPr algn="ctr"/>
            <a:r>
              <a:rPr lang="en-US" sz="3600">
                <a:ln w="9360">
                  <a:miter lim="800000"/>
                  <a:headEnd/>
                  <a:tailEnd/>
                </a:ln>
                <a:gradFill rotWithShape="0">
                  <a:gsLst>
                    <a:gs pos="0">
                      <a:srgbClr val="FF3333"/>
                    </a:gs>
                    <a:gs pos="100000">
                      <a:srgbClr val="FFFF66"/>
                    </a:gs>
                  </a:gsLst>
                  <a:lin ang="5400000" scaled="1"/>
                </a:gradFill>
                <a:latin typeface="Arial Black"/>
              </a:rPr>
              <a:t>Thank You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a:t>
            </a:r>
          </a:p>
        </p:txBody>
      </p:sp>
      <p:sp>
        <p:nvSpPr>
          <p:cNvPr id="12290" name="Oval 2"/>
          <p:cNvSpPr>
            <a:spLocks noChangeArrowheads="1"/>
          </p:cNvSpPr>
          <p:nvPr/>
        </p:nvSpPr>
        <p:spPr bwMode="auto">
          <a:xfrm>
            <a:off x="1079500" y="3238500"/>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1" name="Oval 3"/>
          <p:cNvSpPr>
            <a:spLocks noChangeArrowheads="1"/>
          </p:cNvSpPr>
          <p:nvPr/>
        </p:nvSpPr>
        <p:spPr bwMode="auto">
          <a:xfrm>
            <a:off x="3419475" y="3417887"/>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Oval 4"/>
          <p:cNvSpPr>
            <a:spLocks noChangeArrowheads="1"/>
          </p:cNvSpPr>
          <p:nvPr/>
        </p:nvSpPr>
        <p:spPr bwMode="auto">
          <a:xfrm>
            <a:off x="7199313" y="2878137"/>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p:cNvSpPr>
            <a:spLocks noChangeArrowheads="1"/>
          </p:cNvSpPr>
          <p:nvPr/>
        </p:nvSpPr>
        <p:spPr bwMode="auto">
          <a:xfrm>
            <a:off x="8099425" y="2157412"/>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2294" name="Rectangle 6"/>
          <p:cNvSpPr>
            <a:spLocks noChangeArrowheads="1"/>
          </p:cNvSpPr>
          <p:nvPr/>
        </p:nvSpPr>
        <p:spPr bwMode="auto">
          <a:xfrm>
            <a:off x="8820150" y="3057525"/>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2295" name="Rectangle 7"/>
          <p:cNvSpPr>
            <a:spLocks noChangeArrowheads="1"/>
          </p:cNvSpPr>
          <p:nvPr/>
        </p:nvSpPr>
        <p:spPr bwMode="auto">
          <a:xfrm>
            <a:off x="8820150" y="4138612"/>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2296" name="Rectangle 8"/>
          <p:cNvSpPr>
            <a:spLocks noChangeArrowheads="1"/>
          </p:cNvSpPr>
          <p:nvPr/>
        </p:nvSpPr>
        <p:spPr bwMode="auto">
          <a:xfrm>
            <a:off x="7740650" y="5038725"/>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2297" name="Line 9"/>
          <p:cNvSpPr>
            <a:spLocks noChangeShapeType="1"/>
          </p:cNvSpPr>
          <p:nvPr/>
        </p:nvSpPr>
        <p:spPr bwMode="auto">
          <a:xfrm>
            <a:off x="900113" y="2698750"/>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8" name="Line 10"/>
          <p:cNvSpPr>
            <a:spLocks noChangeShapeType="1"/>
          </p:cNvSpPr>
          <p:nvPr/>
        </p:nvSpPr>
        <p:spPr bwMode="auto">
          <a:xfrm>
            <a:off x="3600450" y="2698750"/>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9" name="Line 11"/>
          <p:cNvSpPr>
            <a:spLocks noChangeShapeType="1"/>
          </p:cNvSpPr>
          <p:nvPr/>
        </p:nvSpPr>
        <p:spPr bwMode="auto">
          <a:xfrm>
            <a:off x="7019925" y="2338387"/>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0" name="Text Box 12"/>
          <p:cNvSpPr txBox="1">
            <a:spLocks noChangeArrowheads="1"/>
          </p:cNvSpPr>
          <p:nvPr/>
        </p:nvSpPr>
        <p:spPr bwMode="auto">
          <a:xfrm>
            <a:off x="179388" y="2338387"/>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2301" name="Text Box 13"/>
          <p:cNvSpPr txBox="1">
            <a:spLocks noChangeArrowheads="1"/>
          </p:cNvSpPr>
          <p:nvPr/>
        </p:nvSpPr>
        <p:spPr bwMode="auto">
          <a:xfrm>
            <a:off x="2700338" y="2338387"/>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2302" name="Text Box 14"/>
          <p:cNvSpPr txBox="1">
            <a:spLocks noChangeArrowheads="1"/>
          </p:cNvSpPr>
          <p:nvPr/>
        </p:nvSpPr>
        <p:spPr bwMode="auto">
          <a:xfrm>
            <a:off x="6659563" y="1978025"/>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2303" name="Text Box 15"/>
          <p:cNvSpPr txBox="1">
            <a:spLocks noChangeArrowheads="1"/>
          </p:cNvSpPr>
          <p:nvPr/>
        </p:nvSpPr>
        <p:spPr bwMode="auto">
          <a:xfrm>
            <a:off x="5400675" y="5757862"/>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2304" name="Oval 16"/>
          <p:cNvSpPr>
            <a:spLocks noChangeArrowheads="1"/>
          </p:cNvSpPr>
          <p:nvPr/>
        </p:nvSpPr>
        <p:spPr bwMode="auto">
          <a:xfrm>
            <a:off x="4679950" y="2698750"/>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5" name="Rectangle 17"/>
          <p:cNvSpPr>
            <a:spLocks noChangeArrowheads="1"/>
          </p:cNvSpPr>
          <p:nvPr/>
        </p:nvSpPr>
        <p:spPr bwMode="auto">
          <a:xfrm>
            <a:off x="5759450" y="2698750"/>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6" name="Text Box 18"/>
          <p:cNvSpPr txBox="1">
            <a:spLocks noChangeArrowheads="1"/>
          </p:cNvSpPr>
          <p:nvPr/>
        </p:nvSpPr>
        <p:spPr bwMode="auto">
          <a:xfrm>
            <a:off x="3959225" y="1798637"/>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2307" name="Line 19"/>
          <p:cNvSpPr>
            <a:spLocks noChangeShapeType="1"/>
          </p:cNvSpPr>
          <p:nvPr/>
        </p:nvSpPr>
        <p:spPr bwMode="auto">
          <a:xfrm>
            <a:off x="4859338" y="2157412"/>
            <a:ext cx="1587"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8" name="Text Box 20"/>
          <p:cNvSpPr txBox="1">
            <a:spLocks noChangeArrowheads="1"/>
          </p:cNvSpPr>
          <p:nvPr/>
        </p:nvSpPr>
        <p:spPr bwMode="auto">
          <a:xfrm>
            <a:off x="5386388" y="2157412"/>
            <a:ext cx="1398587"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2309" name="Line 21"/>
          <p:cNvSpPr>
            <a:spLocks noChangeShapeType="1"/>
          </p:cNvSpPr>
          <p:nvPr/>
        </p:nvSpPr>
        <p:spPr bwMode="auto">
          <a:xfrm>
            <a:off x="5940425" y="2517775"/>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3314"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6"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7"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3318"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3319"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3320"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3321"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2"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3"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4"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3325"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3326"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3327"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3328"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9"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0"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3331"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2"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3333"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4" name="Line 22"/>
          <p:cNvSpPr>
            <a:spLocks noChangeShapeType="1"/>
          </p:cNvSpPr>
          <p:nvPr/>
        </p:nvSpPr>
        <p:spPr bwMode="auto">
          <a:xfrm>
            <a:off x="1979613" y="3060700"/>
            <a:ext cx="1439862"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5" name="Text Box 23"/>
          <p:cNvSpPr txBox="1">
            <a:spLocks noChangeArrowheads="1"/>
          </p:cNvSpPr>
          <p:nvPr/>
        </p:nvSpPr>
        <p:spPr bwMode="auto">
          <a:xfrm>
            <a:off x="1979613" y="2700338"/>
            <a:ext cx="1409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sz="1600"/>
              <a:t>Request </a:t>
            </a:r>
          </a:p>
          <a:p>
            <a:pPr>
              <a:buClrTx/>
              <a:buFontTx/>
              <a:buNone/>
            </a:pPr>
            <a:r>
              <a:rPr lang="en-IN" altLang="en-US" sz="1600"/>
              <a:t>made by user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74688" y="247650"/>
            <a:ext cx="8502650" cy="5921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a:t>Kernel Explanation contd..</a:t>
            </a:r>
          </a:p>
        </p:txBody>
      </p:sp>
      <p:sp>
        <p:nvSpPr>
          <p:cNvPr id="14338" name="Oval 2"/>
          <p:cNvSpPr>
            <a:spLocks noChangeArrowheads="1"/>
          </p:cNvSpPr>
          <p:nvPr/>
        </p:nvSpPr>
        <p:spPr bwMode="auto">
          <a:xfrm>
            <a:off x="1079500" y="2700338"/>
            <a:ext cx="900113" cy="900112"/>
          </a:xfrm>
          <a:prstGeom prst="ellipse">
            <a:avLst/>
          </a:prstGeom>
          <a:solidFill>
            <a:srgbClr val="33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Oval 3"/>
          <p:cNvSpPr>
            <a:spLocks noChangeArrowheads="1"/>
          </p:cNvSpPr>
          <p:nvPr/>
        </p:nvSpPr>
        <p:spPr bwMode="auto">
          <a:xfrm>
            <a:off x="3419475" y="2879725"/>
            <a:ext cx="539750" cy="539750"/>
          </a:xfrm>
          <a:prstGeom prst="ellipse">
            <a:avLst/>
          </a:prstGeom>
          <a:solidFill>
            <a:srgbClr val="0047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Oval 4"/>
          <p:cNvSpPr>
            <a:spLocks noChangeArrowheads="1"/>
          </p:cNvSpPr>
          <p:nvPr/>
        </p:nvSpPr>
        <p:spPr bwMode="auto">
          <a:xfrm>
            <a:off x="7199313" y="2339975"/>
            <a:ext cx="1079500" cy="1439863"/>
          </a:xfrm>
          <a:prstGeom prst="ellipse">
            <a:avLst/>
          </a:prstGeom>
          <a:solidFill>
            <a:srgbClr val="FF66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Rectangle 5"/>
          <p:cNvSpPr>
            <a:spLocks noChangeArrowheads="1"/>
          </p:cNvSpPr>
          <p:nvPr/>
        </p:nvSpPr>
        <p:spPr bwMode="auto">
          <a:xfrm>
            <a:off x="8099425" y="16192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R1</a:t>
            </a:r>
          </a:p>
        </p:txBody>
      </p:sp>
      <p:sp>
        <p:nvSpPr>
          <p:cNvPr id="14342" name="Rectangle 6"/>
          <p:cNvSpPr>
            <a:spLocks noChangeArrowheads="1"/>
          </p:cNvSpPr>
          <p:nvPr/>
        </p:nvSpPr>
        <p:spPr bwMode="auto">
          <a:xfrm>
            <a:off x="8820150" y="2519363"/>
            <a:ext cx="900113"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R2</a:t>
            </a:r>
          </a:p>
        </p:txBody>
      </p:sp>
      <p:sp>
        <p:nvSpPr>
          <p:cNvPr id="14343" name="Rectangle 7"/>
          <p:cNvSpPr>
            <a:spLocks noChangeArrowheads="1"/>
          </p:cNvSpPr>
          <p:nvPr/>
        </p:nvSpPr>
        <p:spPr bwMode="auto">
          <a:xfrm>
            <a:off x="8820150" y="3600450"/>
            <a:ext cx="900113" cy="360363"/>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R3</a:t>
            </a:r>
          </a:p>
        </p:txBody>
      </p:sp>
      <p:sp>
        <p:nvSpPr>
          <p:cNvPr id="14344" name="Rectangle 8"/>
          <p:cNvSpPr>
            <a:spLocks noChangeArrowheads="1"/>
          </p:cNvSpPr>
          <p:nvPr/>
        </p:nvSpPr>
        <p:spPr bwMode="auto">
          <a:xfrm>
            <a:off x="7740650" y="4500563"/>
            <a:ext cx="1079500" cy="360362"/>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gn="ctr">
              <a:lnSpc>
                <a:spcPct val="100000"/>
              </a:lnSpc>
              <a:buClrTx/>
              <a:buFontTx/>
              <a:buNone/>
            </a:pPr>
            <a:r>
              <a:rPr lang="en-IN" altLang="en-US" sz="2400">
                <a:latin typeface="Times New Roman" pitchFamily="16" charset="0"/>
              </a:rPr>
              <a:t>R4</a:t>
            </a:r>
          </a:p>
        </p:txBody>
      </p:sp>
      <p:sp>
        <p:nvSpPr>
          <p:cNvPr id="14345" name="Line 9"/>
          <p:cNvSpPr>
            <a:spLocks noChangeShapeType="1"/>
          </p:cNvSpPr>
          <p:nvPr/>
        </p:nvSpPr>
        <p:spPr bwMode="auto">
          <a:xfrm>
            <a:off x="900113" y="2160588"/>
            <a:ext cx="360362"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6" name="Line 10"/>
          <p:cNvSpPr>
            <a:spLocks noChangeShapeType="1"/>
          </p:cNvSpPr>
          <p:nvPr/>
        </p:nvSpPr>
        <p:spPr bwMode="auto">
          <a:xfrm>
            <a:off x="3600450" y="2160588"/>
            <a:ext cx="1588" cy="72072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7" name="Line 11"/>
          <p:cNvSpPr>
            <a:spLocks noChangeShapeType="1"/>
          </p:cNvSpPr>
          <p:nvPr/>
        </p:nvSpPr>
        <p:spPr bwMode="auto">
          <a:xfrm>
            <a:off x="7019925" y="1800225"/>
            <a:ext cx="360363"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8" name="Text Box 12"/>
          <p:cNvSpPr txBox="1">
            <a:spLocks noChangeArrowheads="1"/>
          </p:cNvSpPr>
          <p:nvPr/>
        </p:nvSpPr>
        <p:spPr bwMode="auto">
          <a:xfrm>
            <a:off x="179388" y="1800225"/>
            <a:ext cx="8143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latin typeface="Times New Roman" pitchFamily="16" charset="0"/>
              </a:rPr>
              <a:t>USER</a:t>
            </a:r>
          </a:p>
        </p:txBody>
      </p:sp>
      <p:sp>
        <p:nvSpPr>
          <p:cNvPr id="14349" name="Text Box 13"/>
          <p:cNvSpPr txBox="1">
            <a:spLocks noChangeArrowheads="1"/>
          </p:cNvSpPr>
          <p:nvPr/>
        </p:nvSpPr>
        <p:spPr bwMode="auto">
          <a:xfrm>
            <a:off x="2700338" y="1800225"/>
            <a:ext cx="12954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400">
                <a:solidFill>
                  <a:srgbClr val="0000FF"/>
                </a:solidFill>
                <a:latin typeface="Times New Roman" pitchFamily="16" charset="0"/>
              </a:rPr>
              <a:t>Application</a:t>
            </a:r>
          </a:p>
        </p:txBody>
      </p:sp>
      <p:sp>
        <p:nvSpPr>
          <p:cNvPr id="14350" name="Text Box 14"/>
          <p:cNvSpPr txBox="1">
            <a:spLocks noChangeArrowheads="1"/>
          </p:cNvSpPr>
          <p:nvPr/>
        </p:nvSpPr>
        <p:spPr bwMode="auto">
          <a:xfrm>
            <a:off x="6659563" y="1439863"/>
            <a:ext cx="917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sz="2000">
                <a:solidFill>
                  <a:srgbClr val="FF0000"/>
                </a:solidFill>
                <a:latin typeface="Times New Roman" pitchFamily="16" charset="0"/>
              </a:rPr>
              <a:t>Kernel</a:t>
            </a:r>
          </a:p>
        </p:txBody>
      </p:sp>
      <p:sp>
        <p:nvSpPr>
          <p:cNvPr id="14351" name="Text Box 15"/>
          <p:cNvSpPr txBox="1">
            <a:spLocks noChangeArrowheads="1"/>
          </p:cNvSpPr>
          <p:nvPr/>
        </p:nvSpPr>
        <p:spPr bwMode="auto">
          <a:xfrm>
            <a:off x="5400675" y="5219700"/>
            <a:ext cx="46466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lnSpc>
                <a:spcPct val="100000"/>
              </a:lnSpc>
              <a:buClrTx/>
              <a:buFontTx/>
              <a:buNone/>
            </a:pPr>
            <a:r>
              <a:rPr lang="en-IN" altLang="en-US">
                <a:solidFill>
                  <a:srgbClr val="0084D1"/>
                </a:solidFill>
                <a:latin typeface="Times New Roman" pitchFamily="16" charset="0"/>
              </a:rPr>
              <a:t>R1, R2, R3 and R4 are 4 different resources</a:t>
            </a:r>
          </a:p>
        </p:txBody>
      </p:sp>
      <p:sp>
        <p:nvSpPr>
          <p:cNvPr id="14352" name="Oval 16"/>
          <p:cNvSpPr>
            <a:spLocks noChangeArrowheads="1"/>
          </p:cNvSpPr>
          <p:nvPr/>
        </p:nvSpPr>
        <p:spPr bwMode="auto">
          <a:xfrm>
            <a:off x="4679950" y="2160588"/>
            <a:ext cx="539750" cy="2160587"/>
          </a:xfrm>
          <a:prstGeom prst="ellipse">
            <a:avLst/>
          </a:prstGeom>
          <a:solidFill>
            <a:srgbClr val="3DEB3D"/>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Rectangle 17"/>
          <p:cNvSpPr>
            <a:spLocks noChangeArrowheads="1"/>
          </p:cNvSpPr>
          <p:nvPr/>
        </p:nvSpPr>
        <p:spPr bwMode="auto">
          <a:xfrm>
            <a:off x="5759450" y="2160588"/>
            <a:ext cx="360363" cy="2160587"/>
          </a:xfrm>
          <a:prstGeom prst="rect">
            <a:avLst/>
          </a:prstGeom>
          <a:solidFill>
            <a:srgbClr val="FFB515"/>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p:cNvSpPr txBox="1">
            <a:spLocks noChangeArrowheads="1"/>
          </p:cNvSpPr>
          <p:nvPr/>
        </p:nvSpPr>
        <p:spPr bwMode="auto">
          <a:xfrm>
            <a:off x="3959225" y="1260475"/>
            <a:ext cx="1627188"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3DEB3D"/>
                </a:solidFill>
              </a:rPr>
              <a:t>System library</a:t>
            </a:r>
          </a:p>
        </p:txBody>
      </p:sp>
      <p:sp>
        <p:nvSpPr>
          <p:cNvPr id="14355" name="Line 19"/>
          <p:cNvSpPr>
            <a:spLocks noChangeShapeType="1"/>
          </p:cNvSpPr>
          <p:nvPr/>
        </p:nvSpPr>
        <p:spPr bwMode="auto">
          <a:xfrm>
            <a:off x="4860925" y="1620838"/>
            <a:ext cx="1588" cy="5397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6" name="Text Box 20"/>
          <p:cNvSpPr txBox="1">
            <a:spLocks noChangeArrowheads="1"/>
          </p:cNvSpPr>
          <p:nvPr/>
        </p:nvSpPr>
        <p:spPr bwMode="auto">
          <a:xfrm>
            <a:off x="5386388" y="1620838"/>
            <a:ext cx="1398587"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FFB515"/>
                </a:solidFill>
              </a:rPr>
              <a:t>System Call</a:t>
            </a:r>
          </a:p>
        </p:txBody>
      </p:sp>
      <p:sp>
        <p:nvSpPr>
          <p:cNvPr id="14357" name="Line 21"/>
          <p:cNvSpPr>
            <a:spLocks noChangeShapeType="1"/>
          </p:cNvSpPr>
          <p:nvPr/>
        </p:nvSpPr>
        <p:spPr bwMode="auto">
          <a:xfrm>
            <a:off x="5940425" y="1979613"/>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8" name="Line 22"/>
          <p:cNvSpPr>
            <a:spLocks noChangeShapeType="1"/>
          </p:cNvSpPr>
          <p:nvPr/>
        </p:nvSpPr>
        <p:spPr bwMode="auto">
          <a:xfrm>
            <a:off x="3959225" y="3060700"/>
            <a:ext cx="720725" cy="1588"/>
          </a:xfrm>
          <a:prstGeom prst="line">
            <a:avLst/>
          </a:prstGeom>
          <a:noFill/>
          <a:ln w="936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9" name="Text Box 23"/>
          <p:cNvSpPr txBox="1">
            <a:spLocks noChangeArrowheads="1"/>
          </p:cNvSpPr>
          <p:nvPr/>
        </p:nvSpPr>
        <p:spPr bwMode="auto">
          <a:xfrm>
            <a:off x="3240088" y="4319588"/>
            <a:ext cx="16414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5pPr>
            <a:lvl6pPr marL="25146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6pPr>
            <a:lvl7pPr marL="29718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7pPr>
            <a:lvl8pPr marL="34290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8pPr>
            <a:lvl9pPr marL="3886200" indent="-228600" defTabSz="449263" fontAlgn="base" hangingPunct="0">
              <a:lnSpc>
                <a:spcPct val="10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ejaVu Sans" charset="0"/>
                <a:cs typeface="DejaVu Sans" charset="0"/>
              </a:defRPr>
            </a:lvl9pPr>
          </a:lstStyle>
          <a:p>
            <a:pPr>
              <a:buClrTx/>
              <a:buFontTx/>
              <a:buNone/>
            </a:pPr>
            <a:r>
              <a:rPr lang="en-IN" altLang="en-US">
                <a:solidFill>
                  <a:srgbClr val="0000FF"/>
                </a:solidFill>
              </a:rPr>
              <a:t>App. forwards</a:t>
            </a:r>
          </a:p>
          <a:p>
            <a:pPr>
              <a:buClrTx/>
              <a:buFontTx/>
              <a:buNone/>
            </a:pPr>
            <a:r>
              <a:rPr lang="en-IN" altLang="en-US">
                <a:solidFill>
                  <a:srgbClr val="0000FF"/>
                </a:solidFill>
              </a:rPr>
              <a:t>the request to </a:t>
            </a:r>
          </a:p>
          <a:p>
            <a:pPr>
              <a:buClrTx/>
              <a:buFontTx/>
              <a:buNone/>
            </a:pPr>
            <a:r>
              <a:rPr lang="en-IN" altLang="en-US">
                <a:solidFill>
                  <a:srgbClr val="0000FF"/>
                </a:solidFill>
              </a:rPr>
              <a:t>sys lib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Office Theme">
      <a:majorFont>
        <a:latin typeface="Century Schoolbook L"/>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04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37490</TotalTime>
  <Words>4564</Words>
  <Application>Microsoft Office PowerPoint</Application>
  <PresentationFormat>Custom</PresentationFormat>
  <Paragraphs>576</Paragraphs>
  <Slides>64</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Arial Black</vt:lpstr>
      <vt:lpstr>Calibri</vt:lpstr>
      <vt:lpstr>Century Schoolbook L</vt:lpstr>
      <vt:lpstr>Tahoma</vt:lpstr>
      <vt:lpstr>Times New Roman</vt:lpstr>
      <vt:lpstr>Office Theme</vt:lpstr>
      <vt:lpstr>Linux Kernel Programming</vt:lpstr>
      <vt:lpstr>Agenda</vt:lpstr>
      <vt:lpstr>Kernels &amp; Classifications</vt:lpstr>
      <vt:lpstr>What is the KERNEL?</vt:lpstr>
      <vt:lpstr>Kernel Layout</vt:lpstr>
      <vt:lpstr>Kernel Services</vt:lpstr>
      <vt:lpstr>Kernel Explanation</vt:lpstr>
      <vt:lpstr>Kernel Explanation contd..</vt:lpstr>
      <vt:lpstr>Kernel Explanation contd..</vt:lpstr>
      <vt:lpstr>Kernel Explanation contd..</vt:lpstr>
      <vt:lpstr>Kernel Explanation contd..</vt:lpstr>
      <vt:lpstr>Kernel Explanation contd..</vt:lpstr>
      <vt:lpstr>Kernel Explanation contd..</vt:lpstr>
      <vt:lpstr>Kernel Explanation contd..</vt:lpstr>
      <vt:lpstr>Kernel Explanation contd..</vt:lpstr>
      <vt:lpstr>Kernel Explanation contd..</vt:lpstr>
      <vt:lpstr>Kernel Explanation contd..</vt:lpstr>
      <vt:lpstr>Kernel Classifications</vt:lpstr>
      <vt:lpstr>Monolithic Kernels</vt:lpstr>
      <vt:lpstr>Monolithic Kernels</vt:lpstr>
      <vt:lpstr>µ-Kernels</vt:lpstr>
      <vt:lpstr>µ-Kernels</vt:lpstr>
      <vt:lpstr>The Linux Operating System</vt:lpstr>
      <vt:lpstr>Linux Overview</vt:lpstr>
      <vt:lpstr>Linux Distributions</vt:lpstr>
      <vt:lpstr>The Linux Kernel</vt:lpstr>
      <vt:lpstr>Kernel Versioning</vt:lpstr>
      <vt:lpstr>Kernel Development</vt:lpstr>
      <vt:lpstr>Module Programming</vt:lpstr>
      <vt:lpstr>The Linux Kernel &amp; Modules</vt:lpstr>
      <vt:lpstr>Supports Dynamic Module Loading</vt:lpstr>
      <vt:lpstr>Supports Dynamic Module Loading</vt:lpstr>
      <vt:lpstr>What are Modules???</vt:lpstr>
      <vt:lpstr>Applications vs Modules</vt:lpstr>
      <vt:lpstr>What composes a module program?</vt:lpstr>
      <vt:lpstr>Programming Template of Modules</vt:lpstr>
      <vt:lpstr>Module Initialization</vt:lpstr>
      <vt:lpstr>Programming Template of Modules</vt:lpstr>
      <vt:lpstr>Module Cleanup</vt:lpstr>
      <vt:lpstr>Important MACROs</vt:lpstr>
      <vt:lpstr>So, How does the program look??</vt:lpstr>
      <vt:lpstr>The Kernel Makefile</vt:lpstr>
      <vt:lpstr>Makefile</vt:lpstr>
      <vt:lpstr>Compiling &amp; Loading the Module</vt:lpstr>
      <vt:lpstr>Compilation </vt:lpstr>
      <vt:lpstr>Inserting our “Hello To All” module</vt:lpstr>
      <vt:lpstr>Module unloading</vt:lpstr>
      <vt:lpstr>Module Parameters</vt:lpstr>
      <vt:lpstr>Parameter Passing</vt:lpstr>
      <vt:lpstr>Parameter Passing ...</vt:lpstr>
      <vt:lpstr>Library Support</vt:lpstr>
      <vt:lpstr>The Kernel Symbol Table </vt:lpstr>
      <vt:lpstr>The Kernel Symbol Table</vt:lpstr>
      <vt:lpstr>Exporting symbol – Module1</vt:lpstr>
      <vt:lpstr>Exporting Symbol: Module2</vt:lpstr>
      <vt:lpstr>Resolving Multiple Dependencies</vt:lpstr>
      <vt:lpstr>Logically Thinking….</vt:lpstr>
      <vt:lpstr>How modprobe works?</vt:lpstr>
      <vt:lpstr>How to update the modules.dep file?</vt:lpstr>
      <vt:lpstr>The mechanics of modprobe</vt:lpstr>
      <vt:lpstr>What should we do to use modprobe?</vt:lpstr>
      <vt:lpstr>Exporting Symbol – A few additions…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Kernel Programming</dc:title>
  <dc:creator>Santosh Koshy</dc:creator>
  <cp:lastModifiedBy>Santosh Sam Koshy</cp:lastModifiedBy>
  <cp:revision>231</cp:revision>
  <cp:lastPrinted>1601-01-01T00:00:00Z</cp:lastPrinted>
  <dcterms:created xsi:type="dcterms:W3CDTF">1601-01-01T00:00:00Z</dcterms:created>
  <dcterms:modified xsi:type="dcterms:W3CDTF">2021-12-20T05:25:47Z</dcterms:modified>
</cp:coreProperties>
</file>