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7143515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a714351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51b359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51b359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5330297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5330297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5330297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5330297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51b3591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51b3591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56eb778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56eb778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56eb778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56eb778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714351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714351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714351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714351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714351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a714351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714351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714351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714351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a714351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7143515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7143515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7675" y="133825"/>
            <a:ext cx="899050" cy="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95550" y="135775"/>
            <a:ext cx="919850" cy="650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Mutual_exclusion" TargetMode="External"/><Relationship Id="rId4" Type="http://schemas.openxmlformats.org/officeDocument/2006/relationships/hyperlink" Target="https://en.wikipedia.org/wiki/Semaphore_(programming)" TargetMode="External"/><Relationship Id="rId5" Type="http://schemas.openxmlformats.org/officeDocument/2006/relationships/hyperlink" Target="https://en.wikipedia.org/wiki/Spinlo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</a:rPr>
              <a:t>KERNEL TIMERS</a:t>
            </a:r>
            <a:endParaRPr>
              <a:solidFill>
                <a:srgbClr val="66D9EF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Harin Chandu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rharin@cdac.in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571625" y="263925"/>
            <a:ext cx="66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800">
                <a:solidFill>
                  <a:srgbClr val="66D9EF"/>
                </a:solidFill>
              </a:rPr>
              <a:t>Check Kernel Timer status</a:t>
            </a:r>
            <a:endParaRPr sz="17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54925" y="947125"/>
            <a:ext cx="70710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timer_pending</a:t>
            </a:r>
            <a:endParaRPr b="1"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int timer_pending(const struct timer_list * timer);</a:t>
            </a:r>
            <a:endParaRPr b="1" sz="115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966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</a:rPr>
              <a:t>Return value</a:t>
            </a:r>
            <a:endParaRPr b="1" sz="115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96619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 – </a:t>
            </a:r>
            <a:r>
              <a:rPr b="1" lang="en" sz="1150">
                <a:solidFill>
                  <a:srgbClr val="BF9000"/>
                </a:solidFill>
              </a:rPr>
              <a:t>timer</a:t>
            </a:r>
            <a:r>
              <a:rPr lang="en" sz="1200">
                <a:solidFill>
                  <a:schemeClr val="dk1"/>
                </a:solidFill>
              </a:rPr>
              <a:t> is not pending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 – </a:t>
            </a:r>
            <a:r>
              <a:rPr b="1" lang="en" sz="1150">
                <a:solidFill>
                  <a:srgbClr val="BF9000"/>
                </a:solidFill>
              </a:rPr>
              <a:t>timer</a:t>
            </a:r>
            <a:r>
              <a:rPr lang="en" sz="1200">
                <a:solidFill>
                  <a:schemeClr val="dk1"/>
                </a:solidFill>
              </a:rPr>
              <a:t> is pending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9661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90775" y="60500"/>
            <a:ext cx="87138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TASKLETS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Tasklets are used to queue up work to be done at a later time.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Tasklets are atomic, so we cannot use </a:t>
            </a:r>
            <a:r>
              <a:rPr b="1" lang="en" sz="13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sleep()</a:t>
            </a:r>
            <a:r>
              <a:rPr lang="en" sz="1300">
                <a:solidFill>
                  <a:schemeClr val="dk1"/>
                </a:solidFill>
              </a:rPr>
              <a:t> and such synchronization primitives as </a:t>
            </a:r>
            <a:r>
              <a:rPr lang="en" sz="1300">
                <a:solidFill>
                  <a:srgbClr val="F1C23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mutexes</a:t>
            </a:r>
            <a:r>
              <a:rPr lang="en" sz="1300">
                <a:solidFill>
                  <a:srgbClr val="F1C232"/>
                </a:solidFill>
              </a:rPr>
              <a:t>, </a:t>
            </a:r>
            <a:r>
              <a:rPr lang="en" sz="1300">
                <a:solidFill>
                  <a:srgbClr val="F1C23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semaphores</a:t>
            </a:r>
            <a:r>
              <a:rPr lang="en" sz="1300">
                <a:solidFill>
                  <a:srgbClr val="F1C232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</a:rPr>
              <a:t> etc. from them. But we can use 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spinlock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Tasklets are executed by the principle of non-preemptive scheduling, one by one, in turn. We can schedule them with two different priorities: </a:t>
            </a:r>
            <a:r>
              <a:rPr b="1" i="1" lang="en" sz="1300">
                <a:solidFill>
                  <a:schemeClr val="dk1"/>
                </a:solidFill>
              </a:rPr>
              <a:t>normal</a:t>
            </a: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and </a:t>
            </a:r>
            <a:r>
              <a:rPr b="1" i="1" lang="en" sz="1300">
                <a:solidFill>
                  <a:schemeClr val="dk1"/>
                </a:solidFill>
              </a:rPr>
              <a:t>high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5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struct tasklet_struct </a:t>
            </a: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struct tasklet_struct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*next</a:t>
            </a: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endParaRPr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unsigned long state; </a:t>
            </a:r>
            <a:r>
              <a:rPr lang="en" sz="1000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//state is used to determine whether the tasklet has already been scheduled(i.e scheduled or running)</a:t>
            </a:r>
            <a:endParaRPr sz="10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atomic_t count; </a:t>
            </a:r>
            <a:r>
              <a:rPr lang="en" sz="1300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" sz="1100">
                <a:solidFill>
                  <a:srgbClr val="66D9EF"/>
                </a:solidFill>
              </a:rPr>
              <a:t>It holds a nonzero value if the tasklet is disabled and 0 if it is enabled</a:t>
            </a:r>
            <a:endParaRPr sz="13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n">
                <a:solidFill>
                  <a:srgbClr val="F92672"/>
                </a:solidFill>
                <a:latin typeface="Roboto"/>
                <a:ea typeface="Roboto"/>
                <a:cs typeface="Roboto"/>
                <a:sym typeface="Roboto"/>
              </a:rPr>
              <a:t>(*func)</a:t>
            </a: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(unsigned long); </a:t>
            </a:r>
            <a:r>
              <a:rPr lang="en" sz="1000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//func is a pointer to the function that will be run, with data as its parameter</a:t>
            </a:r>
            <a:endParaRPr sz="10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unsigned long data; </a:t>
            </a:r>
            <a:endParaRPr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574850" y="151275"/>
            <a:ext cx="84918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dk1"/>
                </a:solidFill>
              </a:rPr>
              <a:t> How to Create Tasklet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below macros used to create a tasklet.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1C232"/>
                </a:solidFill>
              </a:rPr>
              <a:t>DECLARE_TASKLET</a:t>
            </a:r>
            <a:endParaRPr b="1" sz="1700">
              <a:solidFill>
                <a:srgbClr val="F1C23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macro used to create the tasklet structure and assigns the parameters to that structure.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are using this macro then the tasklet will be in the enabled state.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DECLARE_TASKLET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name, func, data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– name of the structure to be created.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– This is the main function of the tasklet. Pointer to the function that needs to schedule for execution at a later time.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– Data to be passed to the function “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>
                <a:solidFill>
                  <a:schemeClr val="dk1"/>
                </a:solidFill>
              </a:rPr>
              <a:t>“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80675"/>
            <a:ext cx="80280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1C232"/>
                </a:solidFill>
              </a:rPr>
              <a:t>Tasklet_schedule</a:t>
            </a:r>
            <a:endParaRPr b="1" sz="1500">
              <a:solidFill>
                <a:srgbClr val="F1C23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Schedule a tasklet with a normal priority. If a tasklet has previously been scheduled (but not yet run), the new schedule will be silently discarded.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 tasklet_schedule</a:t>
            </a: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(struct tasklet_struct *t);</a:t>
            </a:r>
            <a:endParaRPr b="1" sz="115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chemeClr val="dk1"/>
                </a:solidFill>
              </a:rPr>
              <a:t> – pointer to the tasklet struct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1C232"/>
                </a:solidFill>
              </a:rPr>
              <a:t>Kill Tasklet</a:t>
            </a:r>
            <a:endParaRPr b="1" sz="145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Finally, after a tasklet has been created, it’s possible to delete a tasklet through these below functions.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will wait for its completion and then kill it.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 tasklet_kill</a:t>
            </a:r>
            <a:r>
              <a:rPr b="1" lang="en" sz="11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( struct tasklet_struct *t );</a:t>
            </a:r>
            <a:endParaRPr b="1" sz="115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chemeClr val="dk1"/>
                </a:solidFill>
              </a:rPr>
              <a:t>– pointer to the tasklet struct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1C232"/>
                </a:solidFill>
              </a:rPr>
              <a:t>Tasklet_kill_immediate</a:t>
            </a:r>
            <a:endParaRPr b="1" sz="1500">
              <a:solidFill>
                <a:srgbClr val="F1C23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is used only when a given CPU is in the dead state.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 tasklet_kill_immediate</a:t>
            </a:r>
            <a:r>
              <a:rPr b="1" lang="en" sz="11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( struct tasklet_struct *t, unsigned int cpu );</a:t>
            </a:r>
            <a:endParaRPr b="1" sz="115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chemeClr val="dk1"/>
                </a:solidFill>
              </a:rPr>
              <a:t> – pointer to the tasklet struct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– CPU num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564750" y="816900"/>
            <a:ext cx="72918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workqueue contains a linked list of tasks to be run at a deferred time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Tasks in workqueue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in process context, therefore can sleep, and without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interfering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tasks running in any other queues.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still cannot transfer data to and from user space, as this is not a real user context to access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 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linux/workqueue.h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typedef void (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*work_func_t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)(struct work_struct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*work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);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struct work_struct {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atomic_long_t data;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struct list_head entry;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work_funct_t func;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53850" y="171450"/>
            <a:ext cx="462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WORKQUEUES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615200" y="625300"/>
            <a:ext cx="7725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work_struct can be declared and initialized at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time with: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DECLARE_WORK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(name, void (*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function)(void *),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 void  *data);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name is the name of the structure which points to queueing up function() to run.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previously declared work queue can be initialized and loaded with the the two macros: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INIT_WORK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 struct work_struct *work, void (*function)(void *), void *data);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PREPARE_WORK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(struct work_struct *work, void (*function)(void *), void *data);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work has already been declared as a work_struct.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INIT_WORK() macro initializes the list_head linked-list pointer, and PREPARE_WORK() sets the function pointer.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INIT_WORK() macro needs to be called at least once, and in turn calls PREPARE_WORK(). INIT_WORK() should not be called while a task is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already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work queue.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665625" y="927850"/>
            <a:ext cx="8209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Alternatively, a workqueue can be statically declared by: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DECLARE_WORK</a:t>
            </a:r>
            <a:r>
              <a:rPr lang="en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(work, void (*function)(void *)); </a:t>
            </a:r>
            <a:endParaRPr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kernel, there is a default workqueue named events. Tasks are added to amd flushed from this queue with the functions: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schedule_work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(struct work_struct *work);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flush_scheduled_work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(void);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flush_scheduled_work()  is used when one needs to wait until all entries in a work queue have run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1449225" y="1208200"/>
            <a:ext cx="611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8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626425" y="236150"/>
            <a:ext cx="4432500" cy="43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Linux, Kernel keeps track on </a:t>
            </a:r>
            <a:r>
              <a:rPr lang="en" sz="1400"/>
              <a:t>the</a:t>
            </a:r>
            <a:r>
              <a:rPr lang="en" sz="1400"/>
              <a:t> </a:t>
            </a:r>
            <a:r>
              <a:rPr lang="en" sz="1400"/>
              <a:t>flow</a:t>
            </a:r>
            <a:r>
              <a:rPr lang="en" sz="1400"/>
              <a:t> of time by timer interrupts.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timer </a:t>
            </a:r>
            <a:r>
              <a:rPr lang="en" sz="1400"/>
              <a:t>interrupts</a:t>
            </a:r>
            <a:r>
              <a:rPr lang="en" sz="1400"/>
              <a:t> generated at </a:t>
            </a:r>
            <a:r>
              <a:rPr lang="en" sz="1400"/>
              <a:t>regular</a:t>
            </a:r>
            <a:r>
              <a:rPr lang="en" sz="1400"/>
              <a:t> timer </a:t>
            </a:r>
            <a:r>
              <a:rPr lang="en" sz="1400"/>
              <a:t>intervals</a:t>
            </a:r>
            <a:r>
              <a:rPr lang="en" sz="1400"/>
              <a:t> by using system Hardware.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</a:t>
            </a:r>
            <a:r>
              <a:rPr lang="en" sz="1400"/>
              <a:t> value of internal kernel counter increases for every timer interrupt.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BF9000"/>
                </a:solidFill>
              </a:rPr>
              <a:t>“0” </a:t>
            </a:r>
            <a:r>
              <a:rPr lang="en" sz="1400"/>
              <a:t>- system </a:t>
            </a:r>
            <a:r>
              <a:rPr lang="en" sz="1400"/>
              <a:t>boots up</a:t>
            </a:r>
            <a:r>
              <a:rPr lang="en" sz="1400"/>
              <a:t> &amp; </a:t>
            </a:r>
            <a:r>
              <a:rPr lang="en" sz="1400">
                <a:solidFill>
                  <a:srgbClr val="BF9000"/>
                </a:solidFill>
              </a:rPr>
              <a:t>number of clocktics </a:t>
            </a:r>
            <a:r>
              <a:rPr lang="en" sz="1400"/>
              <a:t>- since the last boot</a:t>
            </a:r>
            <a:endParaRPr sz="14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Timer in linux kernel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26775" y="752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Uses of Kernel Timers</a:t>
            </a:r>
            <a:endParaRPr b="1" sz="2250">
              <a:solidFill>
                <a:srgbClr val="66D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Timers are used to schedule the execution of a function at a particular time in future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Polling a device by checking its state at regular intervals when the hardware can’t fire interrupts.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user wants to send some messages to another device at regular intervals.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 an error when some action didn’t happen in a particular time period.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350575" y="422475"/>
            <a:ext cx="8520600" cy="3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Kernel Timer API</a:t>
            </a:r>
            <a:endParaRPr b="1" sz="2250">
              <a:solidFill>
                <a:srgbClr val="66D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627150" y="1224850"/>
            <a:ext cx="76431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Linux Kernel provides the driver to create timers that are not periodic by default, </a:t>
            </a:r>
            <a:r>
              <a:rPr lang="en" sz="12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register the timers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delete the timers.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need </a:t>
            </a:r>
            <a:r>
              <a:rPr b="1" lang="en" sz="12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#include &lt;linux/timer.h&gt;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in order to use kernel timers. Kernel timers are described by the timer_list structure, defined in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 sz="12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linux/timer.h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struct timer_list 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/* ... */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unsigned long expires;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void 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*function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unsigned long data;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expires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field contains the expiration time of the timer (in jiffies). On expiration,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function()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will be called with the given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55000" y="225025"/>
            <a:ext cx="812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800">
                <a:solidFill>
                  <a:srgbClr val="66D9EF"/>
                </a:solidFill>
              </a:rPr>
              <a:t>Initialize Kernel Timer</a:t>
            </a:r>
            <a:endParaRPr b="1" sz="17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93825" y="819375"/>
            <a:ext cx="75264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Init_timer</a:t>
            </a:r>
            <a:endParaRPr b="1" sz="1200">
              <a:solidFill>
                <a:srgbClr val="6AA84F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init_timer ( struct timer_list * timer);</a:t>
            </a:r>
            <a:endParaRPr b="1" sz="12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Timer_setup</a:t>
            </a:r>
            <a:endParaRPr b="1" sz="1200">
              <a:solidFill>
                <a:srgbClr val="6AA84F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</a:rPr>
              <a:t>Void timer_setup(timer, function, data);</a:t>
            </a:r>
            <a:endParaRPr b="1" sz="12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6AA84F"/>
                </a:solidFill>
              </a:rPr>
              <a:t>Example</a:t>
            </a:r>
            <a:endParaRPr b="1" sz="1200" u="sng">
              <a:solidFill>
                <a:srgbClr val="6AA84F"/>
              </a:solidFill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/* setup your timer to call my_timer_callback */</a:t>
            </a:r>
            <a:endParaRPr sz="1200">
              <a:solidFill>
                <a:srgbClr val="999999"/>
              </a:solidFill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</a:rPr>
              <a:t>timer_setup</a:t>
            </a:r>
            <a:r>
              <a:rPr b="1" lang="en" sz="1200">
                <a:solidFill>
                  <a:srgbClr val="F8F8F2"/>
                </a:solidFill>
              </a:rPr>
              <a:t>(</a:t>
            </a:r>
            <a:r>
              <a:rPr lang="en" sz="1200">
                <a:solidFill>
                  <a:srgbClr val="F8F8F2"/>
                </a:solidFill>
              </a:rPr>
              <a:t>&amp;hc_timer, timer_callback, 0</a:t>
            </a:r>
            <a:r>
              <a:rPr b="1" lang="en" sz="1200">
                <a:solidFill>
                  <a:srgbClr val="F8F8F2"/>
                </a:solidFill>
              </a:rPr>
              <a:t>)</a:t>
            </a:r>
            <a:r>
              <a:rPr lang="en" sz="1200">
                <a:solidFill>
                  <a:srgbClr val="F8F8F2"/>
                </a:solidFill>
              </a:rPr>
              <a:t>;</a:t>
            </a:r>
            <a:endParaRPr sz="1200">
              <a:solidFill>
                <a:srgbClr val="F8F8F2"/>
              </a:solidFill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//Timer Callback function. This will be called when timer expires</a:t>
            </a:r>
            <a:endParaRPr sz="1200">
              <a:solidFill>
                <a:srgbClr val="999999"/>
              </a:solidFill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92672"/>
                </a:solidFill>
              </a:rPr>
              <a:t>void</a:t>
            </a:r>
            <a:r>
              <a:rPr lang="en" sz="1200">
                <a:solidFill>
                  <a:srgbClr val="F8F8F2"/>
                </a:solidFill>
              </a:rPr>
              <a:t> </a:t>
            </a:r>
            <a:r>
              <a:rPr lang="en" sz="1200">
                <a:solidFill>
                  <a:srgbClr val="66D9EF"/>
                </a:solidFill>
              </a:rPr>
              <a:t>timer_callback</a:t>
            </a:r>
            <a:r>
              <a:rPr b="1" lang="en" sz="1200">
                <a:solidFill>
                  <a:srgbClr val="F8F8F2"/>
                </a:solidFill>
              </a:rPr>
              <a:t>(</a:t>
            </a:r>
            <a:r>
              <a:rPr lang="en" sz="1200">
                <a:solidFill>
                  <a:srgbClr val="F92672"/>
                </a:solidFill>
              </a:rPr>
              <a:t>struct</a:t>
            </a:r>
            <a:r>
              <a:rPr lang="en" sz="1200">
                <a:solidFill>
                  <a:srgbClr val="F8F8F2"/>
                </a:solidFill>
              </a:rPr>
              <a:t> timer_list  * data</a:t>
            </a:r>
            <a:r>
              <a:rPr b="1" lang="en" sz="1200">
                <a:solidFill>
                  <a:srgbClr val="F8F8F2"/>
                </a:solidFill>
              </a:rPr>
              <a:t>)</a:t>
            </a:r>
            <a:endParaRPr b="1" sz="1200">
              <a:solidFill>
                <a:srgbClr val="F8F8F2"/>
              </a:solidFill>
            </a:endParaRPr>
          </a:p>
          <a:p>
            <a:pPr indent="45720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</a:rPr>
              <a:t>{ </a:t>
            </a:r>
            <a:endParaRPr b="1" sz="1200">
              <a:solidFill>
                <a:srgbClr val="F8F8F2"/>
              </a:solidFill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8F8F2"/>
              </a:solidFill>
            </a:endParaRPr>
          </a:p>
          <a:p>
            <a:pPr indent="45720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</a:rPr>
              <a:t>}	</a:t>
            </a:r>
            <a:endParaRPr b="1" sz="1200">
              <a:solidFill>
                <a:srgbClr val="F8F8F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66075" y="319475"/>
            <a:ext cx="7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10525" y="486125"/>
            <a:ext cx="53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800">
                <a:solidFill>
                  <a:srgbClr val="66D9EF"/>
                </a:solidFill>
              </a:rPr>
              <a:t>Initialize Kernel Timer cont…..</a:t>
            </a:r>
            <a:endParaRPr>
              <a:solidFill>
                <a:srgbClr val="66D9E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21600" y="1380375"/>
            <a:ext cx="8020800" cy="3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</a:rPr>
              <a:t>DEFINE_TIMER</a:t>
            </a:r>
            <a:endParaRPr b="1" sz="1300"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DEFINE_TIMER(_name, _function, _expires, _data)</a:t>
            </a:r>
            <a:endParaRPr b="1" sz="125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2F2F2"/>
                </a:solidFill>
              </a:rPr>
              <a:t>If we are using this method, then no need to create the </a:t>
            </a:r>
            <a:r>
              <a:rPr b="1" lang="en" sz="13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timer_list</a:t>
            </a:r>
            <a:r>
              <a:rPr b="1" lang="en" sz="1300">
                <a:solidFill>
                  <a:srgbClr val="F2F2F2"/>
                </a:solidFill>
              </a:rPr>
              <a:t> </a:t>
            </a:r>
            <a:r>
              <a:rPr lang="en" sz="1300">
                <a:solidFill>
                  <a:srgbClr val="F2F2F2"/>
                </a:solidFill>
              </a:rPr>
              <a:t>structure on our side. 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2F2F2"/>
                </a:solidFill>
              </a:rPr>
              <a:t>The kernel will create the structure in the name of</a:t>
            </a:r>
            <a:r>
              <a:rPr lang="en" sz="1300">
                <a:solidFill>
                  <a:srgbClr val="BF9000"/>
                </a:solidFill>
              </a:rPr>
              <a:t> </a:t>
            </a:r>
            <a:r>
              <a:rPr b="1" lang="en" sz="13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b="1" lang="en" sz="1300">
                <a:solidFill>
                  <a:srgbClr val="F2F2F2"/>
                </a:solidFill>
              </a:rPr>
              <a:t> </a:t>
            </a:r>
            <a:r>
              <a:rPr lang="en" sz="1300">
                <a:solidFill>
                  <a:srgbClr val="F2F2F2"/>
                </a:solidFill>
              </a:rPr>
              <a:t>and initialize it.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– name of the timer_list structure to be created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_function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– Callback function to be called when the timer expires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_expires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– the expiration time of the timer (in jiffies)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_data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– data has to be given to the callback function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10525" y="336125"/>
            <a:ext cx="770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Start a kernel timers</a:t>
            </a:r>
            <a:endParaRPr b="1" sz="18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32700" y="1080450"/>
            <a:ext cx="74262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add_timer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void add_timer(struct timer_list *timer);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this will start a timer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– the timer needs to be started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32775" y="280575"/>
            <a:ext cx="61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800">
                <a:solidFill>
                  <a:srgbClr val="66D9EF"/>
                </a:solidFill>
              </a:rPr>
              <a:t>Modifying Kernel Timer’s timeout</a:t>
            </a:r>
            <a:endParaRPr sz="1700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38300" y="963800"/>
            <a:ext cx="8454000" cy="4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Mod_timer</a:t>
            </a:r>
            <a:endParaRPr b="1">
              <a:solidFill>
                <a:srgbClr val="6AA84F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int mod_timer(struct timer_list * timer, unsigned long expires);</a:t>
            </a:r>
            <a:endParaRPr b="1" sz="1150">
              <a:solidFill>
                <a:srgbClr val="BF9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function is used to modify a timer’s timeout. This is a more efficient way to update the </a:t>
            </a:r>
            <a:r>
              <a:rPr b="1" lang="en" sz="1150">
                <a:solidFill>
                  <a:schemeClr val="dk1"/>
                </a:solidFill>
              </a:rPr>
              <a:t>expires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field of an active timer (if the timer is inactive it will be activated).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mod_timer(timer, expires)</a:t>
            </a:r>
            <a:r>
              <a:rPr lang="en" sz="1200">
                <a:solidFill>
                  <a:srgbClr val="BF9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is equivalent to:</a:t>
            </a:r>
            <a:endParaRPr sz="1200">
              <a:solidFill>
                <a:schemeClr val="dk1"/>
              </a:solidFill>
            </a:endParaRPr>
          </a:p>
          <a:p>
            <a:pPr indent="457200" lvl="0" marL="18288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del_timer(timer);</a:t>
            </a:r>
            <a:endParaRPr b="1" sz="1150">
              <a:solidFill>
                <a:srgbClr val="BF9000"/>
              </a:solidFill>
            </a:endParaRPr>
          </a:p>
          <a:p>
            <a:pPr indent="457200" lvl="0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timer-&gt;expires = expires;</a:t>
            </a:r>
            <a:endParaRPr b="1" sz="1150">
              <a:solidFill>
                <a:srgbClr val="BF9000"/>
              </a:solidFill>
            </a:endParaRPr>
          </a:p>
          <a:p>
            <a:pPr indent="0" lvl="0" marL="2286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BF9000"/>
                </a:solidFill>
              </a:rPr>
              <a:t>add_timer(timer);</a:t>
            </a:r>
            <a:endParaRPr b="1" sz="1150">
              <a:solidFill>
                <a:srgbClr val="BF9000"/>
              </a:solidFill>
            </a:endParaRPr>
          </a:p>
          <a:p>
            <a:pPr indent="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</a:rPr>
              <a:t>timer</a:t>
            </a:r>
            <a:r>
              <a:rPr b="1" lang="en" sz="1200"/>
              <a:t> </a:t>
            </a:r>
            <a:r>
              <a:rPr lang="en" sz="1200">
                <a:solidFill>
                  <a:schemeClr val="dk1"/>
                </a:solidFill>
              </a:rPr>
              <a:t>– the timer needs to modify the timer period.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6AA84F"/>
                </a:solidFill>
              </a:rPr>
              <a:t>expires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– the updated expiration time of the timer (in jiffies).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 –</a:t>
            </a:r>
            <a:r>
              <a:rPr lang="en" sz="1200"/>
              <a:t> </a:t>
            </a:r>
            <a:r>
              <a:rPr b="1" lang="en" sz="1150">
                <a:solidFill>
                  <a:srgbClr val="6AA84F"/>
                </a:solidFill>
              </a:rPr>
              <a:t>mod_timer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rgbClr val="F2F2F2"/>
                </a:solidFill>
              </a:rPr>
              <a:t>of an inactive timer</a:t>
            </a:r>
            <a:endParaRPr sz="1200">
              <a:solidFill>
                <a:srgbClr val="F2F2F2"/>
              </a:solidFill>
            </a:endParaRPr>
          </a:p>
          <a:p>
            <a:pPr indent="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 –</a:t>
            </a:r>
            <a:r>
              <a:rPr lang="en" sz="1200"/>
              <a:t> </a:t>
            </a:r>
            <a:r>
              <a:rPr b="1" lang="en" sz="1150">
                <a:solidFill>
                  <a:srgbClr val="6AA84F"/>
                </a:solidFill>
              </a:rPr>
              <a:t>mod_timer</a:t>
            </a:r>
            <a:r>
              <a:rPr b="1" lang="en" sz="1200">
                <a:solidFill>
                  <a:srgbClr val="6AA84F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of an active timer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849350" y="230600"/>
            <a:ext cx="66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800">
                <a:solidFill>
                  <a:srgbClr val="66D9EF"/>
                </a:solidFill>
              </a:rPr>
              <a:t>Stop a Kernel Timer</a:t>
            </a:r>
            <a:endParaRPr b="1" sz="1800">
              <a:solidFill>
                <a:srgbClr val="66D9E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64775" y="645450"/>
            <a:ext cx="8088900" cy="4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Del_timer</a:t>
            </a:r>
            <a:endParaRPr b="1" sz="12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will deactivate a timer. This works on both active and inactive timers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int del_timer(struct timer_list * timer);</a:t>
            </a:r>
            <a:endParaRPr b="1" sz="12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 –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</a:t>
            </a:r>
            <a:r>
              <a:rPr b="1" lang="en" sz="1200">
                <a:solidFill>
                  <a:srgbClr val="BF9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of an inactive timer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 –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</a:t>
            </a:r>
            <a:r>
              <a:rPr b="1" lang="en" sz="1200">
                <a:solidFill>
                  <a:srgbClr val="BF9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of an active timer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Del_timer_sync</a:t>
            </a:r>
            <a:endParaRPr b="1" sz="12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will deactivate a timer and wait for the handler to finish. This works on both active and inactive timers.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int del_timer_sync(struct timer_list * timer);</a:t>
            </a:r>
            <a:endParaRPr b="1" sz="12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 value</a:t>
            </a:r>
            <a:endParaRPr b="1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 –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del_timer_sync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200">
                <a:solidFill>
                  <a:schemeClr val="dk1"/>
                </a:solidFill>
              </a:rPr>
              <a:t> an inactive timer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 –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del_timer_sync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of an active timer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