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95" r:id="rId3"/>
    <p:sldId id="282" r:id="rId4"/>
    <p:sldId id="259" r:id="rId5"/>
    <p:sldId id="279" r:id="rId6"/>
    <p:sldId id="280" r:id="rId7"/>
    <p:sldId id="281" r:id="rId8"/>
    <p:sldId id="284" r:id="rId9"/>
    <p:sldId id="288" r:id="rId10"/>
    <p:sldId id="283" r:id="rId11"/>
    <p:sldId id="29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swald" panose="00000500000000000000" pitchFamily="2" charset="0"/>
      <p:regular r:id="rId18"/>
      <p:bold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24" autoAdjust="0"/>
  </p:normalViewPr>
  <p:slideViewPr>
    <p:cSldViewPr snapToGrid="0">
      <p:cViewPr>
        <p:scale>
          <a:sx n="58" d="100"/>
          <a:sy n="58" d="100"/>
        </p:scale>
        <p:origin x="1520"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6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29d87ae35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29d87ae3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300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panose="020B0403030403090204"/>
              <a:buChar char="◉"/>
              <a:defRPr sz="2000">
                <a:solidFill>
                  <a:schemeClr val="dk1"/>
                </a:solidFill>
                <a:latin typeface="Source Sans Pro" panose="020B0403030403090204"/>
                <a:ea typeface="Source Sans Pro" panose="020B0403030403090204"/>
                <a:cs typeface="Source Sans Pro" panose="020B0403030403090204"/>
                <a:sym typeface="Source Sans Pro" panose="020B0403030403090204"/>
              </a:defRPr>
            </a:lvl1pPr>
            <a:lvl2pPr marL="914400" lvl="1"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2pPr>
            <a:lvl3pPr marL="1371600" lvl="2"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3pPr>
            <a:lvl4pPr marL="1828800" lvl="3"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4pPr>
            <a:lvl5pPr marL="2286000" lvl="4"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5pPr>
            <a:lvl6pPr marL="2743200" lvl="5"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6pPr>
            <a:lvl7pPr marL="3200400" lvl="6"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7pPr>
            <a:lvl8pPr marL="3657600" lvl="7"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8pPr>
            <a:lvl9pPr marL="4114800" lvl="8" indent="-342900">
              <a:spcBef>
                <a:spcPts val="0"/>
              </a:spcBef>
              <a:spcAft>
                <a:spcPts val="0"/>
              </a:spcAft>
              <a:buClr>
                <a:schemeClr val="dk1"/>
              </a:buClr>
              <a:buSzPts val="1800"/>
              <a:buFont typeface="Source Sans Pro" panose="020B0403030403090204"/>
              <a:buChar char="■"/>
              <a:defRPr sz="1800">
                <a:solidFill>
                  <a:schemeClr val="dk1"/>
                </a:solidFill>
                <a:latin typeface="Source Sans Pro" panose="020B0403030403090204"/>
                <a:ea typeface="Source Sans Pro" panose="020B0403030403090204"/>
                <a:cs typeface="Source Sans Pro" panose="020B0403030403090204"/>
                <a:sym typeface="Source Sans Pro" panose="020B0403030403090204"/>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41250" y="2350890"/>
            <a:ext cx="8395800" cy="12349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chemeClr val="tx1"/>
                </a:solidFill>
                <a:latin typeface="Times New Roman" panose="02020603050405020304" pitchFamily="18" charset="0"/>
                <a:cs typeface="Times New Roman" panose="02020603050405020304" pitchFamily="18" charset="0"/>
              </a:rPr>
              <a:t>PROJECT TITLE:</a:t>
            </a:r>
            <a:br>
              <a:rPr lang="en-GB" sz="2400" dirty="0">
                <a:solidFill>
                  <a:schemeClr val="tx1"/>
                </a:solidFill>
                <a:latin typeface="Times New Roman" panose="02020603050405020304" pitchFamily="18" charset="0"/>
                <a:cs typeface="Times New Roman" panose="02020603050405020304" pitchFamily="18" charset="0"/>
              </a:rPr>
            </a:br>
            <a:r>
              <a:rPr lang="en-GB" sz="2400" dirty="0">
                <a:solidFill>
                  <a:schemeClr val="tx1"/>
                </a:solidFill>
                <a:latin typeface="Times New Roman" panose="02020603050405020304" pitchFamily="18" charset="0"/>
                <a:cs typeface="Times New Roman" panose="02020603050405020304" pitchFamily="18" charset="0"/>
              </a:rPr>
              <a:t>ORGAN DONATION ONLINE APPLICATION</a:t>
            </a:r>
          </a:p>
        </p:txBody>
      </p:sp>
      <p:sp>
        <p:nvSpPr>
          <p:cNvPr id="466" name="Google Shape;466;p13"/>
          <p:cNvSpPr txBox="1"/>
          <p:nvPr/>
        </p:nvSpPr>
        <p:spPr>
          <a:xfrm>
            <a:off x="504187" y="3472181"/>
            <a:ext cx="4067811" cy="2102340"/>
          </a:xfrm>
          <a:prstGeom prst="rect">
            <a:avLst/>
          </a:prstGeom>
          <a:noFill/>
          <a:ln>
            <a:noFill/>
          </a:ln>
        </p:spPr>
        <p:txBody>
          <a:bodyPr spcFirstLastPara="1" wrap="square" lIns="91425" tIns="91425" rIns="91425" bIns="91425" anchor="t" anchorCtr="0">
            <a:spAutoFit/>
          </a:bodyPr>
          <a:lstStyle/>
          <a:p>
            <a:pPr>
              <a:lnSpc>
                <a:spcPct val="300000"/>
              </a:lnSpc>
            </a:pPr>
            <a:r>
              <a:rPr lang="en-US" sz="1200" b="1" i="0" dirty="0">
                <a:effectLst/>
                <a:latin typeface="Times New Roman" panose="02020603050405020304" pitchFamily="18" charset="0"/>
                <a:cs typeface="Times New Roman" panose="02020603050405020304" pitchFamily="18" charset="0"/>
              </a:rPr>
              <a:t>     Under the Estimated Guidance of :</a:t>
            </a:r>
          </a:p>
          <a:p>
            <a:r>
              <a:rPr lang="en-US" sz="1200" b="1" dirty="0">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UMAMAHESWARI</a:t>
            </a:r>
            <a:r>
              <a:rPr lang="en-US" sz="1200" b="1" dirty="0">
                <a:solidFill>
                  <a:srgbClr val="00B0F0"/>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Madam</a:t>
            </a:r>
          </a:p>
          <a:p>
            <a:pPr marL="127000" lvl="0" indent="0" rtl="0">
              <a:lnSpc>
                <a:spcPct val="100000"/>
              </a:lnSpc>
              <a:spcBef>
                <a:spcPts val="1200"/>
              </a:spcBef>
              <a:spcAft>
                <a:spcPts val="0"/>
              </a:spcAft>
              <a:buNone/>
            </a:pPr>
            <a:r>
              <a:rPr lang="en-IN" altLang="en-GB" sz="1200" b="1" dirty="0">
                <a:solidFill>
                  <a:schemeClr val="tx1"/>
                </a:solidFill>
                <a:latin typeface="Times New Roman" panose="02020603050405020304" pitchFamily="18" charset="0"/>
                <a:cs typeface="Times New Roman" panose="02020603050405020304" pitchFamily="18" charset="0"/>
              </a:rPr>
              <a:t>                                                    </a:t>
            </a:r>
            <a:endParaRPr lang="en-IN" altLang="en-US" sz="1200" b="1" dirty="0">
              <a:solidFill>
                <a:schemeClr val="tx1"/>
              </a:solidFill>
              <a:latin typeface="Times New Roman" panose="02020603050405020304" pitchFamily="18" charset="0"/>
              <a:cs typeface="Times New Roman" panose="02020603050405020304" pitchFamily="18" charset="0"/>
            </a:endParaRPr>
          </a:p>
          <a:p>
            <a:pPr marL="127000" lvl="0" indent="0" algn="l" rtl="0">
              <a:lnSpc>
                <a:spcPct val="100000"/>
              </a:lnSpc>
              <a:spcBef>
                <a:spcPts val="800"/>
              </a:spcBef>
              <a:spcAft>
                <a:spcPts val="0"/>
              </a:spcAft>
              <a:buNone/>
            </a:pPr>
            <a:endParaRPr sz="1300" b="1" dirty="0">
              <a:solidFill>
                <a:schemeClr val="tx1"/>
              </a:solidFill>
            </a:endParaRPr>
          </a:p>
          <a:p>
            <a:pPr marL="0" lvl="0" indent="0" algn="l" rtl="0">
              <a:lnSpc>
                <a:spcPct val="115000"/>
              </a:lnSpc>
              <a:spcBef>
                <a:spcPts val="1200"/>
              </a:spcBef>
              <a:spcAft>
                <a:spcPts val="1200"/>
              </a:spcAft>
              <a:buNone/>
            </a:pPr>
            <a:r>
              <a:rPr lang="en-GB" sz="1300" dirty="0"/>
              <a:t> </a:t>
            </a:r>
            <a:endParaRPr sz="1300" dirty="0"/>
          </a:p>
        </p:txBody>
      </p:sp>
      <p:sp>
        <p:nvSpPr>
          <p:cNvPr id="467" name="Google Shape;467;p13"/>
          <p:cNvSpPr txBox="1"/>
          <p:nvPr/>
        </p:nvSpPr>
        <p:spPr>
          <a:xfrm>
            <a:off x="4681729" y="3310130"/>
            <a:ext cx="4581144" cy="1800463"/>
          </a:xfrm>
          <a:prstGeom prst="rect">
            <a:avLst/>
          </a:prstGeom>
          <a:noFill/>
          <a:ln>
            <a:noFill/>
          </a:ln>
        </p:spPr>
        <p:txBody>
          <a:bodyPr spcFirstLastPara="1" wrap="square" lIns="91425" tIns="91425" rIns="91425" bIns="91425" anchor="t" anchorCtr="0">
            <a:spAutoFit/>
          </a:bodyPr>
          <a:lstStyle/>
          <a:p>
            <a:pPr marL="127000" lvl="0">
              <a:lnSpc>
                <a:spcPct val="150000"/>
              </a:lnSpc>
              <a:spcBef>
                <a:spcPts val="1200"/>
              </a:spcBef>
            </a:pPr>
            <a:r>
              <a:rPr lang="en-GB" sz="1200" b="1" dirty="0">
                <a:solidFill>
                  <a:schemeClr val="tx1"/>
                </a:solidFill>
                <a:latin typeface="Times New Roman" panose="02020603050405020304" pitchFamily="18" charset="0"/>
                <a:cs typeface="Times New Roman" panose="02020603050405020304" pitchFamily="18" charset="0"/>
              </a:rPr>
              <a:t>Presented By :</a:t>
            </a:r>
          </a:p>
          <a:p>
            <a:pPr marL="0" indent="0">
              <a:lnSpc>
                <a:spcPct val="150000"/>
              </a:lnSpc>
              <a:buNone/>
            </a:pPr>
            <a:r>
              <a:rPr lang="en-US" sz="1200" b="1" dirty="0">
                <a:latin typeface="Times New Roman" panose="02020603050405020304" pitchFamily="18" charset="0"/>
                <a:cs typeface="Times New Roman" panose="02020603050405020304" pitchFamily="18" charset="0"/>
              </a:rPr>
              <a:t>  T. SUVANA- [B.TECH-CSE] RUCE, Kurnool</a:t>
            </a:r>
          </a:p>
          <a:p>
            <a:pPr marL="0" indent="0">
              <a:lnSpc>
                <a:spcPct val="150000"/>
              </a:lnSpc>
              <a:buNone/>
            </a:pPr>
            <a:r>
              <a:rPr lang="en-US" sz="1200" b="1" dirty="0">
                <a:latin typeface="Times New Roman" panose="02020603050405020304" pitchFamily="18" charset="0"/>
                <a:cs typeface="Times New Roman" panose="02020603050405020304" pitchFamily="18" charset="0"/>
              </a:rPr>
              <a:t>  G.TEJASWANI-[B.TECH-CSE] RUCE, Kurnool</a:t>
            </a:r>
          </a:p>
          <a:p>
            <a:pPr marL="0" indent="0">
              <a:lnSpc>
                <a:spcPct val="150000"/>
              </a:lnSpc>
              <a:buNone/>
            </a:pPr>
            <a:r>
              <a:rPr lang="en-US" sz="1200" b="1" dirty="0">
                <a:latin typeface="Times New Roman" panose="02020603050405020304" pitchFamily="18" charset="0"/>
                <a:cs typeface="Times New Roman" panose="02020603050405020304" pitchFamily="18" charset="0"/>
              </a:rPr>
              <a:t>   P. AKHILA-[B.TECH] RUCE, Kurnool</a:t>
            </a:r>
          </a:p>
          <a:p>
            <a:pPr marL="127000" lvl="0" indent="0" algn="l" rtl="0">
              <a:lnSpc>
                <a:spcPct val="100000"/>
              </a:lnSpc>
              <a:spcBef>
                <a:spcPts val="1200"/>
              </a:spcBef>
              <a:spcAft>
                <a:spcPts val="0"/>
              </a:spcAft>
              <a:buNone/>
            </a:pPr>
            <a:endParaRPr lang="en-GB" sz="1300" b="1" dirty="0">
              <a:solidFill>
                <a:schemeClr val="tx1"/>
              </a:solidFill>
            </a:endParaRPr>
          </a:p>
        </p:txBody>
      </p:sp>
      <p:sp>
        <p:nvSpPr>
          <p:cNvPr id="468" name="Google Shape;468;p13"/>
          <p:cNvSpPr txBox="1"/>
          <p:nvPr/>
        </p:nvSpPr>
        <p:spPr>
          <a:xfrm>
            <a:off x="355860" y="598825"/>
            <a:ext cx="8651738" cy="1438312"/>
          </a:xfrm>
          <a:prstGeom prst="rect">
            <a:avLst/>
          </a:prstGeom>
          <a:noFill/>
          <a:ln>
            <a:noFill/>
          </a:ln>
        </p:spPr>
        <p:txBody>
          <a:bodyPr spcFirstLastPara="1" wrap="square" lIns="91425" tIns="91425" rIns="91425" bIns="91425" anchor="t" anchorCtr="0">
            <a:spAutoFit/>
          </a:bodyPr>
          <a:lstStyle/>
          <a:p>
            <a:pPr marL="63500" lvl="0" indent="0" algn="ctr" rtl="0">
              <a:lnSpc>
                <a:spcPct val="170000"/>
              </a:lnSpc>
              <a:spcBef>
                <a:spcPts val="400"/>
              </a:spcBef>
              <a:spcAft>
                <a:spcPts val="0"/>
              </a:spcAft>
              <a:buNone/>
            </a:pPr>
            <a:r>
              <a:rPr lang="en-US" altLang="en-GB" sz="2400" b="1" dirty="0">
                <a:solidFill>
                  <a:schemeClr val="accent2"/>
                </a:solidFill>
                <a:latin typeface="Times New Roman" panose="02020603050405020304" pitchFamily="18" charset="0"/>
                <a:cs typeface="Times New Roman" panose="02020603050405020304" pitchFamily="18" charset="0"/>
              </a:rPr>
              <a:t>Rayalaseema University College of</a:t>
            </a:r>
            <a:r>
              <a:rPr lang="en-GB" sz="2400" b="1" dirty="0">
                <a:solidFill>
                  <a:schemeClr val="accent2"/>
                </a:solidFill>
                <a:latin typeface="Times New Roman" panose="02020603050405020304" pitchFamily="18" charset="0"/>
                <a:cs typeface="Times New Roman" panose="02020603050405020304" pitchFamily="18" charset="0"/>
              </a:rPr>
              <a:t> Engineering ; Kurnool</a:t>
            </a:r>
          </a:p>
          <a:p>
            <a:pPr marL="63500" lvl="0" indent="0" algn="ctr" rtl="0">
              <a:lnSpc>
                <a:spcPct val="170000"/>
              </a:lnSpc>
              <a:spcBef>
                <a:spcPts val="400"/>
              </a:spcBef>
              <a:spcAft>
                <a:spcPts val="0"/>
              </a:spcAft>
              <a:buNone/>
            </a:pPr>
            <a:r>
              <a:rPr lang="en-US" sz="2000" b="1" u="sng" dirty="0">
                <a:solidFill>
                  <a:schemeClr val="accent2"/>
                </a:solidFill>
                <a:latin typeface="Times New Roman" panose="02020603050405020304" pitchFamily="18" charset="0"/>
                <a:cs typeface="Times New Roman" panose="02020603050405020304" pitchFamily="18" charset="0"/>
              </a:rPr>
              <a:t>TECHSAKSHAM CAPSTONE PROJECT</a:t>
            </a:r>
            <a:endParaRPr lang="en-GB" sz="2000" b="1" u="sng" dirty="0">
              <a:solidFill>
                <a:schemeClr val="accent2"/>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5B2DFE0B-B0F4-9BC9-83DC-EEAA4965B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3" y="8070"/>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Image result for edunet logo">
            <a:extLst>
              <a:ext uri="{FF2B5EF4-FFF2-40B4-BE49-F238E27FC236}">
                <a16:creationId xmlns:a16="http://schemas.microsoft.com/office/drawing/2014/main" id="{AC712878-C734-3BF4-B897-391DF2FA0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496" y="23326"/>
            <a:ext cx="1746504" cy="466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8F15FE9E-A03C-6C0C-AACF-6876F30F0A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659" y="8070"/>
            <a:ext cx="1810139" cy="537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ABD4F5-FF3D-2597-6366-DAE945F87A51}"/>
              </a:ext>
            </a:extLst>
          </p:cNvPr>
          <p:cNvSpPr>
            <a:spLocks noGrp="1"/>
          </p:cNvSpPr>
          <p:nvPr>
            <p:ph type="body" idx="1"/>
          </p:nvPr>
        </p:nvSpPr>
        <p:spPr>
          <a:xfrm>
            <a:off x="643468" y="440267"/>
            <a:ext cx="7428982" cy="3979332"/>
          </a:xfrm>
        </p:spPr>
        <p:txBody>
          <a:bodyPr/>
          <a:lstStyle/>
          <a:p>
            <a:pPr marL="101600" indent="0">
              <a:buNone/>
            </a:pPr>
            <a:r>
              <a:rPr lang="en-IN" sz="4000" b="1" dirty="0">
                <a:latin typeface="Times New Roman" panose="02020603050405020304" pitchFamily="18" charset="0"/>
                <a:cs typeface="Times New Roman" panose="02020603050405020304" pitchFamily="18" charset="0"/>
              </a:rPr>
              <a:t>                   </a:t>
            </a:r>
          </a:p>
          <a:p>
            <a:pPr marL="101600" indent="0" algn="just">
              <a:buNone/>
            </a:pPr>
            <a:r>
              <a:rPr lang="en-IN" sz="4000" b="1" dirty="0">
                <a:latin typeface="Times New Roman" panose="02020603050405020304" pitchFamily="18" charset="0"/>
                <a:cs typeface="Times New Roman" panose="02020603050405020304" pitchFamily="18" charset="0"/>
              </a:rPr>
              <a:t>    </a:t>
            </a:r>
          </a:p>
          <a:p>
            <a:pPr marL="101600" indent="0" algn="just">
              <a:buNone/>
            </a:pPr>
            <a:r>
              <a:rPr lang="en-IN" sz="4000" b="1"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Any  Queries?</a:t>
            </a:r>
          </a:p>
        </p:txBody>
      </p:sp>
      <p:sp>
        <p:nvSpPr>
          <p:cNvPr id="4" name="Slide Number Placeholder 3">
            <a:extLst>
              <a:ext uri="{FF2B5EF4-FFF2-40B4-BE49-F238E27FC236}">
                <a16:creationId xmlns:a16="http://schemas.microsoft.com/office/drawing/2014/main" id="{0FA3BDE0-8428-8CEA-6EC8-8FC6F3E3FA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6" name="Picture 5">
            <a:extLst>
              <a:ext uri="{FF2B5EF4-FFF2-40B4-BE49-F238E27FC236}">
                <a16:creationId xmlns:a16="http://schemas.microsoft.com/office/drawing/2014/main" id="{66D59FD3-AFD3-A0EF-A9E3-E25117BE2884}"/>
              </a:ext>
            </a:extLst>
          </p:cNvPr>
          <p:cNvPicPr>
            <a:picLocks noChangeAspect="1"/>
          </p:cNvPicPr>
          <p:nvPr/>
        </p:nvPicPr>
        <p:blipFill>
          <a:blip r:embed="rId2"/>
          <a:stretch>
            <a:fillRect/>
          </a:stretch>
        </p:blipFill>
        <p:spPr>
          <a:xfrm>
            <a:off x="5020733" y="645584"/>
            <a:ext cx="3051717" cy="3568698"/>
          </a:xfrm>
          <a:prstGeom prst="rect">
            <a:avLst/>
          </a:prstGeom>
          <a:ln>
            <a:noFill/>
          </a:ln>
          <a:effectLst>
            <a:softEdge rad="112500"/>
          </a:effectLst>
        </p:spPr>
      </p:pic>
      <p:pic>
        <p:nvPicPr>
          <p:cNvPr id="2" name="Picture 10" descr="Image result for edunet logo">
            <a:extLst>
              <a:ext uri="{FF2B5EF4-FFF2-40B4-BE49-F238E27FC236}">
                <a16:creationId xmlns:a16="http://schemas.microsoft.com/office/drawing/2014/main" id="{14AD2497-8820-3746-762E-0723CC03C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862" y="45086"/>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9189289-32DA-A278-ECA5-D65E9F50F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64"/>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75D655DD-9DD2-DB2F-0EBC-A7267093D3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168" y="-16328"/>
            <a:ext cx="1961663" cy="60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53272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1C71A-3DF4-868D-2C01-2CF51D207B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4" name="Picture 3">
            <a:extLst>
              <a:ext uri="{FF2B5EF4-FFF2-40B4-BE49-F238E27FC236}">
                <a16:creationId xmlns:a16="http://schemas.microsoft.com/office/drawing/2014/main" id="{8D0DDAF5-EDDD-1AE3-0E9A-C742B254C967}"/>
              </a:ext>
            </a:extLst>
          </p:cNvPr>
          <p:cNvPicPr>
            <a:picLocks noChangeAspect="1"/>
          </p:cNvPicPr>
          <p:nvPr/>
        </p:nvPicPr>
        <p:blipFill>
          <a:blip r:embed="rId3"/>
          <a:stretch>
            <a:fillRect/>
          </a:stretch>
        </p:blipFill>
        <p:spPr>
          <a:xfrm>
            <a:off x="1590855" y="1295759"/>
            <a:ext cx="6179128" cy="31957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Picture 10" descr="Image result for edunet logo">
            <a:extLst>
              <a:ext uri="{FF2B5EF4-FFF2-40B4-BE49-F238E27FC236}">
                <a16:creationId xmlns:a16="http://schemas.microsoft.com/office/drawing/2014/main" id="{7ACBE2AB-6B15-A63F-4CB9-1C7C75DF0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337" y="0"/>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1E7F0E7-7C0E-F14A-4E0B-20076903D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70"/>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3AB471F9-FA94-55B0-AC1A-A10D0A22F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9588" y="0"/>
            <a:ext cx="1961663" cy="60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47733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5"/>
          <p:cNvSpPr txBox="1">
            <a:spLocks noGrp="1"/>
          </p:cNvSpPr>
          <p:nvPr>
            <p:ph type="ctrTitle" idx="4294967295"/>
          </p:nvPr>
        </p:nvSpPr>
        <p:spPr>
          <a:xfrm>
            <a:off x="2771925" y="414868"/>
            <a:ext cx="4145100" cy="93561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dirty="0">
                <a:latin typeface="Times New Roman" panose="02020603050405020304" pitchFamily="18" charset="0"/>
                <a:cs typeface="Times New Roman" panose="02020603050405020304" pitchFamily="18" charset="0"/>
              </a:rPr>
              <a:t>ABSTRACT</a:t>
            </a:r>
            <a:endParaRPr sz="2400" dirty="0">
              <a:latin typeface="Times New Roman" panose="02020603050405020304" pitchFamily="18" charset="0"/>
              <a:cs typeface="Times New Roman" panose="02020603050405020304" pitchFamily="18" charset="0"/>
            </a:endParaRPr>
          </a:p>
        </p:txBody>
      </p:sp>
      <p:sp>
        <p:nvSpPr>
          <p:cNvPr id="481" name="Google Shape;481;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482" name="Google Shape;482;p15"/>
          <p:cNvSpPr txBox="1"/>
          <p:nvPr/>
        </p:nvSpPr>
        <p:spPr>
          <a:xfrm>
            <a:off x="899523" y="1134195"/>
            <a:ext cx="7594599" cy="3339345"/>
          </a:xfrm>
          <a:prstGeom prst="rect">
            <a:avLst/>
          </a:prstGeom>
          <a:noFill/>
          <a:ln>
            <a:noFill/>
          </a:ln>
        </p:spPr>
        <p:txBody>
          <a:bodyPr spcFirstLastPara="1" wrap="square" lIns="91425" tIns="91425" rIns="91425" bIns="91425" anchor="t" anchorCtr="0">
            <a:spAutoFit/>
          </a:bodyPr>
          <a:lstStyle/>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Organ donation provides to be a life saving component in case of on emergency requirement. The aim of developing this online application to reduce the time to great extent, searching the right donor and the availability of organs required to save the patient. Our application mainly fulfils the purpose of urgency of an organ when required by the patient and puts all the functionality and connection between our donor and recipient. The organ donation day campaign, which is celebrated every year at August 13</a:t>
            </a:r>
            <a:r>
              <a:rPr lang="en-IN" sz="16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provides a great opportunity in everyone’s life to come ahead and pledge to donate their precious organs.</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r>
              <a:rPr lang="en-IN" sz="1200" dirty="0">
                <a:effectLst/>
                <a:latin typeface="Times New Roman" panose="02020603050405020304" pitchFamily="18" charset="0"/>
                <a:ea typeface="Calibri" panose="020F0502020204030204" pitchFamily="34" charset="0"/>
              </a:rPr>
              <a:t> </a:t>
            </a:r>
            <a:endParaRPr sz="1200" b="1" dirty="0">
              <a:latin typeface="Times New Roman" panose="02020603050405020304" pitchFamily="18" charset="0"/>
              <a:ea typeface="Source Sans Pro" panose="020B0403030403090204"/>
              <a:cs typeface="Times New Roman" panose="02020603050405020304" pitchFamily="18" charset="0"/>
              <a:sym typeface="Source Sans Pro" panose="020B0403030403090204"/>
            </a:endParaRPr>
          </a:p>
          <a:p>
            <a:pPr marL="0" lvl="0" indent="0" algn="just" rtl="0">
              <a:lnSpc>
                <a:spcPct val="150000"/>
              </a:lnSpc>
              <a:spcBef>
                <a:spcPts val="0"/>
              </a:spcBef>
              <a:spcAft>
                <a:spcPts val="0"/>
              </a:spcAft>
              <a:buNone/>
            </a:pPr>
            <a:endParaRPr b="1" dirty="0">
              <a:latin typeface="Source Sans Pro" panose="020B0403030403090204"/>
              <a:ea typeface="Source Sans Pro" panose="020B0403030403090204"/>
              <a:cs typeface="Source Sans Pro" panose="020B0403030403090204"/>
              <a:sym typeface="Source Sans Pro" panose="020B0403030403090204"/>
            </a:endParaRPr>
          </a:p>
          <a:p>
            <a:pPr marL="0" lvl="0" indent="0" algn="ctr" rtl="0">
              <a:spcBef>
                <a:spcPts val="0"/>
              </a:spcBef>
              <a:spcAft>
                <a:spcPts val="0"/>
              </a:spcAft>
              <a:buNone/>
            </a:pPr>
            <a:endParaRPr b="1" dirty="0">
              <a:latin typeface="Source Sans Pro" panose="020B0403030403090204"/>
              <a:ea typeface="Source Sans Pro" panose="020B0403030403090204"/>
              <a:cs typeface="Source Sans Pro" panose="020B0403030403090204"/>
              <a:sym typeface="Source Sans Pro" panose="020B0403030403090204"/>
            </a:endParaRPr>
          </a:p>
        </p:txBody>
      </p:sp>
      <p:pic>
        <p:nvPicPr>
          <p:cNvPr id="2" name="Picture 8">
            <a:extLst>
              <a:ext uri="{FF2B5EF4-FFF2-40B4-BE49-F238E27FC236}">
                <a16:creationId xmlns:a16="http://schemas.microsoft.com/office/drawing/2014/main" id="{10373BA1-2429-B869-4407-256F7FC05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52" y="14361"/>
            <a:ext cx="1810139" cy="5377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Image result for edunet logo">
            <a:extLst>
              <a:ext uri="{FF2B5EF4-FFF2-40B4-BE49-F238E27FC236}">
                <a16:creationId xmlns:a16="http://schemas.microsoft.com/office/drawing/2014/main" id="{6BD4AC83-EAF9-3A7B-DAF0-D97927A73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862" y="14361"/>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04D8293-2624-0C6C-D594-813B65CDF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965"/>
            <a:ext cx="2026977" cy="42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30966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C80D-96B4-4A53-9F47-164C5591DF48}"/>
              </a:ext>
            </a:extLst>
          </p:cNvPr>
          <p:cNvSpPr>
            <a:spLocks noGrp="1"/>
          </p:cNvSpPr>
          <p:nvPr>
            <p:ph type="title"/>
          </p:nvPr>
        </p:nvSpPr>
        <p:spPr>
          <a:xfrm>
            <a:off x="1047750" y="723900"/>
            <a:ext cx="6996600" cy="493615"/>
          </a:xfrm>
        </p:spPr>
        <p:txBody>
          <a:bodyPr/>
          <a:lstStyle/>
          <a:p>
            <a:r>
              <a:rPr lang="en-IN" sz="2400" dirty="0">
                <a:latin typeface="Times New Roman" panose="02020603050405020304" pitchFamily="18" charset="0"/>
                <a:cs typeface="Times New Roman" panose="02020603050405020304" pitchFamily="18" charset="0"/>
              </a:rPr>
              <a:t>CONTENT</a:t>
            </a:r>
          </a:p>
        </p:txBody>
      </p:sp>
      <p:sp>
        <p:nvSpPr>
          <p:cNvPr id="3" name="Text Placeholder 2">
            <a:extLst>
              <a:ext uri="{FF2B5EF4-FFF2-40B4-BE49-F238E27FC236}">
                <a16:creationId xmlns:a16="http://schemas.microsoft.com/office/drawing/2014/main" id="{79C61B47-3AF5-F3BD-0468-813F1F675C44}"/>
              </a:ext>
            </a:extLst>
          </p:cNvPr>
          <p:cNvSpPr>
            <a:spLocks noGrp="1"/>
          </p:cNvSpPr>
          <p:nvPr>
            <p:ph type="body" idx="1"/>
          </p:nvPr>
        </p:nvSpPr>
        <p:spPr>
          <a:xfrm>
            <a:off x="1075850" y="533400"/>
            <a:ext cx="6968500" cy="3886199"/>
          </a:xfrm>
        </p:spPr>
        <p:txBody>
          <a:bodyPr/>
          <a:lstStyle/>
          <a:p>
            <a:pPr marL="10160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46CF5772-C193-A538-7B39-933209DC49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7" name="TextBox 6">
            <a:extLst>
              <a:ext uri="{FF2B5EF4-FFF2-40B4-BE49-F238E27FC236}">
                <a16:creationId xmlns:a16="http://schemas.microsoft.com/office/drawing/2014/main" id="{EE2795F1-C3E8-A947-434C-C729B7EB2126}"/>
              </a:ext>
            </a:extLst>
          </p:cNvPr>
          <p:cNvSpPr txBox="1"/>
          <p:nvPr/>
        </p:nvSpPr>
        <p:spPr>
          <a:xfrm>
            <a:off x="653143" y="1337258"/>
            <a:ext cx="7532914" cy="2637710"/>
          </a:xfrm>
          <a:prstGeom prst="rect">
            <a:avLst/>
          </a:prstGeom>
          <a:noFill/>
        </p:spPr>
        <p:txBody>
          <a:bodyPr wrap="square">
            <a:spAutoFit/>
          </a:bodyPr>
          <a:lstStyle/>
          <a:p>
            <a:pPr marL="457200" lvl="0" indent="-311150" rtl="0">
              <a:lnSpc>
                <a:spcPct val="150000"/>
              </a:lnSpc>
              <a:spcBef>
                <a:spcPts val="100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ABSTRACT</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INTRODUCTION</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OVERVIEW</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SYSTEM ANALYSIS</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REQUIREMENTS</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UML DIAGRAMS</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ORGAN DONATION APPLICATION FORM</a:t>
            </a:r>
          </a:p>
          <a:p>
            <a:pPr marL="457200" lvl="0" indent="-311150" rtl="0">
              <a:lnSpc>
                <a:spcPct val="150000"/>
              </a:lnSpc>
              <a:spcBef>
                <a:spcPts val="0"/>
              </a:spcBef>
              <a:spcAft>
                <a:spcPts val="0"/>
              </a:spcAft>
              <a:buClr>
                <a:srgbClr val="404040"/>
              </a:buClr>
              <a:buSzPts val="1300"/>
              <a:buAutoNum type="arabicPeriod"/>
            </a:pPr>
            <a:r>
              <a:rPr lang="en-US" dirty="0">
                <a:solidFill>
                  <a:srgbClr val="404040"/>
                </a:solidFill>
                <a:latin typeface="Times New Roman" panose="02020603050405020304" pitchFamily="18" charset="0"/>
                <a:cs typeface="Times New Roman" panose="02020603050405020304" pitchFamily="18" charset="0"/>
              </a:rPr>
              <a:t>CONCLUSION</a:t>
            </a:r>
          </a:p>
        </p:txBody>
      </p:sp>
      <p:pic>
        <p:nvPicPr>
          <p:cNvPr id="8" name="Picture 8">
            <a:extLst>
              <a:ext uri="{FF2B5EF4-FFF2-40B4-BE49-F238E27FC236}">
                <a16:creationId xmlns:a16="http://schemas.microsoft.com/office/drawing/2014/main" id="{57C4FD04-D666-4A44-017E-AF220DE83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18" y="0"/>
            <a:ext cx="1961663" cy="569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C86B98C-E538-C2F5-B648-855F49F55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46"/>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edunet logo">
            <a:extLst>
              <a:ext uri="{FF2B5EF4-FFF2-40B4-BE49-F238E27FC236}">
                <a16:creationId xmlns:a16="http://schemas.microsoft.com/office/drawing/2014/main" id="{0E1101D1-DE8B-1D47-FA29-83315A964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337" y="75763"/>
            <a:ext cx="1810138" cy="6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40515"/>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3" name="Title 2">
            <a:extLst>
              <a:ext uri="{FF2B5EF4-FFF2-40B4-BE49-F238E27FC236}">
                <a16:creationId xmlns:a16="http://schemas.microsoft.com/office/drawing/2014/main" id="{E03F7E8D-1BA3-4CEE-A964-21E02C0A870A}"/>
              </a:ext>
            </a:extLst>
          </p:cNvPr>
          <p:cNvSpPr>
            <a:spLocks noGrp="1"/>
          </p:cNvSpPr>
          <p:nvPr>
            <p:ph type="title"/>
          </p:nvPr>
        </p:nvSpPr>
        <p:spPr>
          <a:xfrm>
            <a:off x="1047750" y="827313"/>
            <a:ext cx="6996600" cy="936273"/>
          </a:xfrm>
        </p:spPr>
        <p:txBody>
          <a:bodyPr/>
          <a:lstStyle/>
          <a:p>
            <a:pPr marL="0" lvl="0" indent="0" rtl="0">
              <a:spcBef>
                <a:spcPts val="0"/>
              </a:spcBef>
              <a:spcAft>
                <a:spcPts val="0"/>
              </a:spcAft>
            </a:pPr>
            <a:r>
              <a:rPr lang="en-GB" sz="2400" b="1" dirty="0">
                <a:solidFill>
                  <a:schemeClr val="accent1"/>
                </a:solidFill>
                <a:latin typeface="Times New Roman" panose="02020603050405020304" pitchFamily="18" charset="0"/>
                <a:ea typeface="Oswald"/>
                <a:cs typeface="Times New Roman" panose="02020603050405020304" pitchFamily="18" charset="0"/>
                <a:sym typeface="Oswald"/>
              </a:rPr>
              <a:t>INTRODUCTION</a:t>
            </a:r>
            <a:br>
              <a:rPr lang="en-GB" sz="3200" b="1" dirty="0">
                <a:solidFill>
                  <a:schemeClr val="accent1"/>
                </a:solidFill>
                <a:latin typeface="Times New Roman" panose="02020603050405020304" pitchFamily="18" charset="0"/>
                <a:ea typeface="Oswald"/>
                <a:cs typeface="Times New Roman" panose="02020603050405020304" pitchFamily="18" charset="0"/>
                <a:sym typeface="Oswald"/>
              </a:rPr>
            </a:br>
            <a:r>
              <a:rPr lang="en-IN" sz="1800" b="0" u="sng" dirty="0">
                <a:solidFill>
                  <a:schemeClr val="accent6">
                    <a:lumMod val="50000"/>
                  </a:schemeClr>
                </a:solidFill>
                <a:effectLst/>
                <a:latin typeface="Times New Roman" panose="02020603050405020304" pitchFamily="18" charset="0"/>
                <a:ea typeface="Calibri" panose="020F0502020204030204" pitchFamily="34" charset="0"/>
                <a:cs typeface="Gautami" panose="020B0502040204020203" pitchFamily="34" charset="0"/>
              </a:rPr>
              <a:t>Organ Donation-A Gift of Life</a:t>
            </a:r>
            <a:endParaRPr lang="en-IN" sz="1800" b="0" u="sng" dirty="0">
              <a:solidFill>
                <a:schemeClr val="accent6">
                  <a:lumMod val="50000"/>
                </a:schemeClr>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 Placeholder 3">
            <a:extLst>
              <a:ext uri="{FF2B5EF4-FFF2-40B4-BE49-F238E27FC236}">
                <a16:creationId xmlns:a16="http://schemas.microsoft.com/office/drawing/2014/main" id="{A08A4A1E-3B91-D4F7-6B72-2DBE1F935731}"/>
              </a:ext>
            </a:extLst>
          </p:cNvPr>
          <p:cNvSpPr>
            <a:spLocks noGrp="1"/>
          </p:cNvSpPr>
          <p:nvPr>
            <p:ph type="body" idx="1"/>
          </p:nvPr>
        </p:nvSpPr>
        <p:spPr>
          <a:xfrm>
            <a:off x="423333" y="1807028"/>
            <a:ext cx="8271934" cy="2663371"/>
          </a:xfrm>
        </p:spPr>
        <p:txBody>
          <a:bodyPr/>
          <a:lstStyle/>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Organ Donation is donating a donor’s organs like heart, liver, kidney, intestines, lungs, and pancreas after the donor dies, for the purpose of transplanting them into other person who is in need of an organ.</a:t>
            </a:r>
          </a:p>
          <a:p>
            <a:pPr algn="jus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Anybody can be an organ donor irrespective of their age, caste, religion, community etc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no defined age for donating organs. The decision to donate organs is based on strict medical criteria, not age. </a:t>
            </a:r>
          </a:p>
          <a:p>
            <a:pPr algn="just">
              <a:buFont typeface="Arial" panose="020B0604020202020204" pitchFamily="34" charset="0"/>
              <a:buChar char="•"/>
            </a:pP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Anyone younger than age 18 needs to have the agreement of a parent or guardian to be a donor.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lgn="jus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lgn="just">
              <a:buNone/>
            </a:pPr>
            <a:endParaRPr lang="en-IN" dirty="0"/>
          </a:p>
        </p:txBody>
      </p:sp>
      <p:sp>
        <p:nvSpPr>
          <p:cNvPr id="487" name="Google Shape;487;p16"/>
          <p:cNvSpPr txBox="1">
            <a:spLocks noGrp="1"/>
          </p:cNvSpPr>
          <p:nvPr>
            <p:ph type="sldNum" idx="12"/>
          </p:nvPr>
        </p:nvSpPr>
        <p:spPr/>
        <p:txBody>
          <a:bodyPr/>
          <a:lstStyle/>
          <a:p>
            <a:pPr lvl="0"/>
            <a:fld id="{00000000-1234-1234-1234-123412341234}" type="slidenum">
              <a:rPr lang="en-GB"/>
              <a:pPr lvl="0"/>
              <a:t>4</a:t>
            </a:fld>
            <a:endParaRPr lang="en-GB"/>
          </a:p>
        </p:txBody>
      </p:sp>
      <p:pic>
        <p:nvPicPr>
          <p:cNvPr id="2" name="Picture 10" descr="Image result for edunet logo">
            <a:extLst>
              <a:ext uri="{FF2B5EF4-FFF2-40B4-BE49-F238E27FC236}">
                <a16:creationId xmlns:a16="http://schemas.microsoft.com/office/drawing/2014/main" id="{19D18400-8C32-28A7-A3BC-F3AB149C3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862" y="5396"/>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C5F8268-AAB0-1243-FCD3-0C02A6FD8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65"/>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4F5EEE6C-E142-AA00-70D0-CE559F2F6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218" y="12806"/>
            <a:ext cx="1961663" cy="6588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AD9C-8CFA-F347-FCC1-29638CB18E10}"/>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OVERVIEW</a:t>
            </a:r>
          </a:p>
        </p:txBody>
      </p:sp>
      <p:sp>
        <p:nvSpPr>
          <p:cNvPr id="3" name="Text Placeholder 2">
            <a:extLst>
              <a:ext uri="{FF2B5EF4-FFF2-40B4-BE49-F238E27FC236}">
                <a16:creationId xmlns:a16="http://schemas.microsoft.com/office/drawing/2014/main" id="{04EFD99D-F303-715B-55DB-52DA7AA74EA9}"/>
              </a:ext>
            </a:extLst>
          </p:cNvPr>
          <p:cNvSpPr>
            <a:spLocks noGrp="1"/>
          </p:cNvSpPr>
          <p:nvPr>
            <p:ph type="body" idx="1"/>
          </p:nvPr>
        </p:nvSpPr>
        <p:spPr>
          <a:xfrm>
            <a:off x="1075850" y="1774371"/>
            <a:ext cx="6996600" cy="2307772"/>
          </a:xfrm>
        </p:spPr>
        <p:txBody>
          <a:bodyPr/>
          <a:lstStyle/>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project, the main aim is to reducing the time and increasing the rate of saving lives.</a:t>
            </a:r>
          </a:p>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application is free of cost and anyone can register if they have the thought of donating their organs without commencement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01600"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buNone/>
            </a:pPr>
            <a:endParaRPr lang="en-IN" dirty="0"/>
          </a:p>
        </p:txBody>
      </p:sp>
      <p:sp>
        <p:nvSpPr>
          <p:cNvPr id="4" name="Slide Number Placeholder 3">
            <a:extLst>
              <a:ext uri="{FF2B5EF4-FFF2-40B4-BE49-F238E27FC236}">
                <a16:creationId xmlns:a16="http://schemas.microsoft.com/office/drawing/2014/main" id="{A003AEE2-6485-3E54-6001-B2474A94A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5" name="Picture 8">
            <a:extLst>
              <a:ext uri="{FF2B5EF4-FFF2-40B4-BE49-F238E27FC236}">
                <a16:creationId xmlns:a16="http://schemas.microsoft.com/office/drawing/2014/main" id="{78E3D32B-70F1-37A6-866B-D815F23AC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168" y="0"/>
            <a:ext cx="1961663" cy="634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Image result for edunet logo">
            <a:extLst>
              <a:ext uri="{FF2B5EF4-FFF2-40B4-BE49-F238E27FC236}">
                <a16:creationId xmlns:a16="http://schemas.microsoft.com/office/drawing/2014/main" id="{D3E50E94-C59E-D47C-60AB-96644A81E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862" y="-3568"/>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6AB936E-A273-04E5-D664-0124F8FE1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65"/>
            <a:ext cx="2026977" cy="42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412232"/>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52F3-639C-A1C9-AC07-A2691485E851}"/>
              </a:ext>
            </a:extLst>
          </p:cNvPr>
          <p:cNvSpPr>
            <a:spLocks noGrp="1"/>
          </p:cNvSpPr>
          <p:nvPr>
            <p:ph type="title"/>
          </p:nvPr>
        </p:nvSpPr>
        <p:spPr>
          <a:xfrm>
            <a:off x="948267" y="911943"/>
            <a:ext cx="7096083" cy="612158"/>
          </a:xfrm>
        </p:spPr>
        <p:txBody>
          <a:bodyPr/>
          <a:lstStyle/>
          <a:p>
            <a:r>
              <a:rPr lang="en-IN" sz="2400"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ANALYSIS</a:t>
            </a:r>
          </a:p>
        </p:txBody>
      </p:sp>
      <p:sp>
        <p:nvSpPr>
          <p:cNvPr id="3" name="Text Placeholder 2">
            <a:extLst>
              <a:ext uri="{FF2B5EF4-FFF2-40B4-BE49-F238E27FC236}">
                <a16:creationId xmlns:a16="http://schemas.microsoft.com/office/drawing/2014/main" id="{D85A4A74-23C6-7555-0C56-DE27C99D8B7D}"/>
              </a:ext>
            </a:extLst>
          </p:cNvPr>
          <p:cNvSpPr>
            <a:spLocks noGrp="1"/>
          </p:cNvSpPr>
          <p:nvPr>
            <p:ph type="body" idx="1"/>
          </p:nvPr>
        </p:nvSpPr>
        <p:spPr>
          <a:xfrm>
            <a:off x="1075850" y="1567543"/>
            <a:ext cx="6996600" cy="3423556"/>
          </a:xfrm>
        </p:spPr>
        <p:txBody>
          <a:bodyPr/>
          <a:lstStyle/>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People are allowed to donate organs but this application can be used by the people of age group of more than 18 years, who are ready to make their own decision that they want to be a part and be a donor or not. </a:t>
            </a:r>
          </a:p>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Any citizen of our country who carries an android smart phone can use this application, irrespective of their location. </a:t>
            </a:r>
          </a:p>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donor will have to upload the donor card as well.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application will be held under an authorized organization which will look after the database clearance and every report of it.</a:t>
            </a:r>
          </a:p>
          <a:p>
            <a:endParaRPr lang="en-IN" sz="1600" dirty="0">
              <a:latin typeface="Times New Roman" panose="02020603050405020304" pitchFamily="18" charset="0"/>
              <a:ea typeface="Calibri" panose="020F0502020204030204" pitchFamily="34" charset="0"/>
            </a:endParaRPr>
          </a:p>
          <a:p>
            <a:endParaRPr lang="en-IN" sz="1600" dirty="0"/>
          </a:p>
        </p:txBody>
      </p:sp>
      <p:sp>
        <p:nvSpPr>
          <p:cNvPr id="4" name="Slide Number Placeholder 3">
            <a:extLst>
              <a:ext uri="{FF2B5EF4-FFF2-40B4-BE49-F238E27FC236}">
                <a16:creationId xmlns:a16="http://schemas.microsoft.com/office/drawing/2014/main" id="{A4DB9D88-0CA3-8237-9D00-8E528670F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5" name="Picture 2">
            <a:extLst>
              <a:ext uri="{FF2B5EF4-FFF2-40B4-BE49-F238E27FC236}">
                <a16:creationId xmlns:a16="http://schemas.microsoft.com/office/drawing/2014/main" id="{838A8870-E062-96FE-772B-7CCF14E89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0"/>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F52443DB-446E-FDBC-0BCE-D9CB640C6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844" y="-6780"/>
            <a:ext cx="1961663" cy="658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Image result for edunet logo">
            <a:extLst>
              <a:ext uri="{FF2B5EF4-FFF2-40B4-BE49-F238E27FC236}">
                <a16:creationId xmlns:a16="http://schemas.microsoft.com/office/drawing/2014/main" id="{6A8B930E-2CB7-F99D-D68B-7233269C2B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862" y="-3568"/>
            <a:ext cx="1810138" cy="6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847173"/>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A951-2F42-9A1B-B217-1EDB4A91FEC1}"/>
              </a:ext>
            </a:extLst>
          </p:cNvPr>
          <p:cNvSpPr>
            <a:spLocks noGrp="1"/>
          </p:cNvSpPr>
          <p:nvPr>
            <p:ph type="title"/>
          </p:nvPr>
        </p:nvSpPr>
        <p:spPr>
          <a:xfrm>
            <a:off x="1047750" y="707571"/>
            <a:ext cx="6996600" cy="781998"/>
          </a:xfrm>
        </p:spPr>
        <p:txBody>
          <a:bodyPr/>
          <a:lstStyle/>
          <a:p>
            <a:r>
              <a:rPr lang="en-IN" sz="2400" dirty="0">
                <a:latin typeface="Times New Roman" panose="02020603050405020304" pitchFamily="18" charset="0"/>
                <a:cs typeface="Times New Roman" panose="02020603050405020304" pitchFamily="18" charset="0"/>
              </a:rPr>
              <a:t>REQUIREMENTS</a:t>
            </a:r>
          </a:p>
        </p:txBody>
      </p:sp>
      <p:sp>
        <p:nvSpPr>
          <p:cNvPr id="3" name="Text Placeholder 2">
            <a:extLst>
              <a:ext uri="{FF2B5EF4-FFF2-40B4-BE49-F238E27FC236}">
                <a16:creationId xmlns:a16="http://schemas.microsoft.com/office/drawing/2014/main" id="{01325081-E701-BFDC-3560-C3D2902BADBD}"/>
              </a:ext>
            </a:extLst>
          </p:cNvPr>
          <p:cNvSpPr>
            <a:spLocks noGrp="1"/>
          </p:cNvSpPr>
          <p:nvPr>
            <p:ph type="body" idx="1"/>
          </p:nvPr>
        </p:nvSpPr>
        <p:spPr>
          <a:xfrm>
            <a:off x="1075850" y="1611085"/>
            <a:ext cx="6996600" cy="2699657"/>
          </a:xfrm>
        </p:spPr>
        <p:txBody>
          <a:bodyPr/>
          <a:lstStyle/>
          <a:p>
            <a:pPr marL="101600" indent="0" algn="just">
              <a:buNone/>
            </a:pPr>
            <a:r>
              <a:rPr lang="en-IN" sz="1600"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p>
          <a:p>
            <a:pPr marL="444500" indent="-342900" algn="jus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System</a:t>
            </a:r>
          </a:p>
          <a:p>
            <a:pPr marL="444500" indent="-342900" algn="jus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RAM</a:t>
            </a:r>
          </a:p>
          <a:p>
            <a:pPr marL="444500" indent="-342900" algn="jus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Hard Disk</a:t>
            </a:r>
          </a:p>
          <a:p>
            <a:pPr marL="101600" indent="0" algn="just">
              <a:buNone/>
            </a:pPr>
            <a:r>
              <a:rPr lang="en-IN" sz="1600"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 </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marL="444500" indent="-342900" algn="jus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Android Studio</a:t>
            </a:r>
          </a:p>
          <a:p>
            <a:pPr marL="444500" indent="-342900" algn="just">
              <a:buFont typeface="Source Sans Pro" panose="020B0403030403090204"/>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Windows operating system </a:t>
            </a:r>
          </a:p>
          <a:p>
            <a:pPr marL="101600" indent="0" algn="jus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FBBBDD-DDB9-09F1-3CDB-99CA8E4401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5" name="Picture 10" descr="Image result for edunet logo">
            <a:extLst>
              <a:ext uri="{FF2B5EF4-FFF2-40B4-BE49-F238E27FC236}">
                <a16:creationId xmlns:a16="http://schemas.microsoft.com/office/drawing/2014/main" id="{6BDBAB57-EA44-B667-D592-C72CD8682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862" y="46653"/>
            <a:ext cx="1810138" cy="6121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857572CA-07EB-5E4D-882F-D92AC3EB1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588" y="0"/>
            <a:ext cx="1961663" cy="658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70BF6F0-6C80-5E0D-5D02-07B39B11F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26977" cy="42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8915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D0E167-3D1F-F062-7052-65E834A45594}"/>
              </a:ext>
            </a:extLst>
          </p:cNvPr>
          <p:cNvSpPr>
            <a:spLocks noGrp="1"/>
          </p:cNvSpPr>
          <p:nvPr>
            <p:ph type="body" idx="1"/>
          </p:nvPr>
        </p:nvSpPr>
        <p:spPr>
          <a:xfrm>
            <a:off x="1075850" y="601132"/>
            <a:ext cx="6996600" cy="3742267"/>
          </a:xfrm>
        </p:spPr>
        <p:txBody>
          <a:bodyPr/>
          <a:lstStyle/>
          <a:p>
            <a:pPr marL="101600" indent="0">
              <a:buNone/>
            </a:pPr>
            <a:r>
              <a:rPr lang="en-IN" dirty="0">
                <a:latin typeface="Times New Roman" panose="02020603050405020304" pitchFamily="18" charset="0"/>
                <a:cs typeface="Times New Roman" panose="02020603050405020304" pitchFamily="18" charset="0"/>
              </a:rPr>
              <a:t>Use Case Diagram</a:t>
            </a:r>
          </a:p>
          <a:p>
            <a:pPr marL="1016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C92777-0B0A-D83D-866F-15A489AF5F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5" name="Picture 4">
            <a:extLst>
              <a:ext uri="{FF2B5EF4-FFF2-40B4-BE49-F238E27FC236}">
                <a16:creationId xmlns:a16="http://schemas.microsoft.com/office/drawing/2014/main" id="{CBFB42DC-A1DD-AB29-7FCF-48C390C101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1518" y="1220073"/>
            <a:ext cx="6996600" cy="3322295"/>
          </a:xfrm>
          <a:prstGeom prst="rect">
            <a:avLst/>
          </a:prstGeom>
          <a:ln>
            <a:noFill/>
          </a:ln>
          <a:effectLst>
            <a:softEdge rad="112500"/>
          </a:effectLst>
        </p:spPr>
      </p:pic>
      <p:pic>
        <p:nvPicPr>
          <p:cNvPr id="2" name="Picture 2">
            <a:extLst>
              <a:ext uri="{FF2B5EF4-FFF2-40B4-BE49-F238E27FC236}">
                <a16:creationId xmlns:a16="http://schemas.microsoft.com/office/drawing/2014/main" id="{C6E2DE60-6025-54BE-37B8-9EFE63047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05"/>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55A9687-8AC1-C0BA-F4C8-BC112D2CF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791" y="-8904"/>
            <a:ext cx="1961663" cy="601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Image result for edunet logo">
            <a:extLst>
              <a:ext uri="{FF2B5EF4-FFF2-40B4-BE49-F238E27FC236}">
                <a16:creationId xmlns:a16="http://schemas.microsoft.com/office/drawing/2014/main" id="{E5CB9B41-D958-2074-E7ED-5B65660C0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862" y="-2121"/>
            <a:ext cx="1810138" cy="6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609811"/>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BC2C-CF7C-F151-20F2-7623A7CEB4E1}"/>
              </a:ext>
            </a:extLst>
          </p:cNvPr>
          <p:cNvSpPr>
            <a:spLocks noGrp="1"/>
          </p:cNvSpPr>
          <p:nvPr>
            <p:ph type="title"/>
          </p:nvPr>
        </p:nvSpPr>
        <p:spPr>
          <a:xfrm>
            <a:off x="1047750" y="634125"/>
            <a:ext cx="6996600" cy="974542"/>
          </a:xfrm>
        </p:spPr>
        <p:txBody>
          <a:bodyPr/>
          <a:lstStyle/>
          <a:p>
            <a:pPr marL="342900" lvl="0" indent="-342900">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A83E8B-0E58-DAE4-4341-1CD1FD7FD050}"/>
              </a:ext>
            </a:extLst>
          </p:cNvPr>
          <p:cNvSpPr>
            <a:spLocks noGrp="1"/>
          </p:cNvSpPr>
          <p:nvPr>
            <p:ph type="body" idx="1"/>
          </p:nvPr>
        </p:nvSpPr>
        <p:spPr>
          <a:xfrm>
            <a:off x="1075850" y="1540175"/>
            <a:ext cx="6996600" cy="2464558"/>
          </a:xfrm>
        </p:spPr>
        <p:txBody>
          <a:bodyPr/>
          <a:lstStyle/>
          <a:p>
            <a:pPr marL="101600" indent="0">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application will be the most user-friendly platform to enrol people in such good activity and will save many lives of the people who are dying due to lack of organ donation. It will create a long-term lifesaving role for every citizen in our country. Our prime target is to provide organs to the seeker when they are in need and make it a life saver platform for those who are dying due to the lack of organs and also targets the human race and spreads the concept of saving life after one's death.</a:t>
            </a:r>
          </a:p>
          <a:p>
            <a:pPr marL="101600" indent="0">
              <a:buNone/>
            </a:pPr>
            <a:endParaRPr lang="en-IN" dirty="0"/>
          </a:p>
        </p:txBody>
      </p:sp>
      <p:sp>
        <p:nvSpPr>
          <p:cNvPr id="4" name="Slide Number Placeholder 3">
            <a:extLst>
              <a:ext uri="{FF2B5EF4-FFF2-40B4-BE49-F238E27FC236}">
                <a16:creationId xmlns:a16="http://schemas.microsoft.com/office/drawing/2014/main" id="{C832966C-8EF7-7DED-B964-7D55B7B6DB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5" name="Picture 8">
            <a:extLst>
              <a:ext uri="{FF2B5EF4-FFF2-40B4-BE49-F238E27FC236}">
                <a16:creationId xmlns:a16="http://schemas.microsoft.com/office/drawing/2014/main" id="{20371C74-4D2C-4663-FC2C-4377082DA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168" y="0"/>
            <a:ext cx="1961663" cy="6011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7C12280-FBA0-D9A4-0C62-C68DC526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00"/>
            <a:ext cx="2026977" cy="4287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Image result for edunet logo">
            <a:extLst>
              <a:ext uri="{FF2B5EF4-FFF2-40B4-BE49-F238E27FC236}">
                <a16:creationId xmlns:a16="http://schemas.microsoft.com/office/drawing/2014/main" id="{891C249B-DA80-F6F2-2891-BD7BC2AF5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948" y="44001"/>
            <a:ext cx="1810138" cy="61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58863"/>
      </p:ext>
    </p:extLst>
  </p:cSld>
  <p:clrMapOvr>
    <a:masterClrMapping/>
  </p:clrMapOvr>
  <p:transition>
    <p:fade thruBlk="1"/>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581</Words>
  <Application>Microsoft Office PowerPoint</Application>
  <PresentationFormat>On-screen Show (16:9)</PresentationFormat>
  <Paragraphs>65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Source Sans Pro</vt:lpstr>
      <vt:lpstr>Oswald</vt:lpstr>
      <vt:lpstr>Arial</vt:lpstr>
      <vt:lpstr>Calibri</vt:lpstr>
      <vt:lpstr>Times New Roman</vt:lpstr>
      <vt:lpstr>Quince template</vt:lpstr>
      <vt:lpstr>PROJECT TITLE: ORGAN DONATION ONLINE APPLICATION</vt:lpstr>
      <vt:lpstr>ABSTRACT</vt:lpstr>
      <vt:lpstr>CONTENT</vt:lpstr>
      <vt:lpstr>INTRODUCTION Organ Donation-A Gift of Life</vt:lpstr>
      <vt:lpstr>OVERVIEW</vt:lpstr>
      <vt:lpstr>SYSTEM ANALYSIS</vt:lpstr>
      <vt:lpstr>REQUIREMENTS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 PUMP SWITCHER</dc:title>
  <dc:creator>Teju</dc:creator>
  <cp:lastModifiedBy>tejaswani.gundala1@gmail.com</cp:lastModifiedBy>
  <cp:revision>28</cp:revision>
  <dcterms:created xsi:type="dcterms:W3CDTF">2022-07-08T04:29:00Z</dcterms:created>
  <dcterms:modified xsi:type="dcterms:W3CDTF">2023-03-31T02:43:20Z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D163EC4C508549899A43917E47B5EA37</vt:lpwstr>
  </property>
  <property fmtid="{D5CDD505-2E9C-101B-9397-08002B2CF9AE}" pid="3" name="KSOProductBuildVer">
    <vt:lpwstr>1033-11.2.0.11156</vt:lpwstr>
  </property>
</Properties>
</file>