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Book Antiqu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BookAntiqua-regular.fntdata"/><Relationship Id="rId21" Type="http://schemas.openxmlformats.org/officeDocument/2006/relationships/slide" Target="slides/slide16.xml"/><Relationship Id="rId24" Type="http://schemas.openxmlformats.org/officeDocument/2006/relationships/font" Target="fonts/BookAntiqua-italic.fntdata"/><Relationship Id="rId23" Type="http://schemas.openxmlformats.org/officeDocument/2006/relationships/font" Target="fonts/BookAntiqu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BookAntiqu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eecb9d9d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eecb9d9d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eecb9d9d6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eecb9d9d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eecb9d9d6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eecb9d9d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eecb9d9d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eecb9d9d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eecb9d9d6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eecb9d9d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ecb9d9d6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eecb9d9d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eecb9d9d6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eecb9d9d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934a6256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934a625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934a6256f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934a6256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934a6256f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934a6256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eecb9d9d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eecb9d9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eecb9d9d6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eecb9d9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eecb9d9d6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eecb9d9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eecb9d9d6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eecb9d9d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eecb9d9d6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eecb9d9d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Option 1" showMasterSp="0" type="title">
  <p:cSld name="TITLE">
    <p:spTree>
      <p:nvGrpSpPr>
        <p:cNvPr id="13" name="Shape 13"/>
        <p:cNvGrpSpPr/>
        <p:nvPr/>
      </p:nvGrpSpPr>
      <p:grpSpPr>
        <a:xfrm>
          <a:off x="0" y="0"/>
          <a:ext cx="0" cy="0"/>
          <a:chOff x="0" y="0"/>
          <a:chExt cx="0" cy="0"/>
        </a:xfrm>
      </p:grpSpPr>
      <p:pic>
        <p:nvPicPr>
          <p:cNvPr descr="PPT-General7.jpg" id="14" name="Google Shape;14;p2"/>
          <p:cNvPicPr preferRelativeResize="0"/>
          <p:nvPr/>
        </p:nvPicPr>
        <p:blipFill rotWithShape="1">
          <a:blip r:embed="rId2">
            <a:alphaModFix/>
          </a:blip>
          <a:srcRect b="0" l="0" r="0" t="0"/>
          <a:stretch/>
        </p:blipFill>
        <p:spPr>
          <a:xfrm>
            <a:off x="0" y="0"/>
            <a:ext cx="9143998" cy="6857998"/>
          </a:xfrm>
          <a:prstGeom prst="rect">
            <a:avLst/>
          </a:prstGeom>
          <a:noFill/>
          <a:ln>
            <a:noFill/>
          </a:ln>
        </p:spPr>
      </p:pic>
      <p:sp>
        <p:nvSpPr>
          <p:cNvPr id="15" name="Google Shape;15;p2"/>
          <p:cNvSpPr txBox="1"/>
          <p:nvPr>
            <p:ph type="ctrTitle"/>
          </p:nvPr>
        </p:nvSpPr>
        <p:spPr>
          <a:xfrm>
            <a:off x="3105628" y="465270"/>
            <a:ext cx="5444400" cy="2441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2"/>
          <p:cNvSpPr txBox="1"/>
          <p:nvPr>
            <p:ph idx="1" type="subTitle"/>
          </p:nvPr>
        </p:nvSpPr>
        <p:spPr>
          <a:xfrm>
            <a:off x="3105628" y="3137687"/>
            <a:ext cx="5444400" cy="17526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accent1"/>
              </a:buClr>
              <a:buSzPts val="2400"/>
              <a:buFont typeface="Noto Sans Symbols"/>
              <a:buNone/>
              <a:defRPr b="0" i="0" sz="2400" u="none" cap="none" strike="noStrike">
                <a:solidFill>
                  <a:srgbClr val="ECE9C6"/>
                </a:solidFill>
                <a:latin typeface="Arial"/>
                <a:ea typeface="Arial"/>
                <a:cs typeface="Arial"/>
                <a:sym typeface="Arial"/>
              </a:defRPr>
            </a:lvl1pPr>
            <a:lvl2pPr lvl="1" marR="0" rtl="0" algn="ctr">
              <a:spcBef>
                <a:spcPts val="440"/>
              </a:spcBef>
              <a:spcAft>
                <a:spcPts val="0"/>
              </a:spcAft>
              <a:buClr>
                <a:schemeClr val="accent1"/>
              </a:buClr>
              <a:buSzPts val="2200"/>
              <a:buFont typeface="Noto Sans Symbols"/>
              <a:buNone/>
              <a:defRPr b="0" i="0" sz="2200" u="none" cap="none" strike="noStrike">
                <a:solidFill>
                  <a:srgbClr val="888888"/>
                </a:solidFill>
                <a:latin typeface="Book Antiqua"/>
                <a:ea typeface="Book Antiqua"/>
                <a:cs typeface="Book Antiqua"/>
                <a:sym typeface="Book Antiqua"/>
              </a:defRPr>
            </a:lvl2pPr>
            <a:lvl3pPr lvl="2" marR="0" rtl="0" algn="ctr">
              <a:spcBef>
                <a:spcPts val="400"/>
              </a:spcBef>
              <a:spcAft>
                <a:spcPts val="0"/>
              </a:spcAft>
              <a:buClr>
                <a:schemeClr val="accent1"/>
              </a:buClr>
              <a:buSzPts val="2000"/>
              <a:buFont typeface="Noto Sans Symbols"/>
              <a:buNone/>
              <a:defRPr b="0" i="0" sz="2000" u="none" cap="none" strike="noStrike">
                <a:solidFill>
                  <a:srgbClr val="888888"/>
                </a:solidFill>
                <a:latin typeface="Book Antiqua"/>
                <a:ea typeface="Book Antiqua"/>
                <a:cs typeface="Book Antiqua"/>
                <a:sym typeface="Book Antiqua"/>
              </a:defRPr>
            </a:lvl3pPr>
            <a:lvl4pPr lvl="3"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4pPr>
            <a:lvl5pPr lvl="4" marR="0" rtl="0" algn="ctr">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5pPr>
            <a:lvl6pPr lvl="5"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lvl="6"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lvl="7"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lvl="8"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 Option 2">
  <p:cSld name="Closing Slide - Option 2">
    <p:spTree>
      <p:nvGrpSpPr>
        <p:cNvPr id="46" name="Shape 46"/>
        <p:cNvGrpSpPr/>
        <p:nvPr/>
      </p:nvGrpSpPr>
      <p:grpSpPr>
        <a:xfrm>
          <a:off x="0" y="0"/>
          <a:ext cx="0" cy="0"/>
          <a:chOff x="0" y="0"/>
          <a:chExt cx="0" cy="0"/>
        </a:xfrm>
      </p:grpSpPr>
      <p:pic>
        <p:nvPicPr>
          <p:cNvPr descr="PPT-General.jpg" id="47" name="Google Shape;47;p11"/>
          <p:cNvPicPr preferRelativeResize="0"/>
          <p:nvPr/>
        </p:nvPicPr>
        <p:blipFill rotWithShape="1">
          <a:blip r:embed="rId2">
            <a:alphaModFix/>
          </a:blip>
          <a:srcRect b="0" l="0" r="0" t="0"/>
          <a:stretch/>
        </p:blipFill>
        <p:spPr>
          <a:xfrm>
            <a:off x="0" y="0"/>
            <a:ext cx="9143998" cy="685799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8" name="Shape 48"/>
        <p:cNvGrpSpPr/>
        <p:nvPr/>
      </p:nvGrpSpPr>
      <p:grpSpPr>
        <a:xfrm>
          <a:off x="0" y="0"/>
          <a:ext cx="0" cy="0"/>
          <a:chOff x="0" y="0"/>
          <a:chExt cx="0" cy="0"/>
        </a:xfrm>
      </p:grpSpPr>
      <p:sp>
        <p:nvSpPr>
          <p:cNvPr id="49" name="Google Shape;49;p12"/>
          <p:cNvSpPr txBox="1"/>
          <p:nvPr>
            <p:ph type="title"/>
          </p:nvPr>
        </p:nvSpPr>
        <p:spPr>
          <a:xfrm>
            <a:off x="311700" y="593367"/>
            <a:ext cx="8520600" cy="763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0" name="Google Shape;50;p12"/>
          <p:cNvSpPr txBox="1"/>
          <p:nvPr>
            <p:ph idx="1" type="body"/>
          </p:nvPr>
        </p:nvSpPr>
        <p:spPr>
          <a:xfrm>
            <a:off x="311700" y="1536633"/>
            <a:ext cx="8520600" cy="45552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1" name="Google Shape;51;p12"/>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idx="1" type="body"/>
          </p:nvPr>
        </p:nvSpPr>
        <p:spPr>
          <a:xfrm>
            <a:off x="699247" y="1861441"/>
            <a:ext cx="7745400" cy="3170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accent1"/>
              </a:buClr>
              <a:buSzPts val="2400"/>
              <a:buFont typeface="Noto Sans Symbols"/>
              <a:buNone/>
              <a:defRPr b="0" i="0" sz="24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Arial"/>
                <a:ea typeface="Arial"/>
                <a:cs typeface="Arial"/>
                <a:sym typeface="Arial"/>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Arial"/>
                <a:ea typeface="Arial"/>
                <a:cs typeface="Arial"/>
                <a:sym typeface="Arial"/>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19" name="Google Shape;19;p3"/>
          <p:cNvSpPr txBox="1"/>
          <p:nvPr>
            <p:ph type="title"/>
          </p:nvPr>
        </p:nvSpPr>
        <p:spPr>
          <a:xfrm>
            <a:off x="688490" y="570156"/>
            <a:ext cx="7756200" cy="1054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sp>
        <p:nvSpPr>
          <p:cNvPr id="21" name="Google Shape;21;p4"/>
          <p:cNvSpPr txBox="1"/>
          <p:nvPr/>
        </p:nvSpPr>
        <p:spPr>
          <a:xfrm>
            <a:off x="4147073" y="2887579"/>
            <a:ext cx="8577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5400">
              <a:solidFill>
                <a:srgbClr val="DBA253"/>
              </a:solidFill>
              <a:latin typeface="Noto Sans Symbols"/>
              <a:ea typeface="Noto Sans Symbols"/>
              <a:cs typeface="Noto Sans Symbols"/>
              <a:sym typeface="Noto Sans Symbols"/>
            </a:endParaRPr>
          </a:p>
        </p:txBody>
      </p:sp>
      <p:sp>
        <p:nvSpPr>
          <p:cNvPr id="22" name="Google Shape;22;p4"/>
          <p:cNvSpPr txBox="1"/>
          <p:nvPr>
            <p:ph type="title"/>
          </p:nvPr>
        </p:nvSpPr>
        <p:spPr>
          <a:xfrm>
            <a:off x="690040" y="1204857"/>
            <a:ext cx="7754700" cy="19107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595959"/>
              </a:buClr>
              <a:buSzPts val="5400"/>
              <a:buFont typeface="Arial"/>
              <a:buNone/>
              <a:defRPr b="1" i="0" sz="54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3" name="Google Shape;23;p4"/>
          <p:cNvSpPr txBox="1"/>
          <p:nvPr>
            <p:ph idx="1" type="body"/>
          </p:nvPr>
        </p:nvSpPr>
        <p:spPr>
          <a:xfrm>
            <a:off x="699248" y="3324431"/>
            <a:ext cx="7734600" cy="15003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Areas"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688490" y="570156"/>
            <a:ext cx="7756200" cy="1054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595959"/>
              </a:buClr>
              <a:buSzPts val="4300"/>
              <a:buFont typeface="Arial"/>
              <a:buNone/>
              <a:defRPr b="1" i="0" sz="43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6" name="Google Shape;26;p5"/>
          <p:cNvSpPr txBox="1"/>
          <p:nvPr>
            <p:ph idx="1" type="body"/>
          </p:nvPr>
        </p:nvSpPr>
        <p:spPr>
          <a:xfrm>
            <a:off x="685800" y="1845482"/>
            <a:ext cx="3804000" cy="3434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27" name="Google Shape;27;p5"/>
          <p:cNvSpPr txBox="1"/>
          <p:nvPr>
            <p:ph idx="2" type="body"/>
          </p:nvPr>
        </p:nvSpPr>
        <p:spPr>
          <a:xfrm>
            <a:off x="4645151" y="1845482"/>
            <a:ext cx="3804000" cy="3434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with Subtitles" type="twoTxTwoObj">
  <p:cSld name="TWO_OBJECTS_WITH_TEXT">
    <p:spTree>
      <p:nvGrpSpPr>
        <p:cNvPr id="28" name="Shape 28"/>
        <p:cNvGrpSpPr/>
        <p:nvPr/>
      </p:nvGrpSpPr>
      <p:grpSpPr>
        <a:xfrm>
          <a:off x="0" y="0"/>
          <a:ext cx="0" cy="0"/>
          <a:chOff x="0" y="0"/>
          <a:chExt cx="0" cy="0"/>
        </a:xfrm>
      </p:grpSpPr>
      <p:sp>
        <p:nvSpPr>
          <p:cNvPr id="29" name="Google Shape;29;p6"/>
          <p:cNvSpPr txBox="1"/>
          <p:nvPr>
            <p:ph type="title"/>
          </p:nvPr>
        </p:nvSpPr>
        <p:spPr>
          <a:xfrm>
            <a:off x="688490" y="570156"/>
            <a:ext cx="7756200" cy="1054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595959"/>
              </a:buClr>
              <a:buSzPts val="4300"/>
              <a:buFont typeface="Arial"/>
              <a:buNone/>
              <a:defRPr b="1" i="0" sz="43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0" name="Google Shape;30;p6"/>
          <p:cNvSpPr txBox="1"/>
          <p:nvPr>
            <p:ph idx="1" type="body"/>
          </p:nvPr>
        </p:nvSpPr>
        <p:spPr>
          <a:xfrm>
            <a:off x="688490" y="1783601"/>
            <a:ext cx="3621900" cy="6585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1" name="Google Shape;31;p6"/>
          <p:cNvSpPr txBox="1"/>
          <p:nvPr>
            <p:ph idx="2" type="body"/>
          </p:nvPr>
        </p:nvSpPr>
        <p:spPr>
          <a:xfrm>
            <a:off x="688488" y="2622290"/>
            <a:ext cx="3621900" cy="2595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30200" lvl="5" marL="27432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
        <p:nvSpPr>
          <p:cNvPr id="32" name="Google Shape;32;p6"/>
          <p:cNvSpPr txBox="1"/>
          <p:nvPr>
            <p:ph idx="3" type="body"/>
          </p:nvPr>
        </p:nvSpPr>
        <p:spPr>
          <a:xfrm>
            <a:off x="4785878" y="1783601"/>
            <a:ext cx="3663600" cy="6585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3" name="Google Shape;33;p6"/>
          <p:cNvSpPr txBox="1"/>
          <p:nvPr>
            <p:ph idx="4" type="body"/>
          </p:nvPr>
        </p:nvSpPr>
        <p:spPr>
          <a:xfrm>
            <a:off x="4785878" y="2619063"/>
            <a:ext cx="3658800" cy="2595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30200" lvl="5" marL="27432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4" name="Shape 34"/>
        <p:cNvGrpSpPr/>
        <p:nvPr/>
      </p:nvGrpSpPr>
      <p:grpSpPr>
        <a:xfrm>
          <a:off x="0" y="0"/>
          <a:ext cx="0" cy="0"/>
          <a:chOff x="0" y="0"/>
          <a:chExt cx="0" cy="0"/>
        </a:xfrm>
      </p:grpSpPr>
      <p:sp>
        <p:nvSpPr>
          <p:cNvPr id="35" name="Google Shape;35;p7"/>
          <p:cNvSpPr txBox="1"/>
          <p:nvPr>
            <p:ph idx="1" type="body"/>
          </p:nvPr>
        </p:nvSpPr>
        <p:spPr>
          <a:xfrm>
            <a:off x="692002" y="559399"/>
            <a:ext cx="3580800" cy="44139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55600" lvl="5" marL="27432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6pPr>
            <a:lvl7pPr indent="-355600" lvl="6" marL="32004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7pPr>
            <a:lvl8pPr indent="-355600" lvl="7" marL="36576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8pPr>
            <a:lvl9pPr indent="-355600" lvl="8" marL="41148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9pPr>
          </a:lstStyle>
          <a:p/>
        </p:txBody>
      </p:sp>
      <p:sp>
        <p:nvSpPr>
          <p:cNvPr id="36" name="Google Shape;36;p7"/>
          <p:cNvSpPr txBox="1"/>
          <p:nvPr>
            <p:ph idx="2" type="body"/>
          </p:nvPr>
        </p:nvSpPr>
        <p:spPr>
          <a:xfrm>
            <a:off x="4889812" y="562026"/>
            <a:ext cx="3580800" cy="44139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with Caption">
  <p:cSld name="Photo with Caption">
    <p:spTree>
      <p:nvGrpSpPr>
        <p:cNvPr id="37" name="Shape 37"/>
        <p:cNvGrpSpPr/>
        <p:nvPr/>
      </p:nvGrpSpPr>
      <p:grpSpPr>
        <a:xfrm>
          <a:off x="0" y="0"/>
          <a:ext cx="0" cy="0"/>
          <a:chOff x="0" y="0"/>
          <a:chExt cx="0" cy="0"/>
        </a:xfrm>
      </p:grpSpPr>
      <p:sp>
        <p:nvSpPr>
          <p:cNvPr id="38" name="Google Shape;38;p8"/>
          <p:cNvSpPr/>
          <p:nvPr>
            <p:ph idx="2" type="pic"/>
          </p:nvPr>
        </p:nvSpPr>
        <p:spPr>
          <a:xfrm rot="344342">
            <a:off x="773452" y="536637"/>
            <a:ext cx="7578184" cy="3491208"/>
          </a:xfrm>
          <a:prstGeom prst="rect">
            <a:avLst/>
          </a:prstGeom>
          <a:solidFill>
            <a:srgbClr val="ECECEC"/>
          </a:solidFill>
          <a:ln cap="sq" cmpd="sng" w="190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1pPr>
            <a:lvl2pPr lvl="1" marR="0" rtl="0" algn="l">
              <a:spcBef>
                <a:spcPts val="560"/>
              </a:spcBef>
              <a:spcAft>
                <a:spcPts val="0"/>
              </a:spcAft>
              <a:buClr>
                <a:schemeClr val="accent1"/>
              </a:buClr>
              <a:buSzPts val="2800"/>
              <a:buFont typeface="Noto Sans Symbols"/>
              <a:buNone/>
              <a:defRPr b="0" i="0" sz="2800" u="none" cap="none" strike="noStrike">
                <a:solidFill>
                  <a:srgbClr val="262626"/>
                </a:solidFill>
                <a:latin typeface="Book Antiqua"/>
                <a:ea typeface="Book Antiqua"/>
                <a:cs typeface="Book Antiqua"/>
                <a:sym typeface="Book Antiqua"/>
              </a:defRPr>
            </a:lvl2pPr>
            <a:lvl3pPr lvl="2" marR="0" rtl="0" algn="l">
              <a:spcBef>
                <a:spcPts val="480"/>
              </a:spcBef>
              <a:spcAft>
                <a:spcPts val="0"/>
              </a:spcAft>
              <a:buClr>
                <a:schemeClr val="accent1"/>
              </a:buClr>
              <a:buSzPts val="2400"/>
              <a:buFont typeface="Noto Sans Symbols"/>
              <a:buNone/>
              <a:defRPr b="0" i="0" sz="2400" u="none" cap="none" strike="noStrike">
                <a:solidFill>
                  <a:srgbClr val="262626"/>
                </a:solidFill>
                <a:latin typeface="Book Antiqua"/>
                <a:ea typeface="Book Antiqua"/>
                <a:cs typeface="Book Antiqua"/>
                <a:sym typeface="Book Antiqua"/>
              </a:defRPr>
            </a:lvl3pPr>
            <a:lvl4pPr lvl="3"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4pPr>
            <a:lvl5pPr lvl="4"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5pPr>
            <a:lvl6pPr lvl="5"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6pPr>
            <a:lvl7pPr lvl="6"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7pPr>
            <a:lvl8pPr lvl="7"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8pPr>
            <a:lvl9pPr lvl="8"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9pPr>
          </a:lstStyle>
          <a:p/>
        </p:txBody>
      </p:sp>
      <p:sp>
        <p:nvSpPr>
          <p:cNvPr id="39" name="Google Shape;39;p8"/>
          <p:cNvSpPr txBox="1"/>
          <p:nvPr>
            <p:ph idx="1" type="body"/>
          </p:nvPr>
        </p:nvSpPr>
        <p:spPr>
          <a:xfrm>
            <a:off x="688489" y="4486019"/>
            <a:ext cx="7756200" cy="8049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320"/>
              </a:spcBef>
              <a:spcAft>
                <a:spcPts val="0"/>
              </a:spcAft>
              <a:buClr>
                <a:schemeClr val="accent1"/>
              </a:buClr>
              <a:buSzPts val="1600"/>
              <a:buFont typeface="Noto Sans Symbols"/>
              <a:buNone/>
              <a:defRPr b="0" i="0" sz="1600" u="none" cap="none" strike="noStrike">
                <a:solidFill>
                  <a:srgbClr val="595959"/>
                </a:solidFill>
                <a:latin typeface="Arial"/>
                <a:ea typeface="Arial"/>
                <a:cs typeface="Arial"/>
                <a:sym typeface="Arial"/>
              </a:defRPr>
            </a:lvl1pPr>
            <a:lvl2pPr indent="-228600" lvl="1" marL="914400" marR="0" rtl="0" algn="l">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 Option 1">
  <p:cSld name="Closing Slide - Option 1">
    <p:spTree>
      <p:nvGrpSpPr>
        <p:cNvPr id="40" name="Shape 40"/>
        <p:cNvGrpSpPr/>
        <p:nvPr/>
      </p:nvGrpSpPr>
      <p:grpSpPr>
        <a:xfrm>
          <a:off x="0" y="0"/>
          <a:ext cx="0" cy="0"/>
          <a:chOff x="0" y="0"/>
          <a:chExt cx="0" cy="0"/>
        </a:xfrm>
      </p:grpSpPr>
      <p:pic>
        <p:nvPicPr>
          <p:cNvPr descr="PPT-General9.jpg" id="41" name="Google Shape;41;p9"/>
          <p:cNvPicPr preferRelativeResize="0"/>
          <p:nvPr/>
        </p:nvPicPr>
        <p:blipFill rotWithShape="1">
          <a:blip r:embed="rId2">
            <a:alphaModFix/>
          </a:blip>
          <a:srcRect b="0" l="0" r="0" t="0"/>
          <a:stretch/>
        </p:blipFill>
        <p:spPr>
          <a:xfrm>
            <a:off x="0" y="0"/>
            <a:ext cx="9143998" cy="685799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Option 2">
  <p:cSld name="Title Slide - Option 2">
    <p:spTree>
      <p:nvGrpSpPr>
        <p:cNvPr id="42" name="Shape 42"/>
        <p:cNvGrpSpPr/>
        <p:nvPr/>
      </p:nvGrpSpPr>
      <p:grpSpPr>
        <a:xfrm>
          <a:off x="0" y="0"/>
          <a:ext cx="0" cy="0"/>
          <a:chOff x="0" y="0"/>
          <a:chExt cx="0" cy="0"/>
        </a:xfrm>
      </p:grpSpPr>
      <p:pic>
        <p:nvPicPr>
          <p:cNvPr descr="plainluecover.jpg" id="43" name="Google Shape;43;p10"/>
          <p:cNvPicPr preferRelativeResize="0"/>
          <p:nvPr/>
        </p:nvPicPr>
        <p:blipFill rotWithShape="1">
          <a:blip r:embed="rId2">
            <a:alphaModFix/>
          </a:blip>
          <a:srcRect b="0" l="0" r="0" t="0"/>
          <a:stretch/>
        </p:blipFill>
        <p:spPr>
          <a:xfrm>
            <a:off x="0" y="0"/>
            <a:ext cx="9143998" cy="6857998"/>
          </a:xfrm>
          <a:prstGeom prst="rect">
            <a:avLst/>
          </a:prstGeom>
          <a:noFill/>
          <a:ln>
            <a:noFill/>
          </a:ln>
        </p:spPr>
      </p:pic>
      <p:sp>
        <p:nvSpPr>
          <p:cNvPr id="44" name="Google Shape;44;p10"/>
          <p:cNvSpPr txBox="1"/>
          <p:nvPr>
            <p:ph type="title"/>
          </p:nvPr>
        </p:nvSpPr>
        <p:spPr>
          <a:xfrm>
            <a:off x="690040" y="1204857"/>
            <a:ext cx="7754700" cy="19107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FFFFFF"/>
              </a:buClr>
              <a:buSzPts val="5400"/>
              <a:buFont typeface="Arial"/>
              <a:buNone/>
              <a:defRPr b="1" i="0" sz="54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5" name="Google Shape;45;p10"/>
          <p:cNvSpPr txBox="1"/>
          <p:nvPr>
            <p:ph idx="1" type="body"/>
          </p:nvPr>
        </p:nvSpPr>
        <p:spPr>
          <a:xfrm>
            <a:off x="699248" y="3324431"/>
            <a:ext cx="7734600" cy="15003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rgbClr val="FFFFFF"/>
                </a:solidFill>
                <a:latin typeface="Arial"/>
                <a:ea typeface="Arial"/>
                <a:cs typeface="Arial"/>
                <a:sym typeface="Arial"/>
              </a:defRPr>
            </a:lvl1pPr>
            <a:lvl2pPr indent="-228600" lvl="1" marL="914400" marR="0" rtl="0" algn="l">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3.jp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descr="PPT-General11.jpg" id="6" name="Google Shape;6;p1"/>
          <p:cNvPicPr preferRelativeResize="0"/>
          <p:nvPr/>
        </p:nvPicPr>
        <p:blipFill rotWithShape="1">
          <a:blip r:embed="rId1">
            <a:alphaModFix/>
          </a:blip>
          <a:srcRect b="0" l="0" r="0" t="0"/>
          <a:stretch/>
        </p:blipFill>
        <p:spPr>
          <a:xfrm>
            <a:off x="0" y="0"/>
            <a:ext cx="9143998" cy="6857998"/>
          </a:xfrm>
          <a:prstGeom prst="rect">
            <a:avLst/>
          </a:prstGeom>
          <a:noFill/>
          <a:ln>
            <a:noFill/>
          </a:ln>
        </p:spPr>
      </p:pic>
      <p:sp>
        <p:nvSpPr>
          <p:cNvPr id="7" name="Google Shape;7;p1"/>
          <p:cNvSpPr txBox="1"/>
          <p:nvPr>
            <p:ph idx="10" type="dt"/>
          </p:nvPr>
        </p:nvSpPr>
        <p:spPr>
          <a:xfrm>
            <a:off x="360378" y="6161442"/>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8" name="Google Shape;8;p1"/>
          <p:cNvSpPr txBox="1"/>
          <p:nvPr>
            <p:ph idx="11" type="ftr"/>
          </p:nvPr>
        </p:nvSpPr>
        <p:spPr>
          <a:xfrm>
            <a:off x="3124200" y="6161442"/>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9" name="Google Shape;9;p1"/>
          <p:cNvSpPr txBox="1"/>
          <p:nvPr>
            <p:ph idx="12" type="sldNum"/>
          </p:nvPr>
        </p:nvSpPr>
        <p:spPr>
          <a:xfrm>
            <a:off x="6639264" y="6161442"/>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Book Antiqua"/>
                <a:ea typeface="Book Antiqua"/>
                <a:cs typeface="Book Antiqua"/>
                <a:sym typeface="Book Antiqua"/>
              </a:defRPr>
            </a:lvl1pPr>
            <a:lvl2pPr indent="0" lvl="1" marL="0" marR="0" rtl="0" algn="r">
              <a:spcBef>
                <a:spcPts val="0"/>
              </a:spcBef>
              <a:buNone/>
              <a:defRPr b="0" i="0" sz="1200" u="none" cap="none" strike="noStrike">
                <a:solidFill>
                  <a:schemeClr val="dk2"/>
                </a:solidFill>
                <a:latin typeface="Book Antiqua"/>
                <a:ea typeface="Book Antiqua"/>
                <a:cs typeface="Book Antiqua"/>
                <a:sym typeface="Book Antiqua"/>
              </a:defRPr>
            </a:lvl2pPr>
            <a:lvl3pPr indent="0" lvl="2" marL="0" marR="0" rtl="0" algn="r">
              <a:spcBef>
                <a:spcPts val="0"/>
              </a:spcBef>
              <a:buNone/>
              <a:defRPr b="0" i="0" sz="1200" u="none" cap="none" strike="noStrike">
                <a:solidFill>
                  <a:schemeClr val="dk2"/>
                </a:solidFill>
                <a:latin typeface="Book Antiqua"/>
                <a:ea typeface="Book Antiqua"/>
                <a:cs typeface="Book Antiqua"/>
                <a:sym typeface="Book Antiqua"/>
              </a:defRPr>
            </a:lvl3pPr>
            <a:lvl4pPr indent="0" lvl="3" marL="0" marR="0" rtl="0" algn="r">
              <a:spcBef>
                <a:spcPts val="0"/>
              </a:spcBef>
              <a:buNone/>
              <a:defRPr b="0" i="0" sz="1200" u="none" cap="none" strike="noStrike">
                <a:solidFill>
                  <a:schemeClr val="dk2"/>
                </a:solidFill>
                <a:latin typeface="Book Antiqua"/>
                <a:ea typeface="Book Antiqua"/>
                <a:cs typeface="Book Antiqua"/>
                <a:sym typeface="Book Antiqua"/>
              </a:defRPr>
            </a:lvl4pPr>
            <a:lvl5pPr indent="0" lvl="4" marL="0" marR="0" rtl="0" algn="r">
              <a:spcBef>
                <a:spcPts val="0"/>
              </a:spcBef>
              <a:buNone/>
              <a:defRPr b="0" i="0" sz="1200" u="none" cap="none" strike="noStrike">
                <a:solidFill>
                  <a:schemeClr val="dk2"/>
                </a:solidFill>
                <a:latin typeface="Book Antiqua"/>
                <a:ea typeface="Book Antiqua"/>
                <a:cs typeface="Book Antiqua"/>
                <a:sym typeface="Book Antiqua"/>
              </a:defRPr>
            </a:lvl5pPr>
            <a:lvl6pPr indent="0" lvl="5" marL="0" marR="0" rtl="0" algn="r">
              <a:spcBef>
                <a:spcPts val="0"/>
              </a:spcBef>
              <a:buNone/>
              <a:defRPr b="0" i="0" sz="1200" u="none" cap="none" strike="noStrike">
                <a:solidFill>
                  <a:schemeClr val="dk2"/>
                </a:solidFill>
                <a:latin typeface="Book Antiqua"/>
                <a:ea typeface="Book Antiqua"/>
                <a:cs typeface="Book Antiqua"/>
                <a:sym typeface="Book Antiqua"/>
              </a:defRPr>
            </a:lvl6pPr>
            <a:lvl7pPr indent="0" lvl="6" marL="0" marR="0" rtl="0" algn="r">
              <a:spcBef>
                <a:spcPts val="0"/>
              </a:spcBef>
              <a:buNone/>
              <a:defRPr b="0" i="0" sz="1200" u="none" cap="none" strike="noStrike">
                <a:solidFill>
                  <a:schemeClr val="dk2"/>
                </a:solidFill>
                <a:latin typeface="Book Antiqua"/>
                <a:ea typeface="Book Antiqua"/>
                <a:cs typeface="Book Antiqua"/>
                <a:sym typeface="Book Antiqua"/>
              </a:defRPr>
            </a:lvl7pPr>
            <a:lvl8pPr indent="0" lvl="7" marL="0" marR="0" rtl="0" algn="r">
              <a:spcBef>
                <a:spcPts val="0"/>
              </a:spcBef>
              <a:buNone/>
              <a:defRPr b="0" i="0" sz="1200" u="none" cap="none" strike="noStrike">
                <a:solidFill>
                  <a:schemeClr val="dk2"/>
                </a:solidFill>
                <a:latin typeface="Book Antiqua"/>
                <a:ea typeface="Book Antiqua"/>
                <a:cs typeface="Book Antiqua"/>
                <a:sym typeface="Book Antiqua"/>
              </a:defRPr>
            </a:lvl8pPr>
            <a:lvl9pPr indent="0" lvl="8" marL="0" marR="0" rtl="0" algn="r">
              <a:spcBef>
                <a:spcPts val="0"/>
              </a:spcBef>
              <a:buNone/>
              <a:defRPr b="0" i="0" sz="1200" u="none" cap="none" strike="noStrike">
                <a:solidFill>
                  <a:schemeClr val="dk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pic>
        <p:nvPicPr>
          <p:cNvPr descr="PPT-General4.jpg" id="10" name="Google Shape;10;p1"/>
          <p:cNvPicPr preferRelativeResize="0"/>
          <p:nvPr/>
        </p:nvPicPr>
        <p:blipFill rotWithShape="1">
          <a:blip r:embed="rId2">
            <a:alphaModFix/>
          </a:blip>
          <a:srcRect b="0" l="0" r="0" t="0"/>
          <a:stretch/>
        </p:blipFill>
        <p:spPr>
          <a:xfrm>
            <a:off x="0" y="0"/>
            <a:ext cx="9143998" cy="6857998"/>
          </a:xfrm>
          <a:prstGeom prst="rect">
            <a:avLst/>
          </a:prstGeom>
          <a:noFill/>
          <a:ln>
            <a:noFill/>
          </a:ln>
        </p:spPr>
      </p:pic>
      <p:pic>
        <p:nvPicPr>
          <p:cNvPr descr="PPT-General4.jpg" id="11" name="Google Shape;11;p1"/>
          <p:cNvPicPr preferRelativeResize="0"/>
          <p:nvPr/>
        </p:nvPicPr>
        <p:blipFill rotWithShape="1">
          <a:blip r:embed="rId2">
            <a:alphaModFix/>
          </a:blip>
          <a:srcRect b="0" l="0" r="0" t="0"/>
          <a:stretch/>
        </p:blipFill>
        <p:spPr>
          <a:xfrm>
            <a:off x="0" y="0"/>
            <a:ext cx="9143998" cy="6857998"/>
          </a:xfrm>
          <a:prstGeom prst="rect">
            <a:avLst/>
          </a:prstGeom>
          <a:noFill/>
          <a:ln>
            <a:noFill/>
          </a:ln>
        </p:spPr>
      </p:pic>
      <p:pic>
        <p:nvPicPr>
          <p:cNvPr descr="PPT-General6.jpg" id="12" name="Google Shape;12;p1"/>
          <p:cNvPicPr preferRelativeResize="0"/>
          <p:nvPr/>
        </p:nvPicPr>
        <p:blipFill rotWithShape="1">
          <a:blip r:embed="rId3">
            <a:alphaModFix/>
          </a:blip>
          <a:srcRect b="0" l="0" r="0" t="0"/>
          <a:stretch/>
        </p:blipFill>
        <p:spPr>
          <a:xfrm>
            <a:off x="0" y="0"/>
            <a:ext cx="9143998" cy="68579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917163" y="696575"/>
            <a:ext cx="5821200" cy="244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marR="0" rtl="0" algn="l">
              <a:spcBef>
                <a:spcPts val="0"/>
              </a:spcBef>
              <a:spcAft>
                <a:spcPts val="0"/>
              </a:spcAft>
              <a:buClr>
                <a:srgbClr val="FFFFFF"/>
              </a:buClr>
              <a:buSzPts val="4000"/>
              <a:buFont typeface="Arial"/>
              <a:buNone/>
            </a:pPr>
            <a:r>
              <a:rPr lang="en-US"/>
              <a:t>Analysis of Health,Military and Education Data </a:t>
            </a:r>
            <a:endParaRPr/>
          </a:p>
        </p:txBody>
      </p:sp>
      <p:sp>
        <p:nvSpPr>
          <p:cNvPr id="57" name="Google Shape;57;p13"/>
          <p:cNvSpPr txBox="1"/>
          <p:nvPr>
            <p:ph idx="1" type="subTitle"/>
          </p:nvPr>
        </p:nvSpPr>
        <p:spPr>
          <a:xfrm>
            <a:off x="746200" y="3137675"/>
            <a:ext cx="80781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400"/>
              <a:buFont typeface="Noto Sans Symbols"/>
              <a:buNone/>
            </a:pPr>
            <a:r>
              <a:rPr lang="en-US"/>
              <a:t>DATS 6401 - Data Visualization-Individual Project 1                    </a:t>
            </a:r>
            <a:endParaRPr/>
          </a:p>
          <a:p>
            <a:pPr indent="0" lvl="0" marL="0" marR="0" rtl="0" algn="l">
              <a:spcBef>
                <a:spcPts val="0"/>
              </a:spcBef>
              <a:spcAft>
                <a:spcPts val="0"/>
              </a:spcAft>
              <a:buClr>
                <a:schemeClr val="accent1"/>
              </a:buClr>
              <a:buSzPts val="2400"/>
              <a:buFont typeface="Noto Sans Symbols"/>
              <a:buNone/>
            </a:pPr>
            <a:r>
              <a:rPr lang="en-US"/>
              <a:t>                               TejaswiniVuppu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593367"/>
            <a:ext cx="8520600" cy="7635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0"/>
              </a:spcAft>
              <a:buNone/>
            </a:pPr>
            <a:r>
              <a:rPr lang="en-US" sz="2400">
                <a:solidFill>
                  <a:schemeClr val="dk1"/>
                </a:solidFill>
                <a:latin typeface="Times New Roman"/>
                <a:ea typeface="Times New Roman"/>
                <a:cs typeface="Times New Roman"/>
                <a:sym typeface="Times New Roman"/>
              </a:rPr>
              <a:t>Compare the per person educational spending to the per person GDP</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400">
              <a:latin typeface="Times New Roman"/>
              <a:ea typeface="Times New Roman"/>
              <a:cs typeface="Times New Roman"/>
              <a:sym typeface="Times New Roman"/>
            </a:endParaRPr>
          </a:p>
        </p:txBody>
      </p:sp>
      <p:sp>
        <p:nvSpPr>
          <p:cNvPr id="117" name="Google Shape;117;p22"/>
          <p:cNvSpPr txBox="1"/>
          <p:nvPr>
            <p:ph idx="1" type="body"/>
          </p:nvPr>
        </p:nvSpPr>
        <p:spPr>
          <a:xfrm>
            <a:off x="266525" y="1151408"/>
            <a:ext cx="8520600" cy="45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When we look at the bar chart Australia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looks top this time,before all the scenarios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United States occupies first place.</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This means Australia spends more</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amount for education eventhough there</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GDP is less compared with United states.</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That is reason why Australia stays top.</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pic>
        <p:nvPicPr>
          <p:cNvPr id="118" name="Google Shape;118;p22"/>
          <p:cNvPicPr preferRelativeResize="0"/>
          <p:nvPr/>
        </p:nvPicPr>
        <p:blipFill>
          <a:blip r:embed="rId3">
            <a:alphaModFix/>
          </a:blip>
          <a:stretch>
            <a:fillRect/>
          </a:stretch>
        </p:blipFill>
        <p:spPr>
          <a:xfrm>
            <a:off x="4147325" y="1536625"/>
            <a:ext cx="4676251" cy="397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1375"/>
            <a:ext cx="8520600" cy="659700"/>
          </a:xfrm>
          <a:prstGeom prst="rect">
            <a:avLst/>
          </a:prstGeom>
        </p:spPr>
        <p:txBody>
          <a:bodyPr anchorCtr="0" anchor="ctr" bIns="91425" lIns="91425" spcFirstLastPara="1" rIns="91425" wrap="square" tIns="91425">
            <a:noAutofit/>
          </a:bodyPr>
          <a:lstStyle/>
          <a:p>
            <a:pPr indent="0" lvl="0" marL="0" rtl="0" algn="l">
              <a:lnSpc>
                <a:spcPct val="90000"/>
              </a:lnSpc>
              <a:spcBef>
                <a:spcPts val="900"/>
              </a:spcBef>
              <a:spcAft>
                <a:spcPts val="0"/>
              </a:spcAft>
              <a:buNone/>
            </a:pPr>
            <a:r>
              <a:rPr lang="en-US" sz="2400">
                <a:solidFill>
                  <a:schemeClr val="dk1"/>
                </a:solidFill>
                <a:latin typeface="Times New Roman"/>
                <a:ea typeface="Times New Roman"/>
                <a:cs typeface="Times New Roman"/>
                <a:sym typeface="Times New Roman"/>
              </a:rPr>
              <a:t>Compare the per person healthcare spending to the per person GDP</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
        <p:nvSpPr>
          <p:cNvPr id="124" name="Google Shape;124;p23"/>
          <p:cNvSpPr txBox="1"/>
          <p:nvPr>
            <p:ph idx="1" type="body"/>
          </p:nvPr>
        </p:nvSpPr>
        <p:spPr>
          <a:xfrm>
            <a:off x="356875" y="466050"/>
            <a:ext cx="8520600" cy="50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If we take the data for 2014,</a:t>
            </a:r>
            <a:endParaRPr sz="1800"/>
          </a:p>
          <a:p>
            <a:pPr indent="0" lvl="0" marL="0" rtl="0" algn="l">
              <a:spcBef>
                <a:spcPts val="0"/>
              </a:spcBef>
              <a:spcAft>
                <a:spcPts val="0"/>
              </a:spcAft>
              <a:buNone/>
            </a:pPr>
            <a:r>
              <a:rPr lang="en-US" sz="1800"/>
              <a:t>according to survey United states </a:t>
            </a:r>
            <a:endParaRPr sz="1800"/>
          </a:p>
          <a:p>
            <a:pPr indent="0" lvl="0" marL="0" rtl="0" algn="l">
              <a:spcBef>
                <a:spcPts val="0"/>
              </a:spcBef>
              <a:spcAft>
                <a:spcPts val="0"/>
              </a:spcAft>
              <a:buNone/>
            </a:pPr>
            <a:r>
              <a:rPr lang="en-US" sz="1800"/>
              <a:t>spends more money on </a:t>
            </a:r>
            <a:endParaRPr sz="1800"/>
          </a:p>
          <a:p>
            <a:pPr indent="0" lvl="0" marL="0" rtl="0" algn="l">
              <a:spcBef>
                <a:spcPts val="0"/>
              </a:spcBef>
              <a:spcAft>
                <a:spcPts val="0"/>
              </a:spcAft>
              <a:buNone/>
            </a:pPr>
            <a:r>
              <a:rPr lang="en-US" sz="1800"/>
              <a:t>Health care with respect to</a:t>
            </a:r>
            <a:endParaRPr sz="1800"/>
          </a:p>
          <a:p>
            <a:pPr indent="0" lvl="0" marL="0" rtl="0" algn="l">
              <a:spcBef>
                <a:spcPts val="0"/>
              </a:spcBef>
              <a:spcAft>
                <a:spcPts val="0"/>
              </a:spcAft>
              <a:buNone/>
            </a:pPr>
            <a:r>
              <a:rPr lang="en-US" sz="1800"/>
              <a:t>person GDP.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I appreciate this country as health</a:t>
            </a:r>
            <a:endParaRPr sz="1800"/>
          </a:p>
          <a:p>
            <a:pPr indent="0" lvl="0" marL="0" rtl="0" algn="l">
              <a:spcBef>
                <a:spcPts val="0"/>
              </a:spcBef>
              <a:spcAft>
                <a:spcPts val="0"/>
              </a:spcAft>
              <a:buNone/>
            </a:pPr>
            <a:r>
              <a:rPr lang="en-US" sz="1800"/>
              <a:t> is important rest all things </a:t>
            </a:r>
            <a:endParaRPr sz="1800"/>
          </a:p>
          <a:p>
            <a:pPr indent="0" lvl="0" marL="0" rtl="0" algn="l">
              <a:spcBef>
                <a:spcPts val="0"/>
              </a:spcBef>
              <a:spcAft>
                <a:spcPts val="0"/>
              </a:spcAft>
              <a:buNone/>
            </a:pPr>
            <a:r>
              <a:rPr lang="en-US" sz="1800"/>
              <a:t>can be done peacefully.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Without health support not </a:t>
            </a:r>
            <a:endParaRPr sz="1800"/>
          </a:p>
          <a:p>
            <a:pPr indent="0" lvl="0" marL="0" rtl="0" algn="l">
              <a:spcBef>
                <a:spcPts val="0"/>
              </a:spcBef>
              <a:spcAft>
                <a:spcPts val="0"/>
              </a:spcAft>
              <a:buNone/>
            </a:pPr>
            <a:r>
              <a:rPr lang="en-US" sz="1800"/>
              <a:t>even single thing can be done.</a:t>
            </a:r>
            <a:endParaRPr sz="1800"/>
          </a:p>
          <a:p>
            <a:pPr indent="0" lvl="0" marL="0" rtl="0" algn="l">
              <a:spcBef>
                <a:spcPts val="0"/>
              </a:spcBef>
              <a:spcAft>
                <a:spcPts val="0"/>
              </a:spcAft>
              <a:buNone/>
            </a:pPr>
            <a:r>
              <a:rPr lang="en-US" sz="1800"/>
              <a:t>Though Australia has per person </a:t>
            </a:r>
            <a:endParaRPr sz="1800"/>
          </a:p>
          <a:p>
            <a:pPr indent="0" lvl="0" marL="0" rtl="0" algn="l">
              <a:spcBef>
                <a:spcPts val="0"/>
              </a:spcBef>
              <a:spcAft>
                <a:spcPts val="0"/>
              </a:spcAft>
              <a:buNone/>
            </a:pPr>
            <a:r>
              <a:rPr lang="en-US" sz="1800"/>
              <a:t>GDP the more they won’t spend </a:t>
            </a:r>
            <a:endParaRPr sz="1800"/>
          </a:p>
          <a:p>
            <a:pPr indent="0" lvl="0" marL="0" rtl="0" algn="l">
              <a:spcBef>
                <a:spcPts val="0"/>
              </a:spcBef>
              <a:spcAft>
                <a:spcPts val="0"/>
              </a:spcAft>
              <a:buNone/>
            </a:pPr>
            <a:r>
              <a:rPr lang="en-US" sz="1800"/>
              <a:t>more money on health like </a:t>
            </a:r>
            <a:endParaRPr sz="1800"/>
          </a:p>
          <a:p>
            <a:pPr indent="0" lvl="0" marL="0" rtl="0" algn="l">
              <a:spcBef>
                <a:spcPts val="0"/>
              </a:spcBef>
              <a:spcAft>
                <a:spcPts val="0"/>
              </a:spcAft>
              <a:buNone/>
            </a:pPr>
            <a:r>
              <a:rPr lang="en-US" sz="1800"/>
              <a:t>United States.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5" name="Google Shape;125;p23"/>
          <p:cNvPicPr preferRelativeResize="0"/>
          <p:nvPr/>
        </p:nvPicPr>
        <p:blipFill>
          <a:blip r:embed="rId3">
            <a:alphaModFix/>
          </a:blip>
          <a:stretch>
            <a:fillRect/>
          </a:stretch>
        </p:blipFill>
        <p:spPr>
          <a:xfrm>
            <a:off x="4047925" y="1033475"/>
            <a:ext cx="4784375" cy="444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593367"/>
            <a:ext cx="8520600" cy="763500"/>
          </a:xfrm>
          <a:prstGeom prst="rect">
            <a:avLst/>
          </a:prstGeom>
        </p:spPr>
        <p:txBody>
          <a:bodyPr anchorCtr="0" anchor="ctr" bIns="91425" lIns="91425" spcFirstLastPara="1" rIns="91425" wrap="square" tIns="91425">
            <a:noAutofit/>
          </a:bodyPr>
          <a:lstStyle/>
          <a:p>
            <a:pPr indent="0" lvl="0" marL="139700" rtl="0" algn="l">
              <a:lnSpc>
                <a:spcPct val="90000"/>
              </a:lnSpc>
              <a:spcBef>
                <a:spcPts val="900"/>
              </a:spcBef>
              <a:spcAft>
                <a:spcPts val="0"/>
              </a:spcAft>
              <a:buNone/>
            </a:pPr>
            <a:r>
              <a:rPr lang="en-US" sz="2400">
                <a:solidFill>
                  <a:schemeClr val="dk1"/>
                </a:solidFill>
                <a:latin typeface="Times New Roman"/>
                <a:ea typeface="Times New Roman"/>
                <a:cs typeface="Times New Roman"/>
                <a:sym typeface="Times New Roman"/>
              </a:rPr>
              <a:t>Compare the per person military spending to the per person GDP</a:t>
            </a:r>
            <a:endParaRPr sz="2400">
              <a:latin typeface="Times New Roman"/>
              <a:ea typeface="Times New Roman"/>
              <a:cs typeface="Times New Roman"/>
              <a:sym typeface="Times New Roman"/>
            </a:endParaRPr>
          </a:p>
        </p:txBody>
      </p:sp>
      <p:sp>
        <p:nvSpPr>
          <p:cNvPr id="131" name="Google Shape;131;p24"/>
          <p:cNvSpPr txBox="1"/>
          <p:nvPr>
            <p:ph idx="1" type="body"/>
          </p:nvPr>
        </p:nvSpPr>
        <p:spPr>
          <a:xfrm>
            <a:off x="311700" y="1536626"/>
            <a:ext cx="8520600" cy="401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In this barchart we see Saudi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Arabia spends more money</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on military spending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when compared with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other countries.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Though the economy of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United states and GDP was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more .United states stays in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second position followed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by Saudi Arabia.</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32" name="Google Shape;132;p24"/>
          <p:cNvPicPr preferRelativeResize="0"/>
          <p:nvPr/>
        </p:nvPicPr>
        <p:blipFill>
          <a:blip r:embed="rId3">
            <a:alphaModFix/>
          </a:blip>
          <a:stretch>
            <a:fillRect/>
          </a:stretch>
        </p:blipFill>
        <p:spPr>
          <a:xfrm>
            <a:off x="3144375" y="1536625"/>
            <a:ext cx="5638200" cy="4011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194979"/>
            <a:ext cx="8520600" cy="11619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1200"/>
              </a:spcAft>
              <a:buNone/>
            </a:pPr>
            <a:r>
              <a:rPr lang="en-US" sz="2400">
                <a:solidFill>
                  <a:schemeClr val="dk1"/>
                </a:solidFill>
                <a:latin typeface="Times New Roman"/>
                <a:ea typeface="Times New Roman"/>
                <a:cs typeface="Times New Roman"/>
                <a:sym typeface="Times New Roman"/>
              </a:rPr>
              <a:t>Fastest growing countries in healthcare and educational spending in fixed value and in percentage</a:t>
            </a:r>
            <a:endParaRPr sz="2400">
              <a:latin typeface="Times New Roman"/>
              <a:ea typeface="Times New Roman"/>
              <a:cs typeface="Times New Roman"/>
              <a:sym typeface="Times New Roman"/>
            </a:endParaRPr>
          </a:p>
        </p:txBody>
      </p:sp>
      <p:sp>
        <p:nvSpPr>
          <p:cNvPr id="138" name="Google Shape;138;p25"/>
          <p:cNvSpPr txBox="1"/>
          <p:nvPr>
            <p:ph idx="1" type="body"/>
          </p:nvPr>
        </p:nvSpPr>
        <p:spPr>
          <a:xfrm>
            <a:off x="311700" y="1279250"/>
            <a:ext cx="8520600" cy="42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5"/>
          <p:cNvPicPr preferRelativeResize="0"/>
          <p:nvPr/>
        </p:nvPicPr>
        <p:blipFill>
          <a:blip r:embed="rId3">
            <a:alphaModFix/>
          </a:blip>
          <a:stretch>
            <a:fillRect/>
          </a:stretch>
        </p:blipFill>
        <p:spPr>
          <a:xfrm>
            <a:off x="0" y="1598800"/>
            <a:ext cx="9143999" cy="387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198775"/>
            <a:ext cx="8520600" cy="11580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Fastest growing countries in healthcare and educational spending in fixed value and in percentage(Continuation)</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45" name="Google Shape;145;p26"/>
          <p:cNvSpPr txBox="1"/>
          <p:nvPr>
            <p:ph idx="1" type="body"/>
          </p:nvPr>
        </p:nvSpPr>
        <p:spPr>
          <a:xfrm>
            <a:off x="311700" y="1536633"/>
            <a:ext cx="8520600" cy="45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26"/>
          <p:cNvPicPr preferRelativeResize="0"/>
          <p:nvPr/>
        </p:nvPicPr>
        <p:blipFill>
          <a:blip r:embed="rId3">
            <a:alphaModFix/>
          </a:blip>
          <a:stretch>
            <a:fillRect/>
          </a:stretch>
        </p:blipFill>
        <p:spPr>
          <a:xfrm>
            <a:off x="311700" y="1536625"/>
            <a:ext cx="8832299" cy="396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25904"/>
            <a:ext cx="8520600" cy="11310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Fastest growing countries in healthcare and educational spending in fixed value and in percentage(Continuation)</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52" name="Google Shape;152;p27"/>
          <p:cNvSpPr txBox="1"/>
          <p:nvPr>
            <p:ph idx="1" type="body"/>
          </p:nvPr>
        </p:nvSpPr>
        <p:spPr>
          <a:xfrm>
            <a:off x="311700" y="1234050"/>
            <a:ext cx="8520600" cy="4292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sz="1800">
                <a:latin typeface="Times New Roman"/>
                <a:ea typeface="Times New Roman"/>
                <a:cs typeface="Times New Roman"/>
                <a:sym typeface="Times New Roman"/>
              </a:rPr>
              <a:t>This is for Health care data,</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US" sz="1800">
                <a:latin typeface="Times New Roman"/>
                <a:ea typeface="Times New Roman"/>
                <a:cs typeface="Times New Roman"/>
                <a:sym typeface="Times New Roman"/>
              </a:rPr>
              <a:t>Above chart explains the fastest growing country in fixed value in relation to </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US" sz="1800">
                <a:latin typeface="Times New Roman"/>
                <a:ea typeface="Times New Roman"/>
                <a:cs typeface="Times New Roman"/>
                <a:sym typeface="Times New Roman"/>
              </a:rPr>
              <a:t>health care is United States .</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US" sz="1800">
                <a:latin typeface="Times New Roman"/>
                <a:ea typeface="Times New Roman"/>
                <a:cs typeface="Times New Roman"/>
                <a:sym typeface="Times New Roman"/>
              </a:rPr>
              <a:t>And fastest growing country in percentage for health care data is China.</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US" sz="1800">
                <a:latin typeface="Times New Roman"/>
                <a:ea typeface="Times New Roman"/>
                <a:cs typeface="Times New Roman"/>
                <a:sym typeface="Times New Roman"/>
              </a:rPr>
              <a:t>For Education data,</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US" sz="1800">
                <a:latin typeface="Times New Roman"/>
                <a:ea typeface="Times New Roman"/>
                <a:cs typeface="Times New Roman"/>
                <a:sym typeface="Times New Roman"/>
              </a:rPr>
              <a:t>Above charts explains the fastest growing country in fixed value in relation to </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US" sz="1800">
                <a:latin typeface="Times New Roman"/>
                <a:ea typeface="Times New Roman"/>
                <a:cs typeface="Times New Roman"/>
                <a:sym typeface="Times New Roman"/>
              </a:rPr>
              <a:t>education is United States</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US" sz="1800">
                <a:latin typeface="Times New Roman"/>
                <a:ea typeface="Times New Roman"/>
                <a:cs typeface="Times New Roman"/>
                <a:sym typeface="Times New Roman"/>
              </a:rPr>
              <a:t>And fastest growing country in percentage for education data is Australia.</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54227"/>
            <a:ext cx="8520600" cy="88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p:txBody>
      </p:sp>
      <p:sp>
        <p:nvSpPr>
          <p:cNvPr id="158" name="Google Shape;158;p28"/>
          <p:cNvSpPr txBox="1"/>
          <p:nvPr>
            <p:ph idx="1" type="body"/>
          </p:nvPr>
        </p:nvSpPr>
        <p:spPr>
          <a:xfrm>
            <a:off x="311700" y="768025"/>
            <a:ext cx="8520600" cy="4734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Among the health,education and military USA stays top from years 2009-2014 with highest GDP of 16,473 Billion US dollars</a:t>
            </a:r>
            <a:endParaRPr sz="18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Fastest growing country in education Brazil ranks the highest with 5.99 percent of total GDP when compared with fixed value it is United states then it is followed by Brazil and UK.</a:t>
            </a:r>
            <a:endParaRPr sz="18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Percentage Spending on Health care United states ranks highest with 17.1 percent of total GDP.</a:t>
            </a:r>
            <a:endParaRPr sz="18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China stays top in fastest growing countries with respect to health care percentage.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593367"/>
            <a:ext cx="8520600" cy="7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highlight>
                  <a:srgbClr val="FFFFFF"/>
                </a:highlight>
                <a:latin typeface="Times New Roman"/>
                <a:ea typeface="Times New Roman"/>
                <a:cs typeface="Times New Roman"/>
                <a:sym typeface="Times New Roman"/>
              </a:rPr>
              <a:t>Overview of  Data</a:t>
            </a:r>
            <a:endParaRPr sz="2400">
              <a:latin typeface="Times New Roman"/>
              <a:ea typeface="Times New Roman"/>
              <a:cs typeface="Times New Roman"/>
              <a:sym typeface="Times New Roman"/>
            </a:endParaRPr>
          </a:p>
        </p:txBody>
      </p:sp>
      <p:sp>
        <p:nvSpPr>
          <p:cNvPr id="63" name="Google Shape;63;p14"/>
          <p:cNvSpPr txBox="1"/>
          <p:nvPr>
            <p:ph idx="1" type="body"/>
          </p:nvPr>
        </p:nvSpPr>
        <p:spPr>
          <a:xfrm>
            <a:off x="311700" y="1302900"/>
            <a:ext cx="8520600" cy="41574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Data was taken from  </a:t>
            </a:r>
            <a:r>
              <a:rPr lang="en-US" sz="1800">
                <a:solidFill>
                  <a:schemeClr val="dk1"/>
                </a:solidFill>
                <a:latin typeface="Times New Roman"/>
                <a:ea typeface="Times New Roman"/>
                <a:cs typeface="Times New Roman"/>
                <a:sym typeface="Times New Roman"/>
              </a:rPr>
              <a:t>SIPRI Military Expenditure Database and World Bank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Charts used to display data are Stack charts,Pie charts,Column charts and Bar charts.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Years data ranges from 2009 to 2014.</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Countries participated in G-20 are used.</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Cleaned data using Python(Jupyter notebook sheet) and Excel.</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Choose all countries in relation with health,education and military data.</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Javascript,Html,Bootstrap and Google API are  used for visualization process.</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65425"/>
            <a:ext cx="8520600" cy="90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   Goals</a:t>
            </a:r>
            <a:endParaRPr sz="2400">
              <a:latin typeface="Times New Roman"/>
              <a:ea typeface="Times New Roman"/>
              <a:cs typeface="Times New Roman"/>
              <a:sym typeface="Times New Roman"/>
            </a:endParaRPr>
          </a:p>
        </p:txBody>
      </p:sp>
      <p:sp>
        <p:nvSpPr>
          <p:cNvPr id="69" name="Google Shape;69;p15"/>
          <p:cNvSpPr txBox="1"/>
          <p:nvPr>
            <p:ph idx="1" type="body"/>
          </p:nvPr>
        </p:nvSpPr>
        <p:spPr>
          <a:xfrm>
            <a:off x="0" y="1432850"/>
            <a:ext cx="8520600" cy="40842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educational, healthcare, and military spending of at least the top 10 nations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Compare the spending data to that country’s GDP</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Compare the education and health to the overall military spending of the country</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Compare the per person educational spending to the per person GDP</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Compare the per person healthcare spending to the per person GDP</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Compare the per person military spending to the per person GDP</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Fastest growing countries in healthcare and educational spending in fixed value and in percentage</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
            <a:ext cx="8520600" cy="9900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1200"/>
              </a:spcAft>
              <a:buNone/>
            </a:pPr>
            <a:r>
              <a:rPr lang="en-US" sz="2400">
                <a:solidFill>
                  <a:schemeClr val="dk1"/>
                </a:solidFill>
                <a:latin typeface="Times New Roman"/>
                <a:ea typeface="Times New Roman"/>
                <a:cs typeface="Times New Roman"/>
                <a:sym typeface="Times New Roman"/>
              </a:rPr>
              <a:t>The educational, healthcare, and military spending of at least the top 10 nations.</a:t>
            </a:r>
            <a:endParaRPr sz="2400">
              <a:solidFill>
                <a:schemeClr val="dk1"/>
              </a:solidFill>
              <a:latin typeface="Times New Roman"/>
              <a:ea typeface="Times New Roman"/>
              <a:cs typeface="Times New Roman"/>
              <a:sym typeface="Times New Roman"/>
            </a:endParaRPr>
          </a:p>
        </p:txBody>
      </p:sp>
      <p:sp>
        <p:nvSpPr>
          <p:cNvPr id="75" name="Google Shape;75;p16"/>
          <p:cNvSpPr txBox="1"/>
          <p:nvPr>
            <p:ph idx="1" type="body"/>
          </p:nvPr>
        </p:nvSpPr>
        <p:spPr>
          <a:xfrm>
            <a:off x="311700" y="859650"/>
            <a:ext cx="8520600" cy="4572000"/>
          </a:xfrm>
          <a:prstGeom prst="rect">
            <a:avLst/>
          </a:prstGeom>
        </p:spPr>
        <p:txBody>
          <a:bodyPr anchorCtr="0" anchor="ctr" bIns="91425" lIns="91425" spcFirstLastPara="1" rIns="91425" wrap="square" tIns="91425">
            <a:noAutofit/>
          </a:bodyPr>
          <a:lstStyle/>
          <a:p>
            <a:pPr indent="0" lvl="0" marL="1371600" rtl="0" algn="just">
              <a:spcBef>
                <a:spcPts val="0"/>
              </a:spcBef>
              <a:spcAft>
                <a:spcPts val="0"/>
              </a:spcAft>
              <a:buNone/>
            </a:pPr>
            <a:r>
              <a:rPr lang="en-US" sz="1800">
                <a:latin typeface="Times New Roman"/>
                <a:ea typeface="Times New Roman"/>
                <a:cs typeface="Times New Roman"/>
                <a:sym typeface="Times New Roman"/>
              </a:rPr>
              <a:t>These charts shows the trend of </a:t>
            </a:r>
            <a:endParaRPr sz="1800">
              <a:latin typeface="Times New Roman"/>
              <a:ea typeface="Times New Roman"/>
              <a:cs typeface="Times New Roman"/>
              <a:sym typeface="Times New Roman"/>
            </a:endParaRPr>
          </a:p>
          <a:p>
            <a:pPr indent="0" lvl="0" marL="1371600" rtl="0" algn="just">
              <a:spcBef>
                <a:spcPts val="0"/>
              </a:spcBef>
              <a:spcAft>
                <a:spcPts val="0"/>
              </a:spcAft>
              <a:buNone/>
            </a:pPr>
            <a:r>
              <a:rPr lang="en-US" sz="1800">
                <a:latin typeface="Times New Roman"/>
                <a:ea typeface="Times New Roman"/>
                <a:cs typeface="Times New Roman"/>
                <a:sym typeface="Times New Roman"/>
              </a:rPr>
              <a:t>military,health and education </a:t>
            </a:r>
            <a:endParaRPr sz="1800">
              <a:latin typeface="Times New Roman"/>
              <a:ea typeface="Times New Roman"/>
              <a:cs typeface="Times New Roman"/>
              <a:sym typeface="Times New Roman"/>
            </a:endParaRPr>
          </a:p>
          <a:p>
            <a:pPr indent="0" lvl="0" marL="1371600" rtl="0" algn="just">
              <a:spcBef>
                <a:spcPts val="0"/>
              </a:spcBef>
              <a:spcAft>
                <a:spcPts val="0"/>
              </a:spcAft>
              <a:buNone/>
            </a:pPr>
            <a:r>
              <a:rPr lang="en-US" sz="1800">
                <a:latin typeface="Times New Roman"/>
                <a:ea typeface="Times New Roman"/>
                <a:cs typeface="Times New Roman"/>
                <a:sym typeface="Times New Roman"/>
              </a:rPr>
              <a:t>spending in USA has increased and </a:t>
            </a:r>
            <a:endParaRPr sz="1800">
              <a:latin typeface="Times New Roman"/>
              <a:ea typeface="Times New Roman"/>
              <a:cs typeface="Times New Roman"/>
              <a:sym typeface="Times New Roman"/>
            </a:endParaRPr>
          </a:p>
          <a:p>
            <a:pPr indent="0" lvl="0" marL="1371600" rtl="0" algn="just">
              <a:spcBef>
                <a:spcPts val="0"/>
              </a:spcBef>
              <a:spcAft>
                <a:spcPts val="0"/>
              </a:spcAft>
              <a:buNone/>
            </a:pPr>
            <a:r>
              <a:rPr lang="en-US" sz="1800">
                <a:latin typeface="Times New Roman"/>
                <a:ea typeface="Times New Roman"/>
                <a:cs typeface="Times New Roman"/>
                <a:sym typeface="Times New Roman"/>
              </a:rPr>
              <a:t>there is no where a comparison </a:t>
            </a:r>
            <a:endParaRPr sz="1800">
              <a:latin typeface="Times New Roman"/>
              <a:ea typeface="Times New Roman"/>
              <a:cs typeface="Times New Roman"/>
              <a:sym typeface="Times New Roman"/>
            </a:endParaRPr>
          </a:p>
          <a:p>
            <a:pPr indent="0" lvl="0" marL="1371600" rtl="0" algn="just">
              <a:spcBef>
                <a:spcPts val="0"/>
              </a:spcBef>
              <a:spcAft>
                <a:spcPts val="0"/>
              </a:spcAft>
              <a:buNone/>
            </a:pPr>
            <a:r>
              <a:rPr lang="en-US" sz="1800">
                <a:latin typeface="Times New Roman"/>
                <a:ea typeface="Times New Roman"/>
                <a:cs typeface="Times New Roman"/>
                <a:sym typeface="Times New Roman"/>
              </a:rPr>
              <a:t>with other countries.</a:t>
            </a:r>
            <a:endParaRPr sz="1800">
              <a:latin typeface="Times New Roman"/>
              <a:ea typeface="Times New Roman"/>
              <a:cs typeface="Times New Roman"/>
              <a:sym typeface="Times New Roman"/>
            </a:endParaRPr>
          </a:p>
          <a:p>
            <a:pPr indent="0" lvl="0" marL="1371600" rtl="0" algn="just">
              <a:spcBef>
                <a:spcPts val="0"/>
              </a:spcBef>
              <a:spcAft>
                <a:spcPts val="0"/>
              </a:spcAft>
              <a:buNone/>
            </a:pPr>
            <a:r>
              <a:t/>
            </a:r>
            <a:endParaRPr sz="1800">
              <a:latin typeface="Times New Roman"/>
              <a:ea typeface="Times New Roman"/>
              <a:cs typeface="Times New Roman"/>
              <a:sym typeface="Times New Roman"/>
            </a:endParaRPr>
          </a:p>
          <a:p>
            <a:pPr indent="0" lvl="0" marL="1371600" rtl="0" algn="just">
              <a:spcBef>
                <a:spcPts val="0"/>
              </a:spcBef>
              <a:spcAft>
                <a:spcPts val="0"/>
              </a:spcAft>
              <a:buNone/>
            </a:pPr>
            <a:r>
              <a:rPr lang="en-US" sz="1800">
                <a:latin typeface="Times New Roman"/>
                <a:ea typeface="Times New Roman"/>
                <a:cs typeface="Times New Roman"/>
                <a:sym typeface="Times New Roman"/>
              </a:rPr>
              <a:t>Rest other countries didn’t show </a:t>
            </a:r>
            <a:endParaRPr sz="1800">
              <a:latin typeface="Times New Roman"/>
              <a:ea typeface="Times New Roman"/>
              <a:cs typeface="Times New Roman"/>
              <a:sym typeface="Times New Roman"/>
            </a:endParaRPr>
          </a:p>
          <a:p>
            <a:pPr indent="0" lvl="0" marL="1371600" rtl="0" algn="just">
              <a:spcBef>
                <a:spcPts val="0"/>
              </a:spcBef>
              <a:spcAft>
                <a:spcPts val="0"/>
              </a:spcAft>
              <a:buNone/>
            </a:pPr>
            <a:r>
              <a:rPr lang="en-US" sz="1800">
                <a:latin typeface="Times New Roman"/>
                <a:ea typeface="Times New Roman"/>
                <a:cs typeface="Times New Roman"/>
                <a:sym typeface="Times New Roman"/>
              </a:rPr>
              <a:t>that constantly,they keeps on changing </a:t>
            </a:r>
            <a:endParaRPr sz="1800">
              <a:latin typeface="Times New Roman"/>
              <a:ea typeface="Times New Roman"/>
              <a:cs typeface="Times New Roman"/>
              <a:sym typeface="Times New Roman"/>
            </a:endParaRPr>
          </a:p>
          <a:p>
            <a:pPr indent="0" lvl="0" marL="1371600" rtl="0" algn="just">
              <a:spcBef>
                <a:spcPts val="0"/>
              </a:spcBef>
              <a:spcAft>
                <a:spcPts val="0"/>
              </a:spcAft>
              <a:buNone/>
            </a:pPr>
            <a:r>
              <a:rPr lang="en-US" sz="1800">
                <a:latin typeface="Times New Roman"/>
                <a:ea typeface="Times New Roman"/>
                <a:cs typeface="Times New Roman"/>
                <a:sym typeface="Times New Roman"/>
              </a:rPr>
              <a:t>its position based on health,education </a:t>
            </a:r>
            <a:endParaRPr sz="1800">
              <a:latin typeface="Times New Roman"/>
              <a:ea typeface="Times New Roman"/>
              <a:cs typeface="Times New Roman"/>
              <a:sym typeface="Times New Roman"/>
            </a:endParaRPr>
          </a:p>
          <a:p>
            <a:pPr indent="0" lvl="0" marL="1371600" rtl="0" algn="just">
              <a:spcBef>
                <a:spcPts val="0"/>
              </a:spcBef>
              <a:spcAft>
                <a:spcPts val="0"/>
              </a:spcAft>
              <a:buNone/>
            </a:pPr>
            <a:r>
              <a:rPr lang="en-US" sz="1800">
                <a:latin typeface="Times New Roman"/>
                <a:ea typeface="Times New Roman"/>
                <a:cs typeface="Times New Roman"/>
                <a:sym typeface="Times New Roman"/>
              </a:rPr>
              <a:t>and military data.</a:t>
            </a:r>
            <a:endParaRPr sz="1800">
              <a:latin typeface="Times New Roman"/>
              <a:ea typeface="Times New Roman"/>
              <a:cs typeface="Times New Roman"/>
              <a:sym typeface="Times New Roman"/>
            </a:endParaRPr>
          </a:p>
          <a:p>
            <a:pPr indent="0" lvl="0" marL="1371600" rtl="0" algn="just">
              <a:spcBef>
                <a:spcPts val="0"/>
              </a:spcBef>
              <a:spcAft>
                <a:spcPts val="0"/>
              </a:spcAft>
              <a:buNone/>
            </a:pPr>
            <a:r>
              <a:t/>
            </a:r>
            <a:endParaRPr sz="1800">
              <a:latin typeface="Times New Roman"/>
              <a:ea typeface="Times New Roman"/>
              <a:cs typeface="Times New Roman"/>
              <a:sym typeface="Times New Roman"/>
            </a:endParaRPr>
          </a:p>
          <a:p>
            <a:pPr indent="0" lvl="0" marL="914400" rtl="0" algn="just">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b="1" lang="en-US" sz="1350">
                <a:solidFill>
                  <a:srgbClr val="FFFFFF"/>
                </a:solidFill>
              </a:rPr>
              <a:t>in bTheehTheaTheviours</a:t>
            </a:r>
            <a:endParaRPr/>
          </a:p>
        </p:txBody>
      </p:sp>
      <p:pic>
        <p:nvPicPr>
          <p:cNvPr descr="A screenshot of a cell phone&#10;&#10;Description automatically generated" id="76" name="Google Shape;76;p16"/>
          <p:cNvPicPr preferRelativeResize="0"/>
          <p:nvPr/>
        </p:nvPicPr>
        <p:blipFill rotWithShape="1">
          <a:blip r:embed="rId3">
            <a:alphaModFix/>
          </a:blip>
          <a:srcRect b="0" l="0" r="0" t="0"/>
          <a:stretch/>
        </p:blipFill>
        <p:spPr>
          <a:xfrm>
            <a:off x="5629150" y="1720200"/>
            <a:ext cx="3063075" cy="285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1"/>
            <a:ext cx="8520600" cy="13569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The educational, healthcare, and military spending of at least the top 10 nations(Continuation)</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400">
              <a:latin typeface="Times New Roman"/>
              <a:ea typeface="Times New Roman"/>
              <a:cs typeface="Times New Roman"/>
              <a:sym typeface="Times New Roman"/>
            </a:endParaRPr>
          </a:p>
        </p:txBody>
      </p:sp>
      <p:sp>
        <p:nvSpPr>
          <p:cNvPr id="82" name="Google Shape;82;p17"/>
          <p:cNvSpPr txBox="1"/>
          <p:nvPr>
            <p:ph idx="1" type="body"/>
          </p:nvPr>
        </p:nvSpPr>
        <p:spPr>
          <a:xfrm>
            <a:off x="311700" y="1536626"/>
            <a:ext cx="8520600" cy="394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screenshot of a cell phone&#10;&#10;Description automatically generated" id="83" name="Google Shape;83;p17"/>
          <p:cNvPicPr preferRelativeResize="0"/>
          <p:nvPr/>
        </p:nvPicPr>
        <p:blipFill rotWithShape="1">
          <a:blip r:embed="rId3">
            <a:alphaModFix/>
          </a:blip>
          <a:srcRect b="0" l="0" r="0" t="0"/>
          <a:stretch/>
        </p:blipFill>
        <p:spPr>
          <a:xfrm>
            <a:off x="415625" y="1911300"/>
            <a:ext cx="3930300" cy="3433800"/>
          </a:xfrm>
          <a:prstGeom prst="rect">
            <a:avLst/>
          </a:prstGeom>
          <a:noFill/>
          <a:ln>
            <a:noFill/>
          </a:ln>
        </p:spPr>
      </p:pic>
      <p:pic>
        <p:nvPicPr>
          <p:cNvPr descr="A screenshot of a cell phone&#10;&#10;Description automatically generated" id="84" name="Google Shape;84;p17"/>
          <p:cNvPicPr preferRelativeResize="0"/>
          <p:nvPr/>
        </p:nvPicPr>
        <p:blipFill rotWithShape="1">
          <a:blip r:embed="rId4">
            <a:alphaModFix/>
          </a:blip>
          <a:srcRect b="0" l="0" r="0" t="0"/>
          <a:stretch/>
        </p:blipFill>
        <p:spPr>
          <a:xfrm>
            <a:off x="4951500" y="1586450"/>
            <a:ext cx="3614175" cy="3758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593367"/>
            <a:ext cx="8520600" cy="7635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Compare the spending data to that country’s GDP</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90" name="Google Shape;90;p18"/>
          <p:cNvSpPr txBox="1"/>
          <p:nvPr>
            <p:ph idx="1" type="body"/>
          </p:nvPr>
        </p:nvSpPr>
        <p:spPr>
          <a:xfrm>
            <a:off x="311700" y="1536633"/>
            <a:ext cx="8520600" cy="45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1" name="Google Shape;91;p18"/>
          <p:cNvPicPr preferRelativeResize="0"/>
          <p:nvPr/>
        </p:nvPicPr>
        <p:blipFill>
          <a:blip r:embed="rId3">
            <a:alphaModFix/>
          </a:blip>
          <a:stretch>
            <a:fillRect/>
          </a:stretch>
        </p:blipFill>
        <p:spPr>
          <a:xfrm>
            <a:off x="31550" y="1219800"/>
            <a:ext cx="9080899" cy="4355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593367"/>
            <a:ext cx="8520600" cy="7635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US" sz="2400">
                <a:solidFill>
                  <a:schemeClr val="dk1"/>
                </a:solidFill>
                <a:latin typeface="Times New Roman"/>
                <a:ea typeface="Times New Roman"/>
                <a:cs typeface="Times New Roman"/>
                <a:sym typeface="Times New Roman"/>
              </a:rPr>
              <a:t>Compare the spending data to that country’s GDP</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97" name="Google Shape;97;p19"/>
          <p:cNvSpPr txBox="1"/>
          <p:nvPr>
            <p:ph idx="1" type="body"/>
          </p:nvPr>
        </p:nvSpPr>
        <p:spPr>
          <a:xfrm>
            <a:off x="311700" y="1536626"/>
            <a:ext cx="8520600" cy="394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800"/>
              <a:t>Above slide gives information</a:t>
            </a:r>
            <a:endParaRPr sz="1800"/>
          </a:p>
          <a:p>
            <a:pPr indent="0" lvl="0" marL="0" rtl="0" algn="l">
              <a:spcBef>
                <a:spcPts val="0"/>
              </a:spcBef>
              <a:spcAft>
                <a:spcPts val="0"/>
              </a:spcAft>
              <a:buNone/>
            </a:pPr>
            <a:r>
              <a:rPr lang="en-US" sz="1800"/>
              <a:t> about the Education,Health </a:t>
            </a:r>
            <a:endParaRPr sz="1800"/>
          </a:p>
          <a:p>
            <a:pPr indent="0" lvl="0" marL="0" rtl="0" algn="l">
              <a:spcBef>
                <a:spcPts val="0"/>
              </a:spcBef>
              <a:spcAft>
                <a:spcPts val="0"/>
              </a:spcAft>
              <a:buNone/>
            </a:pPr>
            <a:r>
              <a:rPr lang="en-US" sz="1800"/>
              <a:t>and Military vs GDP </a:t>
            </a:r>
            <a:endParaRPr sz="1800"/>
          </a:p>
          <a:p>
            <a:pPr indent="0" lvl="0" marL="0" rtl="0" algn="l">
              <a:spcBef>
                <a:spcPts val="0"/>
              </a:spcBef>
              <a:spcAft>
                <a:spcPts val="0"/>
              </a:spcAft>
              <a:buNone/>
            </a:pPr>
            <a:r>
              <a:rPr lang="en-US" sz="1800"/>
              <a:t>for all the countries.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Among them in all the cases </a:t>
            </a:r>
            <a:endParaRPr sz="1800"/>
          </a:p>
          <a:p>
            <a:pPr indent="0" lvl="0" marL="0" rtl="0" algn="l">
              <a:spcBef>
                <a:spcPts val="0"/>
              </a:spcBef>
              <a:spcAft>
                <a:spcPts val="0"/>
              </a:spcAft>
              <a:buNone/>
            </a:pPr>
            <a:r>
              <a:rPr lang="en-US" sz="1800"/>
              <a:t>United states is kept at the top </a:t>
            </a:r>
            <a:endParaRPr sz="1800"/>
          </a:p>
          <a:p>
            <a:pPr indent="0" lvl="0" marL="0" rtl="0" algn="l">
              <a:spcBef>
                <a:spcPts val="0"/>
              </a:spcBef>
              <a:spcAft>
                <a:spcPts val="0"/>
              </a:spcAft>
              <a:buNone/>
            </a:pPr>
            <a:r>
              <a:rPr lang="en-US" sz="1800"/>
              <a:t>position and rest all countries </a:t>
            </a:r>
            <a:endParaRPr sz="1800"/>
          </a:p>
          <a:p>
            <a:pPr indent="0" lvl="0" marL="0" rtl="0" algn="l">
              <a:spcBef>
                <a:spcPts val="0"/>
              </a:spcBef>
              <a:spcAft>
                <a:spcPts val="0"/>
              </a:spcAft>
              <a:buNone/>
            </a:pPr>
            <a:r>
              <a:rPr lang="en-US" sz="1800"/>
              <a:t>do not maintain consistency.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Geomaps explain about the </a:t>
            </a:r>
            <a:endParaRPr sz="1800"/>
          </a:p>
          <a:p>
            <a:pPr indent="0" lvl="0" marL="0" rtl="0" algn="l">
              <a:spcBef>
                <a:spcPts val="0"/>
              </a:spcBef>
              <a:spcAft>
                <a:spcPts val="0"/>
              </a:spcAft>
              <a:buNone/>
            </a:pPr>
            <a:r>
              <a:rPr lang="en-US" sz="1800"/>
              <a:t>Education Spending of countries </a:t>
            </a:r>
            <a:endParaRPr sz="1800"/>
          </a:p>
          <a:p>
            <a:pPr indent="0" lvl="0" marL="0" rtl="0" algn="l">
              <a:spcBef>
                <a:spcPts val="0"/>
              </a:spcBef>
              <a:spcAft>
                <a:spcPts val="0"/>
              </a:spcAft>
              <a:buNone/>
            </a:pPr>
            <a:r>
              <a:rPr lang="en-US" sz="1800"/>
              <a:t>with respect to GDP by using </a:t>
            </a:r>
            <a:endParaRPr sz="1800"/>
          </a:p>
          <a:p>
            <a:pPr indent="0" lvl="0" marL="0" rtl="0" algn="l">
              <a:spcBef>
                <a:spcPts val="0"/>
              </a:spcBef>
              <a:spcAft>
                <a:spcPts val="0"/>
              </a:spcAft>
              <a:buNone/>
            </a:pPr>
            <a:r>
              <a:rPr lang="en-US" sz="1800"/>
              <a:t>Geomaps.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3831075" y="1536625"/>
            <a:ext cx="4924401" cy="394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176901"/>
            <a:ext cx="8520600" cy="10248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1200"/>
              </a:spcAft>
              <a:buNone/>
            </a:pPr>
            <a:r>
              <a:rPr lang="en-US" sz="2400">
                <a:solidFill>
                  <a:schemeClr val="dk1"/>
                </a:solidFill>
                <a:latin typeface="Times New Roman"/>
                <a:ea typeface="Times New Roman"/>
                <a:cs typeface="Times New Roman"/>
                <a:sym typeface="Times New Roman"/>
              </a:rPr>
              <a:t>Compare the education and health to the overall military spending of the country</a:t>
            </a:r>
            <a:endParaRPr sz="2400">
              <a:latin typeface="Times New Roman"/>
              <a:ea typeface="Times New Roman"/>
              <a:cs typeface="Times New Roman"/>
              <a:sym typeface="Times New Roman"/>
            </a:endParaRPr>
          </a:p>
        </p:txBody>
      </p:sp>
      <p:sp>
        <p:nvSpPr>
          <p:cNvPr id="104" name="Google Shape;104;p20"/>
          <p:cNvSpPr txBox="1"/>
          <p:nvPr>
            <p:ph idx="1" type="body"/>
          </p:nvPr>
        </p:nvSpPr>
        <p:spPr>
          <a:xfrm>
            <a:off x="311700" y="1536633"/>
            <a:ext cx="8520600" cy="45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20"/>
          <p:cNvPicPr preferRelativeResize="0"/>
          <p:nvPr/>
        </p:nvPicPr>
        <p:blipFill>
          <a:blip r:embed="rId3">
            <a:alphaModFix/>
          </a:blip>
          <a:stretch>
            <a:fillRect/>
          </a:stretch>
        </p:blipFill>
        <p:spPr>
          <a:xfrm>
            <a:off x="0" y="1201725"/>
            <a:ext cx="9144001" cy="423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593367"/>
            <a:ext cx="8520600" cy="7635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1200"/>
              </a:spcAft>
              <a:buNone/>
            </a:pPr>
            <a:r>
              <a:rPr lang="en-US" sz="2400">
                <a:solidFill>
                  <a:schemeClr val="dk1"/>
                </a:solidFill>
                <a:latin typeface="Times New Roman"/>
                <a:ea typeface="Times New Roman"/>
                <a:cs typeface="Times New Roman"/>
                <a:sym typeface="Times New Roman"/>
              </a:rPr>
              <a:t>Compare the education and health to the overall military spending of the country(Continuation)</a:t>
            </a:r>
            <a:endParaRPr sz="2400">
              <a:latin typeface="Times New Roman"/>
              <a:ea typeface="Times New Roman"/>
              <a:cs typeface="Times New Roman"/>
              <a:sym typeface="Times New Roman"/>
            </a:endParaRPr>
          </a:p>
        </p:txBody>
      </p:sp>
      <p:sp>
        <p:nvSpPr>
          <p:cNvPr id="111" name="Google Shape;111;p21"/>
          <p:cNvSpPr txBox="1"/>
          <p:nvPr>
            <p:ph idx="1" type="body"/>
          </p:nvPr>
        </p:nvSpPr>
        <p:spPr>
          <a:xfrm>
            <a:off x="311700" y="1536633"/>
            <a:ext cx="8520600" cy="45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800"/>
              <a:t>When we compare the education and health care data with respect to education data ,we see United states stay top in both the bar charts that are displayed in above slide.</a:t>
            </a:r>
            <a:endParaRPr sz="1800"/>
          </a:p>
          <a:p>
            <a:pPr indent="0" lvl="0" marL="0" rtl="0" algn="l">
              <a:spcBef>
                <a:spcPts val="0"/>
              </a:spcBef>
              <a:spcAft>
                <a:spcPts val="0"/>
              </a:spcAft>
              <a:buNone/>
            </a:pPr>
            <a:r>
              <a:rPr lang="en-US" sz="1800"/>
              <a:t>Having being taken values in million usd dollars also the data doesn’t get changed.</a:t>
            </a:r>
            <a:endParaRPr sz="1800"/>
          </a:p>
          <a:p>
            <a:pPr indent="0" lvl="0" marL="0" rtl="0" algn="l">
              <a:spcBef>
                <a:spcPts val="0"/>
              </a:spcBef>
              <a:spcAft>
                <a:spcPts val="0"/>
              </a:spcAft>
              <a:buNone/>
            </a:pPr>
            <a:r>
              <a:rPr lang="en-US" sz="1800"/>
              <a:t>And money spend on all the resources like health,education and military</a:t>
            </a:r>
            <a:endParaRPr sz="1800"/>
          </a:p>
          <a:p>
            <a:pPr indent="0" lvl="0" marL="0" rtl="0" algn="l">
              <a:spcBef>
                <a:spcPts val="0"/>
              </a:spcBef>
              <a:spcAft>
                <a:spcPts val="0"/>
              </a:spcAft>
              <a:buNone/>
            </a:pPr>
            <a:r>
              <a:rPr lang="en-US" sz="1800"/>
              <a:t>we say united states stay first.</a:t>
            </a:r>
            <a:endParaRPr sz="1800"/>
          </a:p>
          <a:p>
            <a:pPr indent="0" lvl="0" marL="0" rtl="0" algn="l">
              <a:spcBef>
                <a:spcPts val="0"/>
              </a:spcBef>
              <a:spcAft>
                <a:spcPts val="0"/>
              </a:spcAft>
              <a:buNone/>
            </a:pPr>
            <a:r>
              <a:rPr lang="en-US" sz="1800"/>
              <a:t> </a:t>
            </a:r>
            <a:endParaRPr sz="18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