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Book Antiqu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BookAntiqua-regular.fntdata"/><Relationship Id="rId21" Type="http://schemas.openxmlformats.org/officeDocument/2006/relationships/slide" Target="slides/slide16.xml"/><Relationship Id="rId24" Type="http://schemas.openxmlformats.org/officeDocument/2006/relationships/font" Target="fonts/BookAntiqua-italic.fntdata"/><Relationship Id="rId23" Type="http://schemas.openxmlformats.org/officeDocument/2006/relationships/font" Target="fonts/BookAntiqu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BookAntiqu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eecb9d9d6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eecb9d9d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eecb9d9d6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eecb9d9d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eecb9d9d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eecb9d9d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eecb9d9d6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eecb9d9d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eecb9d9d6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eecb9d9d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eecb9d9d6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eecb9d9d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ec81b106d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ec81b106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934a6256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934a625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ec81b106d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ec81b106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eecb9d9d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eecb9d9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eecb9d9d6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eecb9d9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eecb9d9d6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eecb9d9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eecb9d9d6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eecb9d9d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eecb9d9d6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eecb9d9d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eecb9d9d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eecb9d9d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 Option 1" showMasterSp="0" type="title">
  <p:cSld name="TITLE">
    <p:spTree>
      <p:nvGrpSpPr>
        <p:cNvPr id="13" name="Shape 13"/>
        <p:cNvGrpSpPr/>
        <p:nvPr/>
      </p:nvGrpSpPr>
      <p:grpSpPr>
        <a:xfrm>
          <a:off x="0" y="0"/>
          <a:ext cx="0" cy="0"/>
          <a:chOff x="0" y="0"/>
          <a:chExt cx="0" cy="0"/>
        </a:xfrm>
      </p:grpSpPr>
      <p:pic>
        <p:nvPicPr>
          <p:cNvPr descr="PPT-General7.jpg" id="14" name="Google Shape;14;p2"/>
          <p:cNvPicPr preferRelativeResize="0"/>
          <p:nvPr/>
        </p:nvPicPr>
        <p:blipFill rotWithShape="1">
          <a:blip r:embed="rId2">
            <a:alphaModFix/>
          </a:blip>
          <a:srcRect b="0" l="0" r="0" t="0"/>
          <a:stretch/>
        </p:blipFill>
        <p:spPr>
          <a:xfrm>
            <a:off x="0" y="0"/>
            <a:ext cx="9143998" cy="6857998"/>
          </a:xfrm>
          <a:prstGeom prst="rect">
            <a:avLst/>
          </a:prstGeom>
          <a:noFill/>
          <a:ln>
            <a:noFill/>
          </a:ln>
        </p:spPr>
      </p:pic>
      <p:sp>
        <p:nvSpPr>
          <p:cNvPr id="15" name="Google Shape;15;p2"/>
          <p:cNvSpPr txBox="1"/>
          <p:nvPr>
            <p:ph type="ctrTitle"/>
          </p:nvPr>
        </p:nvSpPr>
        <p:spPr>
          <a:xfrm>
            <a:off x="3105628" y="465270"/>
            <a:ext cx="5444400" cy="2441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2"/>
          <p:cNvSpPr txBox="1"/>
          <p:nvPr>
            <p:ph idx="1" type="subTitle"/>
          </p:nvPr>
        </p:nvSpPr>
        <p:spPr>
          <a:xfrm>
            <a:off x="3105628" y="3137687"/>
            <a:ext cx="5444400" cy="17526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accent1"/>
              </a:buClr>
              <a:buSzPts val="2400"/>
              <a:buFont typeface="Noto Sans Symbols"/>
              <a:buNone/>
              <a:defRPr b="0" i="0" sz="2400" u="none" cap="none" strike="noStrike">
                <a:solidFill>
                  <a:srgbClr val="ECE9C6"/>
                </a:solidFill>
                <a:latin typeface="Arial"/>
                <a:ea typeface="Arial"/>
                <a:cs typeface="Arial"/>
                <a:sym typeface="Arial"/>
              </a:defRPr>
            </a:lvl1pPr>
            <a:lvl2pPr lvl="1" marR="0" rtl="0" algn="ctr">
              <a:spcBef>
                <a:spcPts val="440"/>
              </a:spcBef>
              <a:spcAft>
                <a:spcPts val="0"/>
              </a:spcAft>
              <a:buClr>
                <a:schemeClr val="accent1"/>
              </a:buClr>
              <a:buSzPts val="2200"/>
              <a:buFont typeface="Noto Sans Symbols"/>
              <a:buNone/>
              <a:defRPr b="0" i="0" sz="2200" u="none" cap="none" strike="noStrike">
                <a:solidFill>
                  <a:srgbClr val="888888"/>
                </a:solidFill>
                <a:latin typeface="Book Antiqua"/>
                <a:ea typeface="Book Antiqua"/>
                <a:cs typeface="Book Antiqua"/>
                <a:sym typeface="Book Antiqua"/>
              </a:defRPr>
            </a:lvl2pPr>
            <a:lvl3pPr lvl="2" marR="0" rtl="0" algn="ctr">
              <a:spcBef>
                <a:spcPts val="400"/>
              </a:spcBef>
              <a:spcAft>
                <a:spcPts val="0"/>
              </a:spcAft>
              <a:buClr>
                <a:schemeClr val="accent1"/>
              </a:buClr>
              <a:buSzPts val="2000"/>
              <a:buFont typeface="Noto Sans Symbols"/>
              <a:buNone/>
              <a:defRPr b="0" i="0" sz="2000" u="none" cap="none" strike="noStrike">
                <a:solidFill>
                  <a:srgbClr val="888888"/>
                </a:solidFill>
                <a:latin typeface="Book Antiqua"/>
                <a:ea typeface="Book Antiqua"/>
                <a:cs typeface="Book Antiqua"/>
                <a:sym typeface="Book Antiqua"/>
              </a:defRPr>
            </a:lvl3pPr>
            <a:lvl4pPr lvl="3"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4pPr>
            <a:lvl5pPr lvl="4" marR="0" rtl="0" algn="ctr">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5pPr>
            <a:lvl6pPr lvl="5"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lvl="6"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lvl="7"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lvl="8"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 Option 2">
  <p:cSld name="Closing Slide - Option 2">
    <p:spTree>
      <p:nvGrpSpPr>
        <p:cNvPr id="46" name="Shape 46"/>
        <p:cNvGrpSpPr/>
        <p:nvPr/>
      </p:nvGrpSpPr>
      <p:grpSpPr>
        <a:xfrm>
          <a:off x="0" y="0"/>
          <a:ext cx="0" cy="0"/>
          <a:chOff x="0" y="0"/>
          <a:chExt cx="0" cy="0"/>
        </a:xfrm>
      </p:grpSpPr>
      <p:pic>
        <p:nvPicPr>
          <p:cNvPr descr="PPT-General.jpg" id="47" name="Google Shape;47;p11"/>
          <p:cNvPicPr preferRelativeResize="0"/>
          <p:nvPr/>
        </p:nvPicPr>
        <p:blipFill rotWithShape="1">
          <a:blip r:embed="rId2">
            <a:alphaModFix/>
          </a:blip>
          <a:srcRect b="0" l="0" r="0" t="0"/>
          <a:stretch/>
        </p:blipFill>
        <p:spPr>
          <a:xfrm>
            <a:off x="0" y="0"/>
            <a:ext cx="9143998" cy="685799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8" name="Shape 48"/>
        <p:cNvGrpSpPr/>
        <p:nvPr/>
      </p:nvGrpSpPr>
      <p:grpSpPr>
        <a:xfrm>
          <a:off x="0" y="0"/>
          <a:ext cx="0" cy="0"/>
          <a:chOff x="0" y="0"/>
          <a:chExt cx="0" cy="0"/>
        </a:xfrm>
      </p:grpSpPr>
      <p:sp>
        <p:nvSpPr>
          <p:cNvPr id="49" name="Google Shape;49;p12"/>
          <p:cNvSpPr txBox="1"/>
          <p:nvPr>
            <p:ph type="title"/>
          </p:nvPr>
        </p:nvSpPr>
        <p:spPr>
          <a:xfrm>
            <a:off x="311700" y="593367"/>
            <a:ext cx="8520600" cy="763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0" name="Google Shape;50;p12"/>
          <p:cNvSpPr txBox="1"/>
          <p:nvPr>
            <p:ph idx="1" type="body"/>
          </p:nvPr>
        </p:nvSpPr>
        <p:spPr>
          <a:xfrm>
            <a:off x="311700" y="1536633"/>
            <a:ext cx="8520600" cy="45552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1" name="Google Shape;51;p12"/>
          <p:cNvSpPr txBox="1"/>
          <p:nvPr>
            <p:ph idx="12" type="sldNum"/>
          </p:nvPr>
        </p:nvSpPr>
        <p:spPr>
          <a:xfrm>
            <a:off x="8472458" y="6217622"/>
            <a:ext cx="548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idx="1" type="body"/>
          </p:nvPr>
        </p:nvSpPr>
        <p:spPr>
          <a:xfrm>
            <a:off x="699247" y="1861441"/>
            <a:ext cx="7745400" cy="3170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accent1"/>
              </a:buClr>
              <a:buSzPts val="2400"/>
              <a:buFont typeface="Noto Sans Symbols"/>
              <a:buNone/>
              <a:defRPr b="0" i="0" sz="24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Arial"/>
                <a:ea typeface="Arial"/>
                <a:cs typeface="Arial"/>
                <a:sym typeface="Arial"/>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Arial"/>
                <a:ea typeface="Arial"/>
                <a:cs typeface="Arial"/>
                <a:sym typeface="Arial"/>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19" name="Google Shape;19;p3"/>
          <p:cNvSpPr txBox="1"/>
          <p:nvPr>
            <p:ph type="title"/>
          </p:nvPr>
        </p:nvSpPr>
        <p:spPr>
          <a:xfrm>
            <a:off x="688490" y="570156"/>
            <a:ext cx="7756200" cy="1054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sp>
        <p:nvSpPr>
          <p:cNvPr id="21" name="Google Shape;21;p4"/>
          <p:cNvSpPr txBox="1"/>
          <p:nvPr/>
        </p:nvSpPr>
        <p:spPr>
          <a:xfrm>
            <a:off x="4147073" y="2887579"/>
            <a:ext cx="8577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5400">
              <a:solidFill>
                <a:srgbClr val="DBA253"/>
              </a:solidFill>
              <a:latin typeface="Noto Sans Symbols"/>
              <a:ea typeface="Noto Sans Symbols"/>
              <a:cs typeface="Noto Sans Symbols"/>
              <a:sym typeface="Noto Sans Symbols"/>
            </a:endParaRPr>
          </a:p>
        </p:txBody>
      </p:sp>
      <p:sp>
        <p:nvSpPr>
          <p:cNvPr id="22" name="Google Shape;22;p4"/>
          <p:cNvSpPr txBox="1"/>
          <p:nvPr>
            <p:ph type="title"/>
          </p:nvPr>
        </p:nvSpPr>
        <p:spPr>
          <a:xfrm>
            <a:off x="690040" y="1204857"/>
            <a:ext cx="7754700" cy="19107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595959"/>
              </a:buClr>
              <a:buSzPts val="5400"/>
              <a:buFont typeface="Arial"/>
              <a:buNone/>
              <a:defRPr b="1" i="0" sz="54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3" name="Google Shape;23;p4"/>
          <p:cNvSpPr txBox="1"/>
          <p:nvPr>
            <p:ph idx="1" type="body"/>
          </p:nvPr>
        </p:nvSpPr>
        <p:spPr>
          <a:xfrm>
            <a:off x="699248" y="3324431"/>
            <a:ext cx="7734600" cy="15003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Areas"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688490" y="570156"/>
            <a:ext cx="7756200" cy="1054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595959"/>
              </a:buClr>
              <a:buSzPts val="4300"/>
              <a:buFont typeface="Arial"/>
              <a:buNone/>
              <a:defRPr b="1" i="0" sz="43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6" name="Google Shape;26;p5"/>
          <p:cNvSpPr txBox="1"/>
          <p:nvPr>
            <p:ph idx="1" type="body"/>
          </p:nvPr>
        </p:nvSpPr>
        <p:spPr>
          <a:xfrm>
            <a:off x="685800" y="1845482"/>
            <a:ext cx="3804000" cy="3434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27" name="Google Shape;27;p5"/>
          <p:cNvSpPr txBox="1"/>
          <p:nvPr>
            <p:ph idx="2" type="body"/>
          </p:nvPr>
        </p:nvSpPr>
        <p:spPr>
          <a:xfrm>
            <a:off x="4645151" y="1845482"/>
            <a:ext cx="3804000" cy="3434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with Subtitles" type="twoTxTwoObj">
  <p:cSld name="TWO_OBJECTS_WITH_TEXT">
    <p:spTree>
      <p:nvGrpSpPr>
        <p:cNvPr id="28" name="Shape 28"/>
        <p:cNvGrpSpPr/>
        <p:nvPr/>
      </p:nvGrpSpPr>
      <p:grpSpPr>
        <a:xfrm>
          <a:off x="0" y="0"/>
          <a:ext cx="0" cy="0"/>
          <a:chOff x="0" y="0"/>
          <a:chExt cx="0" cy="0"/>
        </a:xfrm>
      </p:grpSpPr>
      <p:sp>
        <p:nvSpPr>
          <p:cNvPr id="29" name="Google Shape;29;p6"/>
          <p:cNvSpPr txBox="1"/>
          <p:nvPr>
            <p:ph type="title"/>
          </p:nvPr>
        </p:nvSpPr>
        <p:spPr>
          <a:xfrm>
            <a:off x="688490" y="570156"/>
            <a:ext cx="7756200" cy="1054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595959"/>
              </a:buClr>
              <a:buSzPts val="4300"/>
              <a:buFont typeface="Arial"/>
              <a:buNone/>
              <a:defRPr b="1" i="0" sz="43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0" name="Google Shape;30;p6"/>
          <p:cNvSpPr txBox="1"/>
          <p:nvPr>
            <p:ph idx="1" type="body"/>
          </p:nvPr>
        </p:nvSpPr>
        <p:spPr>
          <a:xfrm>
            <a:off x="688490" y="1783601"/>
            <a:ext cx="3621900" cy="6585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1" name="Google Shape;31;p6"/>
          <p:cNvSpPr txBox="1"/>
          <p:nvPr>
            <p:ph idx="2" type="body"/>
          </p:nvPr>
        </p:nvSpPr>
        <p:spPr>
          <a:xfrm>
            <a:off x="688488" y="2622290"/>
            <a:ext cx="3621900" cy="2595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30200" lvl="5" marL="27432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
        <p:nvSpPr>
          <p:cNvPr id="32" name="Google Shape;32;p6"/>
          <p:cNvSpPr txBox="1"/>
          <p:nvPr>
            <p:ph idx="3" type="body"/>
          </p:nvPr>
        </p:nvSpPr>
        <p:spPr>
          <a:xfrm>
            <a:off x="4785878" y="1783601"/>
            <a:ext cx="3663600" cy="6585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3" name="Google Shape;33;p6"/>
          <p:cNvSpPr txBox="1"/>
          <p:nvPr>
            <p:ph idx="4" type="body"/>
          </p:nvPr>
        </p:nvSpPr>
        <p:spPr>
          <a:xfrm>
            <a:off x="4785878" y="2619063"/>
            <a:ext cx="3658800" cy="2595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30200" lvl="5" marL="27432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4" name="Shape 34"/>
        <p:cNvGrpSpPr/>
        <p:nvPr/>
      </p:nvGrpSpPr>
      <p:grpSpPr>
        <a:xfrm>
          <a:off x="0" y="0"/>
          <a:ext cx="0" cy="0"/>
          <a:chOff x="0" y="0"/>
          <a:chExt cx="0" cy="0"/>
        </a:xfrm>
      </p:grpSpPr>
      <p:sp>
        <p:nvSpPr>
          <p:cNvPr id="35" name="Google Shape;35;p7"/>
          <p:cNvSpPr txBox="1"/>
          <p:nvPr>
            <p:ph idx="1" type="body"/>
          </p:nvPr>
        </p:nvSpPr>
        <p:spPr>
          <a:xfrm>
            <a:off x="692002" y="559399"/>
            <a:ext cx="3580800" cy="44139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55600" lvl="5" marL="27432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6pPr>
            <a:lvl7pPr indent="-355600" lvl="6" marL="32004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7pPr>
            <a:lvl8pPr indent="-355600" lvl="7" marL="36576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8pPr>
            <a:lvl9pPr indent="-355600" lvl="8" marL="41148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9pPr>
          </a:lstStyle>
          <a:p/>
        </p:txBody>
      </p:sp>
      <p:sp>
        <p:nvSpPr>
          <p:cNvPr id="36" name="Google Shape;36;p7"/>
          <p:cNvSpPr txBox="1"/>
          <p:nvPr>
            <p:ph idx="2" type="body"/>
          </p:nvPr>
        </p:nvSpPr>
        <p:spPr>
          <a:xfrm>
            <a:off x="4889812" y="562026"/>
            <a:ext cx="3580800" cy="44139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with Caption">
  <p:cSld name="Photo with Caption">
    <p:spTree>
      <p:nvGrpSpPr>
        <p:cNvPr id="37" name="Shape 37"/>
        <p:cNvGrpSpPr/>
        <p:nvPr/>
      </p:nvGrpSpPr>
      <p:grpSpPr>
        <a:xfrm>
          <a:off x="0" y="0"/>
          <a:ext cx="0" cy="0"/>
          <a:chOff x="0" y="0"/>
          <a:chExt cx="0" cy="0"/>
        </a:xfrm>
      </p:grpSpPr>
      <p:sp>
        <p:nvSpPr>
          <p:cNvPr id="38" name="Google Shape;38;p8"/>
          <p:cNvSpPr/>
          <p:nvPr>
            <p:ph idx="2" type="pic"/>
          </p:nvPr>
        </p:nvSpPr>
        <p:spPr>
          <a:xfrm rot="344342">
            <a:off x="773452" y="536637"/>
            <a:ext cx="7578184" cy="3491208"/>
          </a:xfrm>
          <a:prstGeom prst="rect">
            <a:avLst/>
          </a:prstGeom>
          <a:solidFill>
            <a:srgbClr val="ECECEC"/>
          </a:solidFill>
          <a:ln cap="sq" cmpd="sng" w="190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1pPr>
            <a:lvl2pPr lvl="1" marR="0" rtl="0" algn="l">
              <a:spcBef>
                <a:spcPts val="560"/>
              </a:spcBef>
              <a:spcAft>
                <a:spcPts val="0"/>
              </a:spcAft>
              <a:buClr>
                <a:schemeClr val="accent1"/>
              </a:buClr>
              <a:buSzPts val="2800"/>
              <a:buFont typeface="Noto Sans Symbols"/>
              <a:buNone/>
              <a:defRPr b="0" i="0" sz="2800" u="none" cap="none" strike="noStrike">
                <a:solidFill>
                  <a:srgbClr val="262626"/>
                </a:solidFill>
                <a:latin typeface="Book Antiqua"/>
                <a:ea typeface="Book Antiqua"/>
                <a:cs typeface="Book Antiqua"/>
                <a:sym typeface="Book Antiqua"/>
              </a:defRPr>
            </a:lvl2pPr>
            <a:lvl3pPr lvl="2" marR="0" rtl="0" algn="l">
              <a:spcBef>
                <a:spcPts val="480"/>
              </a:spcBef>
              <a:spcAft>
                <a:spcPts val="0"/>
              </a:spcAft>
              <a:buClr>
                <a:schemeClr val="accent1"/>
              </a:buClr>
              <a:buSzPts val="2400"/>
              <a:buFont typeface="Noto Sans Symbols"/>
              <a:buNone/>
              <a:defRPr b="0" i="0" sz="2400" u="none" cap="none" strike="noStrike">
                <a:solidFill>
                  <a:srgbClr val="262626"/>
                </a:solidFill>
                <a:latin typeface="Book Antiqua"/>
                <a:ea typeface="Book Antiqua"/>
                <a:cs typeface="Book Antiqua"/>
                <a:sym typeface="Book Antiqua"/>
              </a:defRPr>
            </a:lvl3pPr>
            <a:lvl4pPr lvl="3"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4pPr>
            <a:lvl5pPr lvl="4"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5pPr>
            <a:lvl6pPr lvl="5"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6pPr>
            <a:lvl7pPr lvl="6"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7pPr>
            <a:lvl8pPr lvl="7"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8pPr>
            <a:lvl9pPr lvl="8"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9pPr>
          </a:lstStyle>
          <a:p/>
        </p:txBody>
      </p:sp>
      <p:sp>
        <p:nvSpPr>
          <p:cNvPr id="39" name="Google Shape;39;p8"/>
          <p:cNvSpPr txBox="1"/>
          <p:nvPr>
            <p:ph idx="1" type="body"/>
          </p:nvPr>
        </p:nvSpPr>
        <p:spPr>
          <a:xfrm>
            <a:off x="688489" y="4486019"/>
            <a:ext cx="7756200" cy="8049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320"/>
              </a:spcBef>
              <a:spcAft>
                <a:spcPts val="0"/>
              </a:spcAft>
              <a:buClr>
                <a:schemeClr val="accent1"/>
              </a:buClr>
              <a:buSzPts val="1600"/>
              <a:buFont typeface="Noto Sans Symbols"/>
              <a:buNone/>
              <a:defRPr b="0" i="0" sz="1600" u="none" cap="none" strike="noStrike">
                <a:solidFill>
                  <a:srgbClr val="595959"/>
                </a:solidFill>
                <a:latin typeface="Arial"/>
                <a:ea typeface="Arial"/>
                <a:cs typeface="Arial"/>
                <a:sym typeface="Arial"/>
              </a:defRPr>
            </a:lvl1pPr>
            <a:lvl2pPr indent="-228600" lvl="1" marL="914400" marR="0" rtl="0" algn="l">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 Option 1">
  <p:cSld name="Closing Slide - Option 1">
    <p:spTree>
      <p:nvGrpSpPr>
        <p:cNvPr id="40" name="Shape 40"/>
        <p:cNvGrpSpPr/>
        <p:nvPr/>
      </p:nvGrpSpPr>
      <p:grpSpPr>
        <a:xfrm>
          <a:off x="0" y="0"/>
          <a:ext cx="0" cy="0"/>
          <a:chOff x="0" y="0"/>
          <a:chExt cx="0" cy="0"/>
        </a:xfrm>
      </p:grpSpPr>
      <p:pic>
        <p:nvPicPr>
          <p:cNvPr descr="PPT-General9.jpg" id="41" name="Google Shape;41;p9"/>
          <p:cNvPicPr preferRelativeResize="0"/>
          <p:nvPr/>
        </p:nvPicPr>
        <p:blipFill rotWithShape="1">
          <a:blip r:embed="rId2">
            <a:alphaModFix/>
          </a:blip>
          <a:srcRect b="0" l="0" r="0" t="0"/>
          <a:stretch/>
        </p:blipFill>
        <p:spPr>
          <a:xfrm>
            <a:off x="0" y="0"/>
            <a:ext cx="9143998" cy="685799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 Option 2">
  <p:cSld name="Title Slide - Option 2">
    <p:spTree>
      <p:nvGrpSpPr>
        <p:cNvPr id="42" name="Shape 42"/>
        <p:cNvGrpSpPr/>
        <p:nvPr/>
      </p:nvGrpSpPr>
      <p:grpSpPr>
        <a:xfrm>
          <a:off x="0" y="0"/>
          <a:ext cx="0" cy="0"/>
          <a:chOff x="0" y="0"/>
          <a:chExt cx="0" cy="0"/>
        </a:xfrm>
      </p:grpSpPr>
      <p:pic>
        <p:nvPicPr>
          <p:cNvPr descr="plainluecover.jpg" id="43" name="Google Shape;43;p10"/>
          <p:cNvPicPr preferRelativeResize="0"/>
          <p:nvPr/>
        </p:nvPicPr>
        <p:blipFill rotWithShape="1">
          <a:blip r:embed="rId2">
            <a:alphaModFix/>
          </a:blip>
          <a:srcRect b="0" l="0" r="0" t="0"/>
          <a:stretch/>
        </p:blipFill>
        <p:spPr>
          <a:xfrm>
            <a:off x="0" y="0"/>
            <a:ext cx="9143998" cy="6857998"/>
          </a:xfrm>
          <a:prstGeom prst="rect">
            <a:avLst/>
          </a:prstGeom>
          <a:noFill/>
          <a:ln>
            <a:noFill/>
          </a:ln>
        </p:spPr>
      </p:pic>
      <p:sp>
        <p:nvSpPr>
          <p:cNvPr id="44" name="Google Shape;44;p10"/>
          <p:cNvSpPr txBox="1"/>
          <p:nvPr>
            <p:ph type="title"/>
          </p:nvPr>
        </p:nvSpPr>
        <p:spPr>
          <a:xfrm>
            <a:off x="690040" y="1204857"/>
            <a:ext cx="7754700" cy="19107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FFFFFF"/>
              </a:buClr>
              <a:buSzPts val="5400"/>
              <a:buFont typeface="Arial"/>
              <a:buNone/>
              <a:defRPr b="1" i="0" sz="54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5" name="Google Shape;45;p10"/>
          <p:cNvSpPr txBox="1"/>
          <p:nvPr>
            <p:ph idx="1" type="body"/>
          </p:nvPr>
        </p:nvSpPr>
        <p:spPr>
          <a:xfrm>
            <a:off x="699248" y="3324431"/>
            <a:ext cx="7734600" cy="15003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accent1"/>
              </a:buClr>
              <a:buSzPts val="2000"/>
              <a:buFont typeface="Noto Sans Symbols"/>
              <a:buNone/>
              <a:defRPr b="0" i="0" sz="2000" u="none" cap="none" strike="noStrike">
                <a:solidFill>
                  <a:srgbClr val="FFFFFF"/>
                </a:solidFill>
                <a:latin typeface="Arial"/>
                <a:ea typeface="Arial"/>
                <a:cs typeface="Arial"/>
                <a:sym typeface="Arial"/>
              </a:defRPr>
            </a:lvl1pPr>
            <a:lvl2pPr indent="-228600" lvl="1" marL="914400" marR="0" rtl="0" algn="l">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image" Target="../media/image3.jp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descr="PPT-General11.jpg" id="6" name="Google Shape;6;p1"/>
          <p:cNvPicPr preferRelativeResize="0"/>
          <p:nvPr/>
        </p:nvPicPr>
        <p:blipFill rotWithShape="1">
          <a:blip r:embed="rId1">
            <a:alphaModFix/>
          </a:blip>
          <a:srcRect b="0" l="0" r="0" t="0"/>
          <a:stretch/>
        </p:blipFill>
        <p:spPr>
          <a:xfrm>
            <a:off x="0" y="0"/>
            <a:ext cx="9143998" cy="6857998"/>
          </a:xfrm>
          <a:prstGeom prst="rect">
            <a:avLst/>
          </a:prstGeom>
          <a:noFill/>
          <a:ln>
            <a:noFill/>
          </a:ln>
        </p:spPr>
      </p:pic>
      <p:sp>
        <p:nvSpPr>
          <p:cNvPr id="7" name="Google Shape;7;p1"/>
          <p:cNvSpPr txBox="1"/>
          <p:nvPr>
            <p:ph idx="10" type="dt"/>
          </p:nvPr>
        </p:nvSpPr>
        <p:spPr>
          <a:xfrm>
            <a:off x="360378" y="6161442"/>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8" name="Google Shape;8;p1"/>
          <p:cNvSpPr txBox="1"/>
          <p:nvPr>
            <p:ph idx="11" type="ftr"/>
          </p:nvPr>
        </p:nvSpPr>
        <p:spPr>
          <a:xfrm>
            <a:off x="3124200" y="6161442"/>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9" name="Google Shape;9;p1"/>
          <p:cNvSpPr txBox="1"/>
          <p:nvPr>
            <p:ph idx="12" type="sldNum"/>
          </p:nvPr>
        </p:nvSpPr>
        <p:spPr>
          <a:xfrm>
            <a:off x="6639264" y="6161442"/>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Book Antiqua"/>
                <a:ea typeface="Book Antiqua"/>
                <a:cs typeface="Book Antiqua"/>
                <a:sym typeface="Book Antiqua"/>
              </a:defRPr>
            </a:lvl1pPr>
            <a:lvl2pPr indent="0" lvl="1" marL="0" marR="0" rtl="0" algn="r">
              <a:spcBef>
                <a:spcPts val="0"/>
              </a:spcBef>
              <a:buNone/>
              <a:defRPr b="0" i="0" sz="1200" u="none" cap="none" strike="noStrike">
                <a:solidFill>
                  <a:schemeClr val="dk2"/>
                </a:solidFill>
                <a:latin typeface="Book Antiqua"/>
                <a:ea typeface="Book Antiqua"/>
                <a:cs typeface="Book Antiqua"/>
                <a:sym typeface="Book Antiqua"/>
              </a:defRPr>
            </a:lvl2pPr>
            <a:lvl3pPr indent="0" lvl="2" marL="0" marR="0" rtl="0" algn="r">
              <a:spcBef>
                <a:spcPts val="0"/>
              </a:spcBef>
              <a:buNone/>
              <a:defRPr b="0" i="0" sz="1200" u="none" cap="none" strike="noStrike">
                <a:solidFill>
                  <a:schemeClr val="dk2"/>
                </a:solidFill>
                <a:latin typeface="Book Antiqua"/>
                <a:ea typeface="Book Antiqua"/>
                <a:cs typeface="Book Antiqua"/>
                <a:sym typeface="Book Antiqua"/>
              </a:defRPr>
            </a:lvl3pPr>
            <a:lvl4pPr indent="0" lvl="3" marL="0" marR="0" rtl="0" algn="r">
              <a:spcBef>
                <a:spcPts val="0"/>
              </a:spcBef>
              <a:buNone/>
              <a:defRPr b="0" i="0" sz="1200" u="none" cap="none" strike="noStrike">
                <a:solidFill>
                  <a:schemeClr val="dk2"/>
                </a:solidFill>
                <a:latin typeface="Book Antiqua"/>
                <a:ea typeface="Book Antiqua"/>
                <a:cs typeface="Book Antiqua"/>
                <a:sym typeface="Book Antiqua"/>
              </a:defRPr>
            </a:lvl4pPr>
            <a:lvl5pPr indent="0" lvl="4" marL="0" marR="0" rtl="0" algn="r">
              <a:spcBef>
                <a:spcPts val="0"/>
              </a:spcBef>
              <a:buNone/>
              <a:defRPr b="0" i="0" sz="1200" u="none" cap="none" strike="noStrike">
                <a:solidFill>
                  <a:schemeClr val="dk2"/>
                </a:solidFill>
                <a:latin typeface="Book Antiqua"/>
                <a:ea typeface="Book Antiqua"/>
                <a:cs typeface="Book Antiqua"/>
                <a:sym typeface="Book Antiqua"/>
              </a:defRPr>
            </a:lvl5pPr>
            <a:lvl6pPr indent="0" lvl="5" marL="0" marR="0" rtl="0" algn="r">
              <a:spcBef>
                <a:spcPts val="0"/>
              </a:spcBef>
              <a:buNone/>
              <a:defRPr b="0" i="0" sz="1200" u="none" cap="none" strike="noStrike">
                <a:solidFill>
                  <a:schemeClr val="dk2"/>
                </a:solidFill>
                <a:latin typeface="Book Antiqua"/>
                <a:ea typeface="Book Antiqua"/>
                <a:cs typeface="Book Antiqua"/>
                <a:sym typeface="Book Antiqua"/>
              </a:defRPr>
            </a:lvl6pPr>
            <a:lvl7pPr indent="0" lvl="6" marL="0" marR="0" rtl="0" algn="r">
              <a:spcBef>
                <a:spcPts val="0"/>
              </a:spcBef>
              <a:buNone/>
              <a:defRPr b="0" i="0" sz="1200" u="none" cap="none" strike="noStrike">
                <a:solidFill>
                  <a:schemeClr val="dk2"/>
                </a:solidFill>
                <a:latin typeface="Book Antiqua"/>
                <a:ea typeface="Book Antiqua"/>
                <a:cs typeface="Book Antiqua"/>
                <a:sym typeface="Book Antiqua"/>
              </a:defRPr>
            </a:lvl7pPr>
            <a:lvl8pPr indent="0" lvl="7" marL="0" marR="0" rtl="0" algn="r">
              <a:spcBef>
                <a:spcPts val="0"/>
              </a:spcBef>
              <a:buNone/>
              <a:defRPr b="0" i="0" sz="1200" u="none" cap="none" strike="noStrike">
                <a:solidFill>
                  <a:schemeClr val="dk2"/>
                </a:solidFill>
                <a:latin typeface="Book Antiqua"/>
                <a:ea typeface="Book Antiqua"/>
                <a:cs typeface="Book Antiqua"/>
                <a:sym typeface="Book Antiqua"/>
              </a:defRPr>
            </a:lvl8pPr>
            <a:lvl9pPr indent="0" lvl="8" marL="0" marR="0" rtl="0" algn="r">
              <a:spcBef>
                <a:spcPts val="0"/>
              </a:spcBef>
              <a:buNone/>
              <a:defRPr b="0" i="0" sz="1200" u="none" cap="none" strike="noStrike">
                <a:solidFill>
                  <a:schemeClr val="dk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pic>
        <p:nvPicPr>
          <p:cNvPr descr="PPT-General4.jpg" id="10" name="Google Shape;10;p1"/>
          <p:cNvPicPr preferRelativeResize="0"/>
          <p:nvPr/>
        </p:nvPicPr>
        <p:blipFill rotWithShape="1">
          <a:blip r:embed="rId2">
            <a:alphaModFix/>
          </a:blip>
          <a:srcRect b="0" l="0" r="0" t="0"/>
          <a:stretch/>
        </p:blipFill>
        <p:spPr>
          <a:xfrm>
            <a:off x="0" y="0"/>
            <a:ext cx="9143998" cy="6857998"/>
          </a:xfrm>
          <a:prstGeom prst="rect">
            <a:avLst/>
          </a:prstGeom>
          <a:noFill/>
          <a:ln>
            <a:noFill/>
          </a:ln>
        </p:spPr>
      </p:pic>
      <p:pic>
        <p:nvPicPr>
          <p:cNvPr descr="PPT-General4.jpg" id="11" name="Google Shape;11;p1"/>
          <p:cNvPicPr preferRelativeResize="0"/>
          <p:nvPr/>
        </p:nvPicPr>
        <p:blipFill rotWithShape="1">
          <a:blip r:embed="rId2">
            <a:alphaModFix/>
          </a:blip>
          <a:srcRect b="0" l="0" r="0" t="0"/>
          <a:stretch/>
        </p:blipFill>
        <p:spPr>
          <a:xfrm>
            <a:off x="0" y="0"/>
            <a:ext cx="9143998" cy="6857998"/>
          </a:xfrm>
          <a:prstGeom prst="rect">
            <a:avLst/>
          </a:prstGeom>
          <a:noFill/>
          <a:ln>
            <a:noFill/>
          </a:ln>
        </p:spPr>
      </p:pic>
      <p:pic>
        <p:nvPicPr>
          <p:cNvPr descr="PPT-General6.jpg" id="12" name="Google Shape;12;p1"/>
          <p:cNvPicPr preferRelativeResize="0"/>
          <p:nvPr/>
        </p:nvPicPr>
        <p:blipFill rotWithShape="1">
          <a:blip r:embed="rId3">
            <a:alphaModFix/>
          </a:blip>
          <a:srcRect b="0" l="0" r="0" t="0"/>
          <a:stretch/>
        </p:blipFill>
        <p:spPr>
          <a:xfrm>
            <a:off x="0" y="0"/>
            <a:ext cx="9143998" cy="68579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917163" y="696575"/>
            <a:ext cx="5821200" cy="244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marR="0" rtl="0" algn="l">
              <a:spcBef>
                <a:spcPts val="0"/>
              </a:spcBef>
              <a:spcAft>
                <a:spcPts val="0"/>
              </a:spcAft>
              <a:buClr>
                <a:srgbClr val="FFFFFF"/>
              </a:buClr>
              <a:buSzPts val="4000"/>
              <a:buFont typeface="Arial"/>
              <a:buNone/>
            </a:pPr>
            <a:r>
              <a:rPr lang="en-US"/>
              <a:t>Data Breaches Happening in the United States </a:t>
            </a:r>
            <a:endParaRPr/>
          </a:p>
        </p:txBody>
      </p:sp>
      <p:sp>
        <p:nvSpPr>
          <p:cNvPr id="57" name="Google Shape;57;p13"/>
          <p:cNvSpPr txBox="1"/>
          <p:nvPr>
            <p:ph idx="1" type="subTitle"/>
          </p:nvPr>
        </p:nvSpPr>
        <p:spPr>
          <a:xfrm>
            <a:off x="746200" y="3137675"/>
            <a:ext cx="80781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400"/>
              <a:buFont typeface="Noto Sans Symbols"/>
              <a:buNone/>
            </a:pPr>
            <a:r>
              <a:rPr lang="en-US"/>
              <a:t>DATS 6401 - Data Visualization-Individual Project 2                    </a:t>
            </a:r>
            <a:endParaRPr/>
          </a:p>
          <a:p>
            <a:pPr indent="0" lvl="0" marL="0" marR="0" rtl="0" algn="l">
              <a:spcBef>
                <a:spcPts val="0"/>
              </a:spcBef>
              <a:spcAft>
                <a:spcPts val="0"/>
              </a:spcAft>
              <a:buClr>
                <a:schemeClr val="accent1"/>
              </a:buClr>
              <a:buSzPts val="2400"/>
              <a:buFont typeface="Noto Sans Symbols"/>
              <a:buNone/>
            </a:pPr>
            <a:r>
              <a:rPr lang="en-US"/>
              <a:t>                               TejaswiniVuppu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1375"/>
            <a:ext cx="8520600" cy="852600"/>
          </a:xfrm>
          <a:prstGeom prst="rect">
            <a:avLst/>
          </a:prstGeom>
        </p:spPr>
        <p:txBody>
          <a:bodyPr anchorCtr="0" anchor="ctr" bIns="91425" lIns="91425" spcFirstLastPara="1" rIns="91425" wrap="square" tIns="91425">
            <a:noAutofit/>
          </a:bodyPr>
          <a:lstStyle/>
          <a:p>
            <a:pPr indent="0" lvl="0" marL="0" rtl="0" algn="l">
              <a:lnSpc>
                <a:spcPct val="90000"/>
              </a:lnSpc>
              <a:spcBef>
                <a:spcPts val="9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Finding the correlation between all the variables in the dataset</a:t>
            </a:r>
            <a:endParaRPr sz="2400">
              <a:latin typeface="Times New Roman"/>
              <a:ea typeface="Times New Roman"/>
              <a:cs typeface="Times New Roman"/>
              <a:sym typeface="Times New Roman"/>
            </a:endParaRPr>
          </a:p>
        </p:txBody>
      </p:sp>
      <p:sp>
        <p:nvSpPr>
          <p:cNvPr id="114" name="Google Shape;114;p22"/>
          <p:cNvSpPr txBox="1"/>
          <p:nvPr>
            <p:ph idx="1" type="body"/>
          </p:nvPr>
        </p:nvSpPr>
        <p:spPr>
          <a:xfrm>
            <a:off x="356875" y="987350"/>
            <a:ext cx="8520600" cy="448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5" name="Google Shape;115;p22"/>
          <p:cNvPicPr preferRelativeResize="0"/>
          <p:nvPr/>
        </p:nvPicPr>
        <p:blipFill>
          <a:blip r:embed="rId3">
            <a:alphaModFix/>
          </a:blip>
          <a:stretch>
            <a:fillRect/>
          </a:stretch>
        </p:blipFill>
        <p:spPr>
          <a:xfrm>
            <a:off x="1601100" y="1141825"/>
            <a:ext cx="6070775" cy="410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87900"/>
            <a:ext cx="8520600" cy="108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Finding the correlation between all the variables in the dataset</a:t>
            </a:r>
            <a:endParaRPr sz="2400">
              <a:solidFill>
                <a:schemeClr val="dk1"/>
              </a:solidFill>
              <a:latin typeface="Times New Roman"/>
              <a:ea typeface="Times New Roman"/>
              <a:cs typeface="Times New Roman"/>
              <a:sym typeface="Times New Roman"/>
            </a:endParaRPr>
          </a:p>
          <a:p>
            <a:pPr indent="0" lvl="0" marL="139700" rtl="0" algn="l">
              <a:lnSpc>
                <a:spcPct val="90000"/>
              </a:lnSpc>
              <a:spcBef>
                <a:spcPts val="900"/>
              </a:spcBef>
              <a:spcAft>
                <a:spcPts val="0"/>
              </a:spcAft>
              <a:buNone/>
            </a:pPr>
            <a:r>
              <a:rPr lang="en-US" sz="2400">
                <a:solidFill>
                  <a:schemeClr val="dk1"/>
                </a:solidFill>
                <a:latin typeface="Times New Roman"/>
                <a:ea typeface="Times New Roman"/>
                <a:cs typeface="Times New Roman"/>
                <a:sym typeface="Times New Roman"/>
              </a:rPr>
              <a:t>(Continuation)</a:t>
            </a:r>
            <a:endParaRPr sz="2400">
              <a:solidFill>
                <a:schemeClr val="dk1"/>
              </a:solidFill>
              <a:latin typeface="Times New Roman"/>
              <a:ea typeface="Times New Roman"/>
              <a:cs typeface="Times New Roman"/>
              <a:sym typeface="Times New Roman"/>
            </a:endParaRPr>
          </a:p>
        </p:txBody>
      </p:sp>
      <p:sp>
        <p:nvSpPr>
          <p:cNvPr id="121" name="Google Shape;121;p23"/>
          <p:cNvSpPr txBox="1"/>
          <p:nvPr>
            <p:ph idx="1" type="body"/>
          </p:nvPr>
        </p:nvSpPr>
        <p:spPr>
          <a:xfrm>
            <a:off x="311700" y="1368800"/>
            <a:ext cx="8520600" cy="40692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the above slide, we can see the correlation between only 3 variables among all the variables in the dataset.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Latitude, Longitude and Year of Breach are highly correlated.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Correlation helps us to know the relation between the variables in the dataset.</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 If there is no relation between the variables figures are not displayed when we run the syntax.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There are types in correlation based on our data like Weak or Strong correlation, positive or negative correlation.</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94979"/>
            <a:ext cx="8520600" cy="11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Finding the highest number of breaches based on the Year.</a:t>
            </a:r>
            <a:endParaRPr sz="2400">
              <a:latin typeface="Times New Roman"/>
              <a:ea typeface="Times New Roman"/>
              <a:cs typeface="Times New Roman"/>
              <a:sym typeface="Times New Roman"/>
            </a:endParaRPr>
          </a:p>
        </p:txBody>
      </p:sp>
      <p:sp>
        <p:nvSpPr>
          <p:cNvPr id="127" name="Google Shape;127;p24"/>
          <p:cNvSpPr txBox="1"/>
          <p:nvPr>
            <p:ph idx="1" type="body"/>
          </p:nvPr>
        </p:nvSpPr>
        <p:spPr>
          <a:xfrm>
            <a:off x="311700" y="1120775"/>
            <a:ext cx="8520600" cy="442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4"/>
          <p:cNvPicPr preferRelativeResize="0"/>
          <p:nvPr/>
        </p:nvPicPr>
        <p:blipFill>
          <a:blip r:embed="rId3">
            <a:alphaModFix/>
          </a:blip>
          <a:stretch>
            <a:fillRect/>
          </a:stretch>
        </p:blipFill>
        <p:spPr>
          <a:xfrm>
            <a:off x="311700" y="1120775"/>
            <a:ext cx="8520600" cy="442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198775"/>
            <a:ext cx="8520600" cy="115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Finding the highest number of breaches based on the Year.(Continuation)</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
        <p:nvSpPr>
          <p:cNvPr id="134" name="Google Shape;134;p25"/>
          <p:cNvSpPr txBox="1"/>
          <p:nvPr>
            <p:ph idx="1" type="body"/>
          </p:nvPr>
        </p:nvSpPr>
        <p:spPr>
          <a:xfrm>
            <a:off x="311700" y="1054050"/>
            <a:ext cx="8520600" cy="44430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the above slide, I plotted the scatter plot by taking the combination of two columns Type of breach and Year of Breach columns to check which year covers all type of breaches.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And check which type pf breach happens in almost all years.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 have taken Type of breach on x-axis and Year of Breach on the y-axis.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2014 is the year which is attacked by all types of breaches based on the data given. According to my assumption, 2014 is the year where most hackers have used all breach types to start attacking process.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When I look at the scatter plot I got to know one more thing where HACK and DISC breach types are two types of breaches which are highly affecting.</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1"/>
            <a:ext cx="8520600" cy="135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Plotting the geo maps to determine which state has the number of breaches</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p:txBody>
      </p:sp>
      <p:sp>
        <p:nvSpPr>
          <p:cNvPr id="140" name="Google Shape;140;p26"/>
          <p:cNvSpPr txBox="1"/>
          <p:nvPr>
            <p:ph idx="1" type="body"/>
          </p:nvPr>
        </p:nvSpPr>
        <p:spPr>
          <a:xfrm>
            <a:off x="311700" y="1234050"/>
            <a:ext cx="8520600" cy="4292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pic>
        <p:nvPicPr>
          <p:cNvPr id="141" name="Google Shape;141;p26"/>
          <p:cNvPicPr preferRelativeResize="0"/>
          <p:nvPr/>
        </p:nvPicPr>
        <p:blipFill rotWithShape="1">
          <a:blip r:embed="rId3">
            <a:alphaModFix/>
          </a:blip>
          <a:srcRect b="0" l="2659" r="-2660" t="0"/>
          <a:stretch/>
        </p:blipFill>
        <p:spPr>
          <a:xfrm>
            <a:off x="311700" y="947300"/>
            <a:ext cx="8747399" cy="4472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54225"/>
            <a:ext cx="8520600" cy="93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Plotting the geo maps to determine which state has the number of breaches(Continuation)</a:t>
            </a:r>
            <a:endParaRPr sz="2400">
              <a:latin typeface="Times New Roman"/>
              <a:ea typeface="Times New Roman"/>
              <a:cs typeface="Times New Roman"/>
              <a:sym typeface="Times New Roman"/>
            </a:endParaRPr>
          </a:p>
        </p:txBody>
      </p:sp>
      <p:sp>
        <p:nvSpPr>
          <p:cNvPr id="147" name="Google Shape;147;p27"/>
          <p:cNvSpPr txBox="1"/>
          <p:nvPr>
            <p:ph idx="1" type="body"/>
          </p:nvPr>
        </p:nvSpPr>
        <p:spPr>
          <a:xfrm>
            <a:off x="311700" y="987225"/>
            <a:ext cx="8520600" cy="45153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 the above slide, I plotted the geo maps by taking the State column data and combining it with the total number of records.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And now I got to know which State has the highest number of records saying that this state is most commonly affected with the data breaches.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Based on this information also I got to know which state should protect the data from the hackers. I got to know how many times each state is affected.</a:t>
            </a:r>
            <a:endParaRPr sz="1800">
              <a:solidFill>
                <a:schemeClr val="dk1"/>
              </a:solidFill>
              <a:latin typeface="Times New Roman"/>
              <a:ea typeface="Times New Roman"/>
              <a:cs typeface="Times New Roman"/>
              <a:sym typeface="Times New Roman"/>
            </a:endParaRPr>
          </a:p>
          <a:p>
            <a:pPr indent="0" lvl="0" marL="0" rtl="0" algn="l">
              <a:lnSpc>
                <a:spcPct val="90000"/>
              </a:lnSpc>
              <a:spcBef>
                <a:spcPts val="90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lnSpc>
                <a:spcPct val="90000"/>
              </a:lnSpc>
              <a:spcBef>
                <a:spcPts val="90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rtl="0" algn="l">
              <a:lnSpc>
                <a:spcPct val="90000"/>
              </a:lnSpc>
              <a:spcBef>
                <a:spcPts val="9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457200" rtl="0" algn="l">
              <a:lnSpc>
                <a:spcPct val="90000"/>
              </a:lnSpc>
              <a:spcBef>
                <a:spcPts val="9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2"/>
            <a:ext cx="8520600" cy="9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p:txBody>
      </p:sp>
      <p:sp>
        <p:nvSpPr>
          <p:cNvPr id="153" name="Google Shape;153;p28"/>
          <p:cNvSpPr txBox="1"/>
          <p:nvPr>
            <p:ph idx="1" type="body"/>
          </p:nvPr>
        </p:nvSpPr>
        <p:spPr>
          <a:xfrm>
            <a:off x="311700" y="760525"/>
            <a:ext cx="8520600" cy="47100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this project, I dealt with different types of breaches and tell people who are worried about it.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These are areas, which are to be improved and vendors, be able to see which is the most important breach, happening frequently.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By using the 'Description of Incident' column, we can eradicate the attacks which are coming in future by using some methodologies.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 conclude saying that factors to protect the company from data breaches are giving limited access to secure database which is Information source in this dataset and keeping passwords which are quite lengthy for these type of databases.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343501"/>
            <a:ext cx="8520600" cy="81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highlight>
                  <a:srgbClr val="FFFFFF"/>
                </a:highlight>
                <a:latin typeface="Times New Roman"/>
                <a:ea typeface="Times New Roman"/>
                <a:cs typeface="Times New Roman"/>
                <a:sym typeface="Times New Roman"/>
              </a:rPr>
              <a:t>Overview of  Data</a:t>
            </a:r>
            <a:endParaRPr sz="2400">
              <a:latin typeface="Times New Roman"/>
              <a:ea typeface="Times New Roman"/>
              <a:cs typeface="Times New Roman"/>
              <a:sym typeface="Times New Roman"/>
            </a:endParaRPr>
          </a:p>
        </p:txBody>
      </p:sp>
      <p:sp>
        <p:nvSpPr>
          <p:cNvPr id="63" name="Google Shape;63;p14"/>
          <p:cNvSpPr txBox="1"/>
          <p:nvPr>
            <p:ph idx="1" type="body"/>
          </p:nvPr>
        </p:nvSpPr>
        <p:spPr>
          <a:xfrm>
            <a:off x="311700" y="1302900"/>
            <a:ext cx="8520600" cy="41574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Data was taken from the Privacy Rights </a:t>
            </a:r>
            <a:r>
              <a:rPr lang="en-US" sz="1800">
                <a:solidFill>
                  <a:schemeClr val="dk1"/>
                </a:solidFill>
                <a:highlight>
                  <a:srgbClr val="FFFFFF"/>
                </a:highlight>
                <a:latin typeface="Times New Roman"/>
                <a:ea typeface="Times New Roman"/>
                <a:cs typeface="Times New Roman"/>
                <a:sym typeface="Times New Roman"/>
              </a:rPr>
              <a:t>Clearinghouse</a:t>
            </a:r>
            <a:r>
              <a:rPr lang="en-US" sz="1800">
                <a:solidFill>
                  <a:schemeClr val="dk1"/>
                </a:solidFill>
                <a:highlight>
                  <a:srgbClr val="FFFFFF"/>
                </a:highlight>
                <a:latin typeface="Times New Roman"/>
                <a:ea typeface="Times New Roman"/>
                <a:cs typeface="Times New Roman"/>
                <a:sym typeface="Times New Roman"/>
              </a:rPr>
              <a:t>.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Charts used to display are Stack charts, Bar Charts, Column charts and Pie charts.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Years of data range from 2009 to 2014.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Initially, data was taken in CSV format.</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 Later it was Cleaned using Python(Jupyter notebook sheet) and Excel.</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 Choose all the states of united states concerning data breach attacks.Java Script, HTML, Bootstrap and Google API are used for the visualization process.</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93367"/>
            <a:ext cx="8520600" cy="7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Goals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215000"/>
            <a:ext cx="8520600" cy="42522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Finding the Type of breach based on the company.</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Comparing the total number of breaches happening concerning the year.</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Determining the breach count based on its type.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Finding the correlation between all the variables in the dataset.</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Finding the highest number of breaches based on the Year.</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Plotting the geo maps to determine which state has the number of breaches.</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
            <a:ext cx="8520600" cy="135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Comparing the total number of breaches happening concerning the year.</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p:txBody>
      </p:sp>
      <p:sp>
        <p:nvSpPr>
          <p:cNvPr id="75" name="Google Shape;75;p16"/>
          <p:cNvSpPr txBox="1"/>
          <p:nvPr>
            <p:ph idx="1" type="body"/>
          </p:nvPr>
        </p:nvSpPr>
        <p:spPr>
          <a:xfrm>
            <a:off x="311700" y="1094075"/>
            <a:ext cx="8520600" cy="439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6"/>
          <p:cNvPicPr preferRelativeResize="0"/>
          <p:nvPr/>
        </p:nvPicPr>
        <p:blipFill>
          <a:blip r:embed="rId3">
            <a:alphaModFix/>
          </a:blip>
          <a:stretch>
            <a:fillRect/>
          </a:stretch>
        </p:blipFill>
        <p:spPr>
          <a:xfrm>
            <a:off x="311700" y="1094075"/>
            <a:ext cx="8520600" cy="433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94750"/>
            <a:ext cx="8520600" cy="12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Comparing the total number of breaches happening concerning the year.(Continuation)</a:t>
            </a:r>
            <a:endParaRPr sz="2400">
              <a:solidFill>
                <a:schemeClr val="dk1"/>
              </a:solidFill>
              <a:latin typeface="Times New Roman"/>
              <a:ea typeface="Times New Roman"/>
              <a:cs typeface="Times New Roman"/>
              <a:sym typeface="Times New Roman"/>
            </a:endParaRPr>
          </a:p>
        </p:txBody>
      </p:sp>
      <p:sp>
        <p:nvSpPr>
          <p:cNvPr id="82" name="Google Shape;82;p17"/>
          <p:cNvSpPr txBox="1"/>
          <p:nvPr>
            <p:ph idx="1" type="body"/>
          </p:nvPr>
        </p:nvSpPr>
        <p:spPr>
          <a:xfrm>
            <a:off x="311700" y="1236700"/>
            <a:ext cx="8520600" cy="42429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the above slide, I have displayed the histogram, by plotting the Year of the breach in the x-axis and count of attacks on the y-axis.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And I have represented it, naming the distribution of breaches by year.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When I look at the histogram, 2017 is the year where hackers are mostly concentrated.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that year, i see the highest breach count.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Until 2013, I do not see so many data breach happening, but it started increasing from 2014.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And the state becomes vice versa every year, but I see the increased state from 2014.</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593367"/>
            <a:ext cx="8520600" cy="7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Determining the count of Type of breach</a:t>
            </a:r>
            <a:r>
              <a:rPr lang="en-US" sz="1800">
                <a:solidFill>
                  <a:schemeClr val="dk1"/>
                </a:solidFill>
              </a:rPr>
              <a:t>.</a:t>
            </a:r>
            <a:endParaRPr/>
          </a:p>
        </p:txBody>
      </p:sp>
      <p:sp>
        <p:nvSpPr>
          <p:cNvPr id="88" name="Google Shape;88;p18"/>
          <p:cNvSpPr txBox="1"/>
          <p:nvPr>
            <p:ph idx="1" type="body"/>
          </p:nvPr>
        </p:nvSpPr>
        <p:spPr>
          <a:xfrm>
            <a:off x="311700" y="1536626"/>
            <a:ext cx="8520600" cy="394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1574400" y="1356875"/>
            <a:ext cx="5510425" cy="394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176901"/>
            <a:ext cx="8520600" cy="102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Determining the count of Type of breach.(Continuation)</a:t>
            </a:r>
            <a:endParaRPr sz="24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2400">
              <a:latin typeface="Times New Roman"/>
              <a:ea typeface="Times New Roman"/>
              <a:cs typeface="Times New Roman"/>
              <a:sym typeface="Times New Roman"/>
            </a:endParaRPr>
          </a:p>
        </p:txBody>
      </p:sp>
      <p:sp>
        <p:nvSpPr>
          <p:cNvPr id="95" name="Google Shape;95;p19"/>
          <p:cNvSpPr txBox="1"/>
          <p:nvPr>
            <p:ph idx="1" type="body"/>
          </p:nvPr>
        </p:nvSpPr>
        <p:spPr>
          <a:xfrm>
            <a:off x="311700" y="827225"/>
            <a:ext cx="8520600" cy="46299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sz="1800"/>
              <a:t>In the above slide, I have displayed the barplot by plotting the Breach Type in the x-axis and count of it on the y-axis. </a:t>
            </a:r>
            <a:endParaRPr sz="1800"/>
          </a:p>
          <a:p>
            <a:pPr indent="-342900" lvl="0" marL="457200" rtl="0" algn="l">
              <a:lnSpc>
                <a:spcPct val="115000"/>
              </a:lnSpc>
              <a:spcBef>
                <a:spcPts val="0"/>
              </a:spcBef>
              <a:spcAft>
                <a:spcPts val="0"/>
              </a:spcAft>
              <a:buSzPts val="1800"/>
              <a:buChar char="●"/>
            </a:pPr>
            <a:r>
              <a:rPr lang="en-US" sz="1800"/>
              <a:t>And I have represented it naming the count of breach types. </a:t>
            </a:r>
            <a:endParaRPr sz="1800"/>
          </a:p>
          <a:p>
            <a:pPr indent="-342900" lvl="0" marL="457200" rtl="0" algn="l">
              <a:lnSpc>
                <a:spcPct val="115000"/>
              </a:lnSpc>
              <a:spcBef>
                <a:spcPts val="0"/>
              </a:spcBef>
              <a:spcAft>
                <a:spcPts val="0"/>
              </a:spcAft>
              <a:buSzPts val="1800"/>
              <a:buChar char="●"/>
            </a:pPr>
            <a:r>
              <a:rPr lang="en-US" sz="1800"/>
              <a:t>When I look at barplot HACK is a breach which is topmost breach type where most hackers use it. </a:t>
            </a:r>
            <a:endParaRPr sz="1800"/>
          </a:p>
          <a:p>
            <a:pPr indent="-342900" lvl="0" marL="457200" rtl="0" algn="l">
              <a:lnSpc>
                <a:spcPct val="115000"/>
              </a:lnSpc>
              <a:spcBef>
                <a:spcPts val="0"/>
              </a:spcBef>
              <a:spcAft>
                <a:spcPts val="0"/>
              </a:spcAft>
              <a:buSzPts val="1800"/>
              <a:buChar char="●"/>
            </a:pPr>
            <a:r>
              <a:rPr lang="en-US" sz="1800"/>
              <a:t>Rest second and third positions are covered by DISC and PHYS.In this barplot, i see the most prominent data breach type. </a:t>
            </a:r>
            <a:endParaRPr sz="1800"/>
          </a:p>
          <a:p>
            <a:pPr indent="-342900" lvl="0" marL="457200" rtl="0" algn="l">
              <a:lnSpc>
                <a:spcPct val="115000"/>
              </a:lnSpc>
              <a:spcBef>
                <a:spcPts val="0"/>
              </a:spcBef>
              <a:spcAft>
                <a:spcPts val="0"/>
              </a:spcAft>
              <a:buSzPts val="1800"/>
              <a:buChar char="●"/>
            </a:pPr>
            <a:r>
              <a:rPr lang="en-US" sz="1800"/>
              <a:t>HACK is breach type with a count of 250. </a:t>
            </a:r>
            <a:endParaRPr sz="1800"/>
          </a:p>
          <a:p>
            <a:pPr indent="-342900" lvl="0" marL="457200" rtl="0" algn="l">
              <a:lnSpc>
                <a:spcPct val="115000"/>
              </a:lnSpc>
              <a:spcBef>
                <a:spcPts val="0"/>
              </a:spcBef>
              <a:spcAft>
                <a:spcPts val="0"/>
              </a:spcAft>
              <a:buSzPts val="1800"/>
              <a:buChar char="●"/>
            </a:pPr>
            <a:r>
              <a:rPr lang="en-US" sz="1800"/>
              <a:t>Remaining all having the count below 100. </a:t>
            </a:r>
            <a:endParaRPr sz="1800"/>
          </a:p>
          <a:p>
            <a:pPr indent="-342900" lvl="0" marL="457200" rtl="0" algn="l">
              <a:lnSpc>
                <a:spcPct val="115000"/>
              </a:lnSpc>
              <a:spcBef>
                <a:spcPts val="0"/>
              </a:spcBef>
              <a:spcAft>
                <a:spcPts val="0"/>
              </a:spcAft>
              <a:buSzPts val="1800"/>
              <a:buChar char="●"/>
            </a:pPr>
            <a:r>
              <a:rPr lang="en-US" sz="1800"/>
              <a:t>So, if companies attacked by this type of breach, will be careful this problem may be eradicated. </a:t>
            </a:r>
            <a:endParaRPr sz="1800"/>
          </a:p>
          <a:p>
            <a:pPr indent="-342900" lvl="0" marL="457200" rtl="0" algn="l">
              <a:lnSpc>
                <a:spcPct val="115000"/>
              </a:lnSpc>
              <a:spcBef>
                <a:spcPts val="0"/>
              </a:spcBef>
              <a:spcAft>
                <a:spcPts val="0"/>
              </a:spcAft>
              <a:buSzPts val="1800"/>
              <a:buChar char="●"/>
            </a:pPr>
            <a:r>
              <a:rPr lang="en-US" sz="1800"/>
              <a:t>Other companies also should know more about this type of breach and know the ways to stop attacked by this type of breach.</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93400"/>
            <a:ext cx="8520600" cy="90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Finding the Type of breach based on the company.</a:t>
            </a:r>
            <a:endParaRPr sz="24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2400">
              <a:latin typeface="Times New Roman"/>
              <a:ea typeface="Times New Roman"/>
              <a:cs typeface="Times New Roman"/>
              <a:sym typeface="Times New Roman"/>
            </a:endParaRPr>
          </a:p>
        </p:txBody>
      </p:sp>
      <p:sp>
        <p:nvSpPr>
          <p:cNvPr id="101" name="Google Shape;101;p20"/>
          <p:cNvSpPr txBox="1"/>
          <p:nvPr>
            <p:ph idx="1" type="body"/>
          </p:nvPr>
        </p:nvSpPr>
        <p:spPr>
          <a:xfrm>
            <a:off x="2374950" y="773850"/>
            <a:ext cx="6457200" cy="462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800"/>
              <a:t> </a:t>
            </a:r>
            <a:endParaRPr sz="1800"/>
          </a:p>
          <a:p>
            <a:pPr indent="0" lvl="0" marL="0" rtl="0" algn="l">
              <a:spcBef>
                <a:spcPts val="0"/>
              </a:spcBef>
              <a:spcAft>
                <a:spcPts val="0"/>
              </a:spcAft>
              <a:buNone/>
            </a:pPr>
            <a:r>
              <a:t/>
            </a:r>
            <a:endParaRPr/>
          </a:p>
        </p:txBody>
      </p:sp>
      <p:pic>
        <p:nvPicPr>
          <p:cNvPr id="102" name="Google Shape;102;p20"/>
          <p:cNvPicPr preferRelativeResize="0"/>
          <p:nvPr/>
        </p:nvPicPr>
        <p:blipFill>
          <a:blip r:embed="rId3">
            <a:alphaModFix/>
          </a:blip>
          <a:stretch>
            <a:fillRect/>
          </a:stretch>
        </p:blipFill>
        <p:spPr>
          <a:xfrm>
            <a:off x="2548400" y="827225"/>
            <a:ext cx="5723901" cy="457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33425"/>
            <a:ext cx="8520600" cy="72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Finding the Type of breach based on the company.(Continuation)</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8" name="Google Shape;108;p21"/>
          <p:cNvSpPr txBox="1"/>
          <p:nvPr>
            <p:ph idx="1" type="body"/>
          </p:nvPr>
        </p:nvSpPr>
        <p:spPr>
          <a:xfrm>
            <a:off x="311700" y="853900"/>
            <a:ext cx="8520600" cy="46125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the above slide, I have displayed the type of breach based on company data.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 have used group by function in the syntax to get data of both the columns.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If I don't have exact information or proof that which type of breach attacked this company we can keep that type of breach as "UNKNOWN" and it is represented as "UNKN" in the dataset.</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Based on this data we can get to know hackers are concentrating on which type of breach and which domain type of companies they are looking for.</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2400">
              <a:latin typeface="Times New Roman"/>
              <a:ea typeface="Times New Roman"/>
              <a:cs typeface="Times New Roman"/>
              <a:sym typeface="Times New Roman"/>
            </a:endParaRPr>
          </a:p>
          <a:p>
            <a:pPr indent="0" lvl="0" marL="457200" rtl="0" algn="l">
              <a:spcBef>
                <a:spcPts val="0"/>
              </a:spcBef>
              <a:spcAft>
                <a:spcPts val="0"/>
              </a:spcAft>
              <a:buNone/>
            </a:pPr>
            <a:r>
              <a:t/>
            </a:r>
            <a:endParaRPr sz="24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