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80" r:id="rId11"/>
    <p:sldId id="264" r:id="rId12"/>
    <p:sldId id="266" r:id="rId13"/>
    <p:sldId id="277" r:id="rId14"/>
    <p:sldId id="275" r:id="rId15"/>
    <p:sldId id="281" r:id="rId16"/>
    <p:sldId id="267" r:id="rId17"/>
    <p:sldId id="268" r:id="rId18"/>
    <p:sldId id="269" r:id="rId19"/>
    <p:sldId id="270" r:id="rId20"/>
    <p:sldId id="271" r:id="rId21"/>
    <p:sldId id="276" r:id="rId22"/>
    <p:sldId id="278" r:id="rId23"/>
    <p:sldId id="279" r:id="rId24"/>
    <p:sldId id="272" r:id="rId25"/>
    <p:sldId id="273" r:id="rId26"/>
    <p:sldId id="27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e157f129_0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e157f129_0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e157f129_0_2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e157f129_0_2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e157f129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3e157f129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e157f129_0_2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e157f129_0_2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e157f129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3e157f129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e157f129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3e157f129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72a68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472a68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472a689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472a689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472a689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472a689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e157f129_0_2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e157f129_0_2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e157f129_0_2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e157f129_0_2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e157f129_0_2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e157f129_0_2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e157f129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e157f129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e157f129_0_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3e157f129_0_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yle.abbott/in-en/products/freestyle-libre-senso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inkercad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HEALTHWARE 2.0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GLUCOSE DOOR HANDLE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58850" y="33702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/>
              <a:t>Tejaswi s</a:t>
            </a:r>
            <a:endParaRPr sz="128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/>
              <a:t>Sanjana r</a:t>
            </a:r>
            <a:endParaRPr sz="128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/>
              <a:t>                                  Mentor: Dr edna elizabeth N</a:t>
            </a:r>
            <a:endParaRPr sz="12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02-7A55-431B-BE65-7FC16A66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A87D-7159-4690-90FC-9A9936505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6144A-6F65-43EC-A28C-734BB787EB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WhatsApp Video 2022-04-17 at 9.23.09 AM">
            <a:hlinkClick r:id="" action="ppaction://media"/>
            <a:extLst>
              <a:ext uri="{FF2B5EF4-FFF2-40B4-BE49-F238E27FC236}">
                <a16:creationId xmlns:a16="http://schemas.microsoft.com/office/drawing/2014/main" id="{39E08515-1ECD-4BA2-A897-C80CDB2016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86" y="90014"/>
            <a:ext cx="8935227" cy="49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CGM TECHNOLOGY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2"/>
          </p:nvPr>
        </p:nvSpPr>
        <p:spPr>
          <a:xfrm>
            <a:off x="731100" y="1743100"/>
            <a:ext cx="68817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Continuous glucose monitor is one of the most recent innovations in the healthcare industry which helps diabetic patients to </a:t>
            </a:r>
            <a:r>
              <a:rPr lang="en" b="1" i="1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administer their sugar levels without pricking.</a:t>
            </a:r>
            <a:endParaRPr b="1" i="1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basic cgm device contains a sensor plus transmitter which is implanted into the body of the patient 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transmitter sends the values collected by the sensor </a:t>
            </a:r>
            <a:r>
              <a:rPr lang="en" b="1" i="1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 either a receiver or other devices via bLE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(bluetooth low energy).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There are several brands providing this product along with an inbuilt app to survey and analyse the sugar levels.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Some of these apps are also linked to other apps providing diet tips and routines.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1195450" y="6931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0" y="211050"/>
            <a:ext cx="2539926" cy="25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5645800" y="32749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674" y="2338248"/>
            <a:ext cx="1857350" cy="227365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1948900" y="2993675"/>
            <a:ext cx="19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Dexcom G6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329300" y="2012550"/>
            <a:ext cx="3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6449475" y="21900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Abbott Freestyle Libre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385475" y="388450"/>
            <a:ext cx="59070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cgm may send notifications to a receiver or </a:t>
            </a:r>
            <a:r>
              <a:rPr lang="en" sz="1300" b="1" i="1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sometimes directly to mobiles to prevent the disturbance of carrying around a receiver.</a:t>
            </a:r>
            <a:endParaRPr sz="1300" b="1" i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300" b="1" i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421925" y="3475875"/>
            <a:ext cx="44202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3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freestyle Libre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provides cgm sensors which updates values </a:t>
            </a:r>
            <a:r>
              <a:rPr lang="en" sz="1300" b="1" i="1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 when the receiver or mobile is scanned against the sensor/transmitter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unlike other companies such as </a:t>
            </a:r>
            <a:r>
              <a:rPr lang="en" sz="1300" b="1" i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dexcom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which </a:t>
            </a:r>
            <a:r>
              <a:rPr lang="en" sz="1300" b="1" i="1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automatically updates the sugar levels to the nearby connected device</a:t>
            </a:r>
            <a:endParaRPr b="1" i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A69EF4-10C7-4E4A-B198-DE921E163FA8}"/>
              </a:ext>
            </a:extLst>
          </p:cNvPr>
          <p:cNvSpPr txBox="1"/>
          <p:nvPr/>
        </p:nvSpPr>
        <p:spPr>
          <a:xfrm>
            <a:off x="7379936" y="4733841"/>
            <a:ext cx="114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BACK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AF1E-9D85-4F0D-94D5-D2E6916C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6727870" cy="705000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GLUCOSE VALUES TO CLOUD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70B9-3866-4D34-B4CD-BC1563EAA7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9149" y="1680693"/>
            <a:ext cx="6727869" cy="288185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The earlier methods of uploading data to cloud was </a:t>
            </a:r>
            <a:r>
              <a:rPr lang="en-US" sz="1600" b="1" dirty="0"/>
              <a:t>by connecting the receiver of the CGM to a computer via USB.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dirty="0"/>
              <a:t>This </a:t>
            </a:r>
            <a:r>
              <a:rPr lang="en-US" sz="1600" b="1" dirty="0"/>
              <a:t>is not a very efficient way </a:t>
            </a:r>
            <a:r>
              <a:rPr lang="en-US" sz="1600" dirty="0"/>
              <a:t>to store data and give access to medical practitioners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dirty="0"/>
              <a:t>A recent patent has been applied in the US </a:t>
            </a:r>
            <a:r>
              <a:rPr lang="en-US" sz="1600" b="1" dirty="0"/>
              <a:t>for the direct </a:t>
            </a:r>
            <a:r>
              <a:rPr lang="en-US" sz="1600" b="1" dirty="0" err="1"/>
              <a:t>CGMconnectivity</a:t>
            </a:r>
            <a:r>
              <a:rPr lang="en-US" sz="1600" b="1" dirty="0"/>
              <a:t> to the storage device of the cloud.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dirty="0"/>
              <a:t>According to this , an </a:t>
            </a:r>
            <a:r>
              <a:rPr lang="en-US" sz="1600" b="1" dirty="0"/>
              <a:t>internet gateway chip is attached to the receiver which sends data to the cloud wirelessly</a:t>
            </a:r>
          </a:p>
        </p:txBody>
      </p:sp>
    </p:spTree>
    <p:extLst>
      <p:ext uri="{BB962C8B-B14F-4D97-AF65-F5344CB8AC3E}">
        <p14:creationId xmlns:p14="http://schemas.microsoft.com/office/powerpoint/2010/main" val="28876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127B-CA1A-4945-BE2C-31C8AA09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/>
              <a:t>PP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C3B4-A7EB-44A7-AA4A-274650841AA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9150" y="1751526"/>
            <a:ext cx="6882416" cy="288486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Since we send all the glucose values to cloud </a:t>
            </a:r>
            <a:r>
              <a:rPr lang="en-US" sz="1600" b="1" dirty="0"/>
              <a:t>we can notify those values through an app to the parent </a:t>
            </a:r>
          </a:p>
          <a:p>
            <a:pPr marL="146050" indent="0">
              <a:buNone/>
            </a:pPr>
            <a:endParaRPr lang="en-US" sz="1600" b="1" dirty="0"/>
          </a:p>
          <a:p>
            <a:r>
              <a:rPr lang="en-US" sz="1600" dirty="0"/>
              <a:t>And </a:t>
            </a:r>
            <a:r>
              <a:rPr lang="en-US" sz="1600" b="1" dirty="0"/>
              <a:t>allow the parent to open or lock the handle </a:t>
            </a:r>
          </a:p>
          <a:p>
            <a:pPr marL="146050" indent="0">
              <a:buNone/>
            </a:pPr>
            <a:endParaRPr lang="en-US" sz="1600" b="1" dirty="0"/>
          </a:p>
          <a:p>
            <a:r>
              <a:rPr lang="en-US" sz="1600" dirty="0"/>
              <a:t>And using these glucose </a:t>
            </a:r>
            <a:r>
              <a:rPr lang="en-US" sz="1600" b="1" dirty="0"/>
              <a:t>values we can create an alert alarm </a:t>
            </a:r>
            <a:r>
              <a:rPr lang="en-US" sz="1600" dirty="0"/>
              <a:t>if the values are </a:t>
            </a:r>
            <a:r>
              <a:rPr lang="en-US" sz="1600" b="1" dirty="0"/>
              <a:t>too high or low</a:t>
            </a:r>
          </a:p>
          <a:p>
            <a:pPr marL="146050" indent="0">
              <a:buNone/>
            </a:pPr>
            <a:endParaRPr lang="en-US" sz="1600" b="1" dirty="0"/>
          </a:p>
          <a:p>
            <a:r>
              <a:rPr lang="en-US" sz="1600" dirty="0"/>
              <a:t>In the same app </a:t>
            </a:r>
            <a:r>
              <a:rPr lang="en-US" sz="1600" b="1" dirty="0"/>
              <a:t>we can plot graphs for various timeline</a:t>
            </a:r>
            <a:r>
              <a:rPr lang="en-US" sz="1600" dirty="0"/>
              <a:t> which can be used for </a:t>
            </a:r>
            <a:r>
              <a:rPr lang="en-US" sz="1600" b="1" dirty="0"/>
              <a:t>medical examination </a:t>
            </a:r>
          </a:p>
          <a:p>
            <a:endParaRPr lang="en-IN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B67B357-CEC7-47ED-A1C9-4AA10414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84" y="311452"/>
            <a:ext cx="3043908" cy="160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6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44E-E264-49D6-9027-39DAFB98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DATA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0EF19-F426-4F02-B1C0-B0E33DBFE7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1417" y="1550600"/>
            <a:ext cx="7640456" cy="2951855"/>
          </a:xfrm>
        </p:spPr>
        <p:txBody>
          <a:bodyPr>
            <a:normAutofit/>
          </a:bodyPr>
          <a:lstStyle/>
          <a:p>
            <a:r>
              <a:rPr lang="en-US" dirty="0"/>
              <a:t>Since we are dealing with important medical records </a:t>
            </a:r>
            <a:r>
              <a:rPr lang="en-US" b="1" dirty="0"/>
              <a:t>proper cloud data management is of utmost importance.</a:t>
            </a:r>
          </a:p>
          <a:p>
            <a:pPr marL="146050" indent="0">
              <a:buNone/>
            </a:pPr>
            <a:endParaRPr lang="en-US" b="1" dirty="0"/>
          </a:p>
          <a:p>
            <a:r>
              <a:rPr lang="en-US" dirty="0"/>
              <a:t>Cloud data management is very different from traditional data management methods and </a:t>
            </a:r>
            <a:r>
              <a:rPr lang="en-US" b="1" dirty="0"/>
              <a:t>has several advantages </a:t>
            </a:r>
            <a:r>
              <a:rPr lang="en-US" dirty="0"/>
              <a:t>such as </a:t>
            </a:r>
          </a:p>
          <a:p>
            <a:pPr marL="14605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security,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zero maintenance,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automated backup and so on.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There are several companies which offer to provide data management services at low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9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CAM </a:t>
            </a:r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6235"/>
          <a:stretch/>
        </p:blipFill>
        <p:spPr>
          <a:xfrm>
            <a:off x="819150" y="1756000"/>
            <a:ext cx="3892138" cy="22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4711300" y="2300300"/>
            <a:ext cx="39471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★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Faces of caretakers can be enrolled in esp32cam server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★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If enrolled face comes near the door can be unlocked 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BA916-10A8-472F-A6DB-8525BFAA8DE5}"/>
              </a:ext>
            </a:extLst>
          </p:cNvPr>
          <p:cNvSpPr txBox="1"/>
          <p:nvPr/>
        </p:nvSpPr>
        <p:spPr>
          <a:xfrm>
            <a:off x="7147461" y="4496900"/>
            <a:ext cx="114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sldjump"/>
              </a:rPr>
              <a:t>BACK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847725" y="588425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KEYPAD AND SERVO MOTOR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50" y="1550600"/>
            <a:ext cx="3846999" cy="3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PROCESS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PROCESS 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body" idx="2"/>
          </p:nvPr>
        </p:nvSpPr>
        <p:spPr>
          <a:xfrm>
            <a:off x="819150" y="1809825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lvl="0" indent="-209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Case 1 :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A non diabetic person needs to access the door, </a:t>
            </a:r>
            <a:r>
              <a:rPr lang="en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 unlock by using facial recognition/passcode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95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Case 2: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diabetic person needs to use the device, </a:t>
            </a:r>
            <a:r>
              <a:rPr lang="en" sz="13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they need to use the scanner to test the glucose level </a:t>
            </a:r>
            <a:r>
              <a:rPr lang="en" sz="13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their body and the receiver will send </a:t>
            </a:r>
            <a:r>
              <a:rPr lang="en" sz="13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notification to an app </a:t>
            </a:r>
            <a:r>
              <a:rPr lang="en" sz="13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their device.</a:t>
            </a:r>
            <a:endParaRPr sz="13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parent can choose to unlock or not .</a:t>
            </a:r>
            <a:endParaRPr sz="13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lvl="1" indent="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these scanned glucose values will be stored in cloud </a:t>
            </a:r>
            <a:r>
              <a:rPr lang="en" sz="1300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sent to an app which can be used to analyse the health conditions of the child and take necessary precautions if necessary.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998481" y="1499619"/>
            <a:ext cx="3253800" cy="3013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3618957" y="1157295"/>
            <a:ext cx="2012864" cy="1864493"/>
            <a:chOff x="3611776" y="414352"/>
            <a:chExt cx="2166000" cy="2166000"/>
          </a:xfrm>
        </p:grpSpPr>
        <p:sp>
          <p:nvSpPr>
            <p:cNvPr id="136" name="Google Shape;136;p1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STATEMENT/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WHAT’S OUR SOLUTION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4502241" y="2550510"/>
            <a:ext cx="2012864" cy="1864493"/>
            <a:chOff x="4562258" y="2032864"/>
            <a:chExt cx="2166000" cy="2166000"/>
          </a:xfrm>
        </p:grpSpPr>
        <p:sp>
          <p:nvSpPr>
            <p:cNvPr id="139" name="Google Shape;139;p1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METHODOLOGY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2774317" y="2550510"/>
            <a:ext cx="2012864" cy="1864493"/>
            <a:chOff x="2702876" y="2032864"/>
            <a:chExt cx="2166000" cy="2166000"/>
          </a:xfrm>
        </p:grpSpPr>
        <p:sp>
          <p:nvSpPr>
            <p:cNvPr id="142" name="Google Shape;142;p1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WORKING PROCESS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14"/>
          <p:cNvSpPr/>
          <p:nvPr/>
        </p:nvSpPr>
        <p:spPr>
          <a:xfrm>
            <a:off x="4058440" y="2475854"/>
            <a:ext cx="1139100" cy="1055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1957375" y="577900"/>
            <a:ext cx="625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WHAT’S IN OUR PRESENTATION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90575" y="717025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PROCESS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 rot="-711236">
            <a:off x="6465750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 rot="711236" flipH="1">
            <a:off x="5181012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-711236">
            <a:off x="389993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711236" flipH="1">
            <a:off x="260825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 rot="-711236">
            <a:off x="1334133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1789875" y="1996447"/>
            <a:ext cx="1712700" cy="1246754"/>
            <a:chOff x="1637475" y="1219942"/>
            <a:chExt cx="1712700" cy="1246754"/>
          </a:xfrm>
        </p:grpSpPr>
        <p:sp>
          <p:nvSpPr>
            <p:cNvPr id="267" name="Google Shape;267;p2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 rot="-711236">
            <a:off x="6465750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711236" flipH="1">
            <a:off x="5181012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711236">
            <a:off x="389993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711236" flipH="1">
            <a:off x="260825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 rot="-711236">
            <a:off x="1334133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8"/>
          <p:cNvGrpSpPr/>
          <p:nvPr/>
        </p:nvGrpSpPr>
        <p:grpSpPr>
          <a:xfrm>
            <a:off x="1789875" y="1996447"/>
            <a:ext cx="1712700" cy="1246754"/>
            <a:chOff x="1637475" y="1219942"/>
            <a:chExt cx="1712700" cy="1246754"/>
          </a:xfrm>
        </p:grpSpPr>
        <p:sp>
          <p:nvSpPr>
            <p:cNvPr id="284" name="Google Shape;284;p2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28"/>
          <p:cNvSpPr/>
          <p:nvPr/>
        </p:nvSpPr>
        <p:spPr>
          <a:xfrm rot="-711236">
            <a:off x="6465750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711236" flipH="1">
            <a:off x="5181012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 rot="-711236">
            <a:off x="389993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711236" flipH="1">
            <a:off x="260825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8"/>
          <p:cNvGrpSpPr/>
          <p:nvPr/>
        </p:nvGrpSpPr>
        <p:grpSpPr>
          <a:xfrm>
            <a:off x="3852804" y="3326893"/>
            <a:ext cx="1658838" cy="818390"/>
            <a:chOff x="3798091" y="2571072"/>
            <a:chExt cx="1658838" cy="818390"/>
          </a:xfrm>
        </p:grpSpPr>
        <p:sp>
          <p:nvSpPr>
            <p:cNvPr id="293" name="Google Shape;293;p2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 txBox="1"/>
            <p:nvPr/>
          </p:nvSpPr>
          <p:spPr>
            <a:xfrm flipH="1">
              <a:off x="4690425" y="3106213"/>
              <a:ext cx="766504" cy="28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dolr sit.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8"/>
          <p:cNvSpPr/>
          <p:nvPr/>
        </p:nvSpPr>
        <p:spPr>
          <a:xfrm rot="-711236">
            <a:off x="1334133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>
            <a:off x="1789875" y="1996447"/>
            <a:ext cx="1712700" cy="1246754"/>
            <a:chOff x="1637475" y="1219942"/>
            <a:chExt cx="1712700" cy="1246754"/>
          </a:xfrm>
        </p:grpSpPr>
        <p:sp>
          <p:nvSpPr>
            <p:cNvPr id="299" name="Google Shape;299;p2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 txBox="1"/>
            <p:nvPr/>
          </p:nvSpPr>
          <p:spPr>
            <a:xfrm>
              <a:off x="2144546" y="1985297"/>
              <a:ext cx="90000" cy="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4333075" y="1934014"/>
            <a:ext cx="1712700" cy="1279912"/>
            <a:chOff x="4409275" y="1157509"/>
            <a:chExt cx="1712700" cy="1279912"/>
          </a:xfrm>
        </p:grpSpPr>
        <p:sp>
          <p:nvSpPr>
            <p:cNvPr id="305" name="Google Shape;305;p2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 txBox="1"/>
            <p:nvPr/>
          </p:nvSpPr>
          <p:spPr>
            <a:xfrm>
              <a:off x="4921729" y="1985296"/>
              <a:ext cx="2190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409275" y="1157509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6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5E5E5E"/>
                  </a:solidFill>
                </a:rPr>
                <a:t>ATTACH THE HANDLE TO DOOR</a:t>
              </a:r>
              <a:endParaRPr sz="1600" dirty="0"/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6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308" name="Google Shape;308;p2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8"/>
          <p:cNvSpPr/>
          <p:nvPr/>
        </p:nvSpPr>
        <p:spPr>
          <a:xfrm rot="-711236">
            <a:off x="6465750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 rot="711236" flipH="1">
            <a:off x="5181037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 rot="-711236">
            <a:off x="3892883" y="3218089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 rot="711236" flipH="1">
            <a:off x="2608258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8"/>
          <p:cNvGrpSpPr/>
          <p:nvPr/>
        </p:nvGrpSpPr>
        <p:grpSpPr>
          <a:xfrm>
            <a:off x="3076679" y="3307909"/>
            <a:ext cx="1712700" cy="1230715"/>
            <a:chOff x="3021975" y="2541798"/>
            <a:chExt cx="1712700" cy="1230715"/>
          </a:xfrm>
        </p:grpSpPr>
        <p:sp>
          <p:nvSpPr>
            <p:cNvPr id="314" name="Google Shape;314;p2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3066200" y="3147888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UP THE APP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8"/>
          <p:cNvSpPr/>
          <p:nvPr/>
        </p:nvSpPr>
        <p:spPr>
          <a:xfrm rot="-711236">
            <a:off x="1334133" y="3241576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5423846" y="3170045"/>
            <a:ext cx="2114655" cy="1330157"/>
            <a:chOff x="5698678" y="2541798"/>
            <a:chExt cx="1810647" cy="1230715"/>
          </a:xfrm>
        </p:grpSpPr>
        <p:sp>
          <p:nvSpPr>
            <p:cNvPr id="320" name="Google Shape;320;p2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 txBox="1"/>
            <p:nvPr/>
          </p:nvSpPr>
          <p:spPr>
            <a:xfrm>
              <a:off x="5698678" y="3085105"/>
              <a:ext cx="17664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5E5E5E"/>
                  </a:solidFill>
                </a:rPr>
                <a:t>ENROL FACES OF CARETAKERS AND NONDIABETIC FAMILY MEMBERS</a:t>
              </a:r>
              <a:endParaRPr sz="900">
                <a:solidFill>
                  <a:srgbClr val="5E5E5E"/>
                </a:solidFill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1789875" y="1996447"/>
            <a:ext cx="1712700" cy="1246754"/>
            <a:chOff x="1637475" y="1219942"/>
            <a:chExt cx="1712700" cy="1246754"/>
          </a:xfrm>
        </p:grpSpPr>
        <p:sp>
          <p:nvSpPr>
            <p:cNvPr id="325" name="Google Shape;325;p2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ATTACH TRANSMITTER TO BODY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71D-A912-488A-9499-4D8F30D6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0EC6-495C-4853-9F06-8465EAA95E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9150" y="1668560"/>
            <a:ext cx="5859900" cy="288412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Integrating recent CGM technology with a smart door lock </a:t>
            </a:r>
            <a:r>
              <a:rPr lang="en-US" sz="1600" dirty="0"/>
              <a:t>system</a:t>
            </a:r>
          </a:p>
          <a:p>
            <a:r>
              <a:rPr lang="en-US" sz="1600" b="1" dirty="0"/>
              <a:t>Combines diet control as well as glucose measuring feature</a:t>
            </a:r>
          </a:p>
          <a:p>
            <a:r>
              <a:rPr lang="en-US" sz="1600" dirty="0"/>
              <a:t>Alarm systems</a:t>
            </a:r>
          </a:p>
          <a:p>
            <a:r>
              <a:rPr lang="en-US" sz="1600" dirty="0"/>
              <a:t>Access your </a:t>
            </a:r>
            <a:r>
              <a:rPr lang="en-US" sz="1600" b="1" dirty="0"/>
              <a:t>glucose value history </a:t>
            </a:r>
            <a:r>
              <a:rPr lang="en-US" sz="1600" dirty="0"/>
              <a:t>anywhere</a:t>
            </a:r>
          </a:p>
          <a:p>
            <a:r>
              <a:rPr lang="en-US" sz="1600" dirty="0"/>
              <a:t>Since values are stored in cloud there are </a:t>
            </a:r>
            <a:r>
              <a:rPr lang="en-US" sz="1600" b="1" dirty="0"/>
              <a:t>no chances of losing the glucose history data</a:t>
            </a:r>
          </a:p>
          <a:p>
            <a:r>
              <a:rPr lang="en-US" sz="1600" b="1" dirty="0"/>
              <a:t>Plot graphs and analysis </a:t>
            </a:r>
            <a:r>
              <a:rPr lang="en-US" sz="1600" dirty="0"/>
              <a:t>which can be used for medical examination </a:t>
            </a:r>
          </a:p>
          <a:p>
            <a:r>
              <a:rPr lang="en-US" sz="1600" b="1" dirty="0"/>
              <a:t>Parent can see the child’s glucose value </a:t>
            </a:r>
            <a:r>
              <a:rPr lang="en-US" sz="1600" dirty="0"/>
              <a:t>from anywhere automatically</a:t>
            </a:r>
          </a:p>
          <a:p>
            <a:r>
              <a:rPr lang="en-US" sz="1600" b="1" dirty="0"/>
              <a:t>Mobile door handle </a:t>
            </a:r>
            <a:r>
              <a:rPr lang="en-US" sz="1600" dirty="0"/>
              <a:t>can be used anywhere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87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43B0-02DC-47BF-A929-F1B8F24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CGM SAFE? WHY USE CGM?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7079-2B88-4DA3-B08F-D2186536B1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9150" y="2019055"/>
            <a:ext cx="5859900" cy="20955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Freestyle Libre 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is available for 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age 4 and older</a:t>
            </a:r>
          </a:p>
          <a:p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It is 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safe and more comfortable than pricking child finger 7 times a day</a:t>
            </a:r>
          </a:p>
          <a:p>
            <a:r>
              <a:rPr lang="en-IN" dirty="0"/>
              <a:t>Mainly used during the </a:t>
            </a:r>
            <a:r>
              <a:rPr lang="en-IN" b="1" dirty="0"/>
              <a:t>initial stage of diabetes </a:t>
            </a:r>
            <a:r>
              <a:rPr lang="en-IN" dirty="0"/>
              <a:t>to get an idea about the child’s </a:t>
            </a:r>
            <a:r>
              <a:rPr lang="en-IN" b="1" dirty="0"/>
              <a:t>glucose trend </a:t>
            </a:r>
          </a:p>
          <a:p>
            <a:r>
              <a:rPr lang="en-IN" dirty="0"/>
              <a:t>And also useful for </a:t>
            </a:r>
            <a:r>
              <a:rPr lang="en-IN" b="1" dirty="0"/>
              <a:t>patients with comorbidities </a:t>
            </a:r>
            <a:r>
              <a:rPr lang="en-IN" dirty="0"/>
              <a:t>to regularly have an eye on their glucose reading rather than pricking</a:t>
            </a:r>
          </a:p>
          <a:p>
            <a:r>
              <a:rPr lang="en-IN" b="1" dirty="0"/>
              <a:t>Recommended by doctors</a:t>
            </a:r>
          </a:p>
          <a:p>
            <a:r>
              <a:rPr lang="en-IN" b="1" dirty="0"/>
              <a:t>It is accurate </a:t>
            </a:r>
          </a:p>
          <a:p>
            <a:pPr marL="146050" indent="0">
              <a:buNone/>
            </a:pPr>
            <a:endParaRPr lang="en-IN" b="1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9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64A-B563-4579-A600-01031B1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CGM?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18EC-AB9C-4993-BBE7-04E808DB88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9149" y="2031319"/>
            <a:ext cx="6379449" cy="2531232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b="1" dirty="0"/>
              <a:t>water resistant </a:t>
            </a:r>
            <a:r>
              <a:rPr lang="en-US" dirty="0"/>
              <a:t>but not waterproof thus allowing basic level water involved activities.</a:t>
            </a:r>
          </a:p>
          <a:p>
            <a:r>
              <a:rPr lang="en-US" dirty="0"/>
              <a:t>However we can make it more water resistant by sticking an </a:t>
            </a:r>
            <a:r>
              <a:rPr lang="en-US" b="1" dirty="0"/>
              <a:t>adhesive water resistant patch</a:t>
            </a:r>
            <a:r>
              <a:rPr lang="en-US" dirty="0"/>
              <a:t> over it which is easily available in the market.</a:t>
            </a:r>
          </a:p>
          <a:p>
            <a:r>
              <a:rPr lang="en-US" dirty="0"/>
              <a:t>It can be made more attractive to the younger age groups by including </a:t>
            </a:r>
            <a:r>
              <a:rPr lang="en-US" b="1" dirty="0"/>
              <a:t>various colors and patterns </a:t>
            </a:r>
            <a:r>
              <a:rPr lang="en-US" dirty="0"/>
              <a:t>that make it </a:t>
            </a:r>
            <a:r>
              <a:rPr lang="en-US" b="1" dirty="0"/>
              <a:t>consumer attractive.</a:t>
            </a:r>
          </a:p>
          <a:p>
            <a:r>
              <a:rPr lang="en-US" b="1" dirty="0"/>
              <a:t>For example we can have superman or other superhero pictures on it to make it look fashionable so that kids don’t remove 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66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body" idx="2"/>
          </p:nvPr>
        </p:nvSpPr>
        <p:spPr>
          <a:xfrm>
            <a:off x="876475" y="1944300"/>
            <a:ext cx="73905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The most commonly used term now in the field of diabetology is the continuous glucose monitor which has simplified the lives of many . We want to take it a step further and introduce the automated door handle targeting the diabetic audience especially children of age group 7-12.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   In the absence of caretakers , when the child accesses the kitchen door and scans the cgm sensor/transmitter with the door handle containing the receiver , the blood sugar levels are displayed on the monitor and also sent as a notification to the supervisors device. By taking a look at the values, the adult can choose to open the kitchen door with just a click in their apps.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the non diabetic members of the family , we use face recognition and for the visitors , the access code.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 The main objective of this initiative is to widen and integrate the recent technology and advancements to provide unique yet feasible solutions to day to day problems.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>
            <a:spLocks noGrp="1"/>
          </p:cNvSpPr>
          <p:nvPr>
            <p:ph type="title"/>
          </p:nvPr>
        </p:nvSpPr>
        <p:spPr>
          <a:xfrm>
            <a:off x="819150" y="87805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2"/>
          </p:nvPr>
        </p:nvSpPr>
        <p:spPr>
          <a:xfrm>
            <a:off x="919450" y="21699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FreeStyle Libre Sensor - Flash Glucose - Abbott Libre India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https://www.tinkercad.com/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https://www.arduino.cc/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OUR PROBLEM STATEMENT AND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38300" y="457450"/>
            <a:ext cx="44196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359700" y="1719275"/>
            <a:ext cx="8424600" cy="31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❏"/>
            </a:pP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is the major health concern worldwide</a:t>
            </a:r>
            <a:r>
              <a:rPr lang="en" sz="15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which is due to high blood sugar levels mainly due to increase in obesity and physical inactivity</a:t>
            </a:r>
            <a:endParaRPr sz="15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❏"/>
            </a:pP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(T1D) in young children (age 4-17 years) is rising.</a:t>
            </a: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❏"/>
            </a:pPr>
            <a:r>
              <a:rPr lang="en" sz="15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places </a:t>
            </a: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high burden on the caretakers</a:t>
            </a:r>
            <a:r>
              <a:rPr lang="en" sz="15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monitor and </a:t>
            </a: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control the child’s diet.</a:t>
            </a: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❏"/>
            </a:pPr>
            <a:r>
              <a:rPr lang="en" sz="1500" dirty="0">
                <a:latin typeface="Nunito"/>
                <a:ea typeface="Nunito"/>
                <a:cs typeface="Nunito"/>
                <a:sym typeface="Nunito"/>
              </a:rPr>
              <a:t>In the absence of caretakers </a:t>
            </a:r>
            <a:r>
              <a:rPr lang="en" sz="1500" b="1" dirty="0">
                <a:latin typeface="Nunito"/>
                <a:ea typeface="Nunito"/>
                <a:cs typeface="Nunito"/>
                <a:sym typeface="Nunito"/>
              </a:rPr>
              <a:t>children tend to eat sugar items</a:t>
            </a:r>
            <a:r>
              <a:rPr lang="en" sz="1500" dirty="0">
                <a:latin typeface="Nunito"/>
                <a:ea typeface="Nunito"/>
                <a:cs typeface="Nunito"/>
                <a:sym typeface="Nunito"/>
              </a:rPr>
              <a:t> which will led to complications 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❏"/>
            </a:pPr>
            <a:r>
              <a:rPr lang="en" sz="1500" dirty="0">
                <a:latin typeface="Nunito"/>
                <a:ea typeface="Nunito"/>
                <a:cs typeface="Nunito"/>
                <a:sym typeface="Nunito"/>
              </a:rPr>
              <a:t>To avoid this we have come up with a solution -</a:t>
            </a:r>
            <a:r>
              <a:rPr lang="en" sz="1500" b="1" dirty="0">
                <a:latin typeface="Nunito"/>
                <a:ea typeface="Nunito"/>
                <a:cs typeface="Nunito"/>
                <a:sym typeface="Nunito"/>
              </a:rPr>
              <a:t> the smart glucose door handle</a:t>
            </a: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8997" y="846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OUR SOLUTION?</a:t>
            </a:r>
            <a:endParaRPr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7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Our solution is basically a</a:t>
            </a: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 smart door handle.</a:t>
            </a:r>
            <a:endParaRPr sz="20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Which can be </a:t>
            </a: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attached to kitchen door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Locking and unlocking of the door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can be controlled by the caretaker </a:t>
            </a: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using an app</a:t>
            </a:r>
            <a:endParaRPr sz="20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350" y="1086282"/>
            <a:ext cx="3037375" cy="35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947725" y="1628800"/>
            <a:ext cx="63960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2159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Face recognition &amp; keypad access code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(recognises caretakers/parents)-</a:t>
            </a:r>
            <a:r>
              <a:rPr lang="en" sz="5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ESP32 cam module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face recognition </a:t>
            </a:r>
            <a:endParaRPr sz="5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5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keypad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type in the code</a:t>
            </a:r>
            <a:endParaRPr sz="5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3200" algn="l" rtl="0">
              <a:spcBef>
                <a:spcPts val="7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Nunito"/>
              <a:buChar char="●"/>
            </a:pP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CGM 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(continuous glucose monitor)-</a:t>
            </a:r>
            <a:r>
              <a:rPr lang="en" sz="5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freestyle Libre</a:t>
            </a:r>
            <a:r>
              <a:rPr lang="en" sz="5200" dirty="0">
                <a:solidFill>
                  <a:srgbClr val="C0791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5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32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Scanner/receiver </a:t>
            </a:r>
            <a:r>
              <a:rPr lang="en" sz="5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freestyle Libre) attached to a handset for ease of use and </a:t>
            </a: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Servo motor</a:t>
            </a:r>
            <a:r>
              <a:rPr lang="en" sz="5200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locking and unlocking</a:t>
            </a:r>
            <a:endParaRPr sz="5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32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Arduino uno/nano(depending on size requirements) wifi rev </a:t>
            </a:r>
            <a:r>
              <a:rPr lang="en" sz="5200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2-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regular arduino microcontroller board with inbuilt wifi and bluetooth. </a:t>
            </a:r>
            <a:endParaRPr sz="5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2032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ESP32 cam</a:t>
            </a:r>
            <a:r>
              <a:rPr lang="en" sz="5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is mounted on to the arduino board and can be controlled using arduino IDE.</a:t>
            </a:r>
          </a:p>
          <a:p>
            <a:pPr marL="215900" lvl="0" indent="-2032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I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5200" b="1" i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reestyle libre link app </a:t>
            </a:r>
            <a:endParaRPr sz="5200" b="1" i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52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15900" lvl="0" indent="-1397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9090"/>
              <a:buFont typeface="Arial"/>
              <a:buNone/>
            </a:pPr>
            <a:endParaRPr sz="1100" dirty="0">
              <a:solidFill>
                <a:srgbClr val="C079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679075" y="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802943" y="11079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FACE RECOGNITION / PASSWORD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573240" y="21292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GLUCOSE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004072" y="212923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DOOR UNLOCKS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473500" y="421227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SERVO MOTOR ANGLE(0)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5659268" y="353912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SEND NOTIFICATION (LOCK/UNLOCK)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573250" y="286596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SEND GLUCOSE VALUE  TO APP 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99" name="Google Shape;199;p22"/>
          <p:cNvCxnSpPr>
            <a:stCxn id="193" idx="2"/>
            <a:endCxn id="194" idx="0"/>
          </p:cNvCxnSpPr>
          <p:nvPr/>
        </p:nvCxnSpPr>
        <p:spPr>
          <a:xfrm rot="-5400000" flipH="1">
            <a:off x="5167793" y="954650"/>
            <a:ext cx="578700" cy="177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22"/>
          <p:cNvCxnSpPr>
            <a:stCxn id="195" idx="0"/>
            <a:endCxn id="193" idx="2"/>
          </p:cNvCxnSpPr>
          <p:nvPr/>
        </p:nvCxnSpPr>
        <p:spPr>
          <a:xfrm rot="-5400000">
            <a:off x="3383172" y="940489"/>
            <a:ext cx="578700" cy="1798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2"/>
          <p:cNvCxnSpPr>
            <a:stCxn id="198" idx="0"/>
            <a:endCxn id="194" idx="2"/>
          </p:cNvCxnSpPr>
          <p:nvPr/>
        </p:nvCxnSpPr>
        <p:spPr>
          <a:xfrm rot="-5400000">
            <a:off x="6195450" y="2718515"/>
            <a:ext cx="2943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2"/>
          <p:cNvCxnSpPr>
            <a:stCxn id="197" idx="0"/>
          </p:cNvCxnSpPr>
          <p:nvPr/>
        </p:nvCxnSpPr>
        <p:spPr>
          <a:xfrm rot="5400000" flipH="1">
            <a:off x="6291668" y="3402478"/>
            <a:ext cx="230700" cy="42600"/>
          </a:xfrm>
          <a:prstGeom prst="bentConnector3">
            <a:avLst>
              <a:gd name="adj1" fmla="val 11586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2"/>
          <p:cNvSpPr/>
          <p:nvPr/>
        </p:nvSpPr>
        <p:spPr>
          <a:xfrm>
            <a:off x="6640450" y="4212275"/>
            <a:ext cx="13749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SERVO MOTOR ANGLE(90)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" name="Google Shape;204;p22"/>
          <p:cNvCxnSpPr>
            <a:endCxn id="203" idx="0"/>
          </p:cNvCxnSpPr>
          <p:nvPr/>
        </p:nvCxnSpPr>
        <p:spPr>
          <a:xfrm>
            <a:off x="6443800" y="3971975"/>
            <a:ext cx="884100" cy="2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2"/>
          <p:cNvCxnSpPr>
            <a:stCxn id="197" idx="2"/>
            <a:endCxn id="196" idx="0"/>
          </p:cNvCxnSpPr>
          <p:nvPr/>
        </p:nvCxnSpPr>
        <p:spPr>
          <a:xfrm flipH="1">
            <a:off x="5242418" y="3981628"/>
            <a:ext cx="11859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5435325" y="966575"/>
            <a:ext cx="1986000" cy="578700"/>
          </a:xfrm>
          <a:prstGeom prst="bevel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5573250" y="1028975"/>
            <a:ext cx="19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ESP32 CAM MODULE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197375" y="2150400"/>
            <a:ext cx="1656000" cy="400200"/>
          </a:xfrm>
          <a:prstGeom prst="bevel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621263" y="2144225"/>
            <a:ext cx="1872900" cy="442500"/>
          </a:xfrm>
          <a:prstGeom prst="bevel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3658325" y="2088413"/>
            <a:ext cx="179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" action="ppaction://hlinkshowjump?jump=nextslide"/>
              </a:rPr>
              <a:t>TRANSMITTER ON BODY(CGM)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327900" y="2088899"/>
            <a:ext cx="165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RECEIVER ON DOOR HANDLE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272100" y="25860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CGM(TRANSMITTER AND RECEIVER)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674400"/>
            <a:ext cx="2695575" cy="25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932" y="1735425"/>
            <a:ext cx="3431319" cy="25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1359</Words>
  <Application>Microsoft Office PowerPoint</Application>
  <PresentationFormat>On-screen Show (16:9)</PresentationFormat>
  <Paragraphs>173</Paragraphs>
  <Slides>26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Roboto</vt:lpstr>
      <vt:lpstr>Nunito</vt:lpstr>
      <vt:lpstr>Arial</vt:lpstr>
      <vt:lpstr>Calibri</vt:lpstr>
      <vt:lpstr>Shift</vt:lpstr>
      <vt:lpstr>HEALTHWARE 2.0 SMART GLUCOSE DOOR HANDLE</vt:lpstr>
      <vt:lpstr>PowerPoint Presentation</vt:lpstr>
      <vt:lpstr>WHAT’S OUR PROBLEM STATEMENT AND SOLUTION</vt:lpstr>
      <vt:lpstr>PROBLEM STATEMENT</vt:lpstr>
      <vt:lpstr>WHAT’S OUR SOLUTION?</vt:lpstr>
      <vt:lpstr>METHODOLOGY</vt:lpstr>
      <vt:lpstr>METHODOLOGY</vt:lpstr>
      <vt:lpstr>METHODOLOGY </vt:lpstr>
      <vt:lpstr>CGM(TRANSMITTER AND RECEIVER)</vt:lpstr>
      <vt:lpstr>PowerPoint Presentation</vt:lpstr>
      <vt:lpstr>CGM TECHNOLOGY</vt:lpstr>
      <vt:lpstr>PowerPoint Presentation</vt:lpstr>
      <vt:lpstr>UPLOAD GLUCOSE VALUES TO CLOUD</vt:lpstr>
      <vt:lpstr>APP FEATURES</vt:lpstr>
      <vt:lpstr>CLOUD DATA MANAGEMENT</vt:lpstr>
      <vt:lpstr>ESP32 CAM </vt:lpstr>
      <vt:lpstr>KEYPAD AND SERVO MOTOR</vt:lpstr>
      <vt:lpstr>WORKING PROCESS</vt:lpstr>
      <vt:lpstr>WORKING PROCESS </vt:lpstr>
      <vt:lpstr>INSTALLATION PROCESS</vt:lpstr>
      <vt:lpstr>NOVELTY</vt:lpstr>
      <vt:lpstr>IS CGM SAFE? WHY USE CGM?</vt:lpstr>
      <vt:lpstr>WHY USE CGM?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HEATHWARE 2.0 SMART GLUCOSE DOOR HANDLE</dc:title>
  <cp:lastModifiedBy>Tejaswi Sundar</cp:lastModifiedBy>
  <cp:revision>6</cp:revision>
  <dcterms:modified xsi:type="dcterms:W3CDTF">2022-04-17T09:52:34Z</dcterms:modified>
</cp:coreProperties>
</file>