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0" roundtripDataSignature="AMtx7mhOXA8aDLaHQmO8eEBAh3ZmuXL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8"/>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8"/>
          <p:cNvGrpSpPr/>
          <p:nvPr/>
        </p:nvGrpSpPr>
        <p:grpSpPr>
          <a:xfrm>
            <a:off x="0" y="490"/>
            <a:ext cx="5153705" cy="5134399"/>
            <a:chOff x="0" y="75"/>
            <a:chExt cx="5153705" cy="5152950"/>
          </a:xfrm>
        </p:grpSpPr>
        <p:sp>
          <p:nvSpPr>
            <p:cNvPr id="12" name="Google Shape;12;p8"/>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8"/>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8"/>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8"/>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8"/>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8"/>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
        <p:nvSpPr>
          <p:cNvPr id="107" name="Google Shape;10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9"/>
          <p:cNvGrpSpPr/>
          <p:nvPr/>
        </p:nvGrpSpPr>
        <p:grpSpPr>
          <a:xfrm>
            <a:off x="0" y="381001"/>
            <a:ext cx="1037850" cy="1016288"/>
            <a:chOff x="0" y="381001"/>
            <a:chExt cx="1037850" cy="1016288"/>
          </a:xfrm>
        </p:grpSpPr>
        <p:sp>
          <p:nvSpPr>
            <p:cNvPr id="21" name="Google Shape;21;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grpSp>
        <p:nvGrpSpPr>
          <p:cNvPr id="27" name="Google Shape;27;p10"/>
          <p:cNvGrpSpPr/>
          <p:nvPr/>
        </p:nvGrpSpPr>
        <p:grpSpPr>
          <a:xfrm>
            <a:off x="0" y="381001"/>
            <a:ext cx="1037850" cy="1016288"/>
            <a:chOff x="0" y="381001"/>
            <a:chExt cx="1037850" cy="1016288"/>
          </a:xfrm>
        </p:grpSpPr>
        <p:sp>
          <p:nvSpPr>
            <p:cNvPr id="28" name="Google Shape;28;p1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10"/>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2" name="Google Shape;32;p10"/>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3" name="Google Shape;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grpSp>
        <p:nvGrpSpPr>
          <p:cNvPr id="35" name="Google Shape;35;p11"/>
          <p:cNvGrpSpPr/>
          <p:nvPr/>
        </p:nvGrpSpPr>
        <p:grpSpPr>
          <a:xfrm>
            <a:off x="0" y="381001"/>
            <a:ext cx="1037850" cy="1016288"/>
            <a:chOff x="0" y="381001"/>
            <a:chExt cx="1037850" cy="1016288"/>
          </a:xfrm>
        </p:grpSpPr>
        <p:sp>
          <p:nvSpPr>
            <p:cNvPr id="36" name="Google Shape;36;p1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1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grpSp>
        <p:nvGrpSpPr>
          <p:cNvPr id="41" name="Google Shape;41;p12"/>
          <p:cNvGrpSpPr/>
          <p:nvPr/>
        </p:nvGrpSpPr>
        <p:grpSpPr>
          <a:xfrm>
            <a:off x="0" y="381001"/>
            <a:ext cx="1037850" cy="1016288"/>
            <a:chOff x="0" y="381001"/>
            <a:chExt cx="1037850" cy="1016288"/>
          </a:xfrm>
        </p:grpSpPr>
        <p:sp>
          <p:nvSpPr>
            <p:cNvPr id="42" name="Google Shape;42;p1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12"/>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5" name="Google Shape;45;p12"/>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7" name="Shape 47"/>
        <p:cNvGrpSpPr/>
        <p:nvPr/>
      </p:nvGrpSpPr>
      <p:grpSpPr>
        <a:xfrm>
          <a:off x="0" y="0"/>
          <a:ext cx="0" cy="0"/>
          <a:chOff x="0" y="0"/>
          <a:chExt cx="0" cy="0"/>
        </a:xfrm>
      </p:grpSpPr>
      <p:grpSp>
        <p:nvGrpSpPr>
          <p:cNvPr id="48" name="Google Shape;48;p13"/>
          <p:cNvGrpSpPr/>
          <p:nvPr/>
        </p:nvGrpSpPr>
        <p:grpSpPr>
          <a:xfrm>
            <a:off x="4406400" y="0"/>
            <a:ext cx="4737600" cy="5143500"/>
            <a:chOff x="4406400" y="0"/>
            <a:chExt cx="4737600" cy="5143500"/>
          </a:xfrm>
        </p:grpSpPr>
        <p:sp>
          <p:nvSpPr>
            <p:cNvPr id="49" name="Google Shape;49;p13"/>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3"/>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3"/>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3"/>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3"/>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3"/>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3"/>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3"/>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3"/>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3"/>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3"/>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3"/>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3"/>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13"/>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grpSp>
        <p:nvGrpSpPr>
          <p:cNvPr id="70" name="Google Shape;70;p14"/>
          <p:cNvGrpSpPr/>
          <p:nvPr/>
        </p:nvGrpSpPr>
        <p:grpSpPr>
          <a:xfrm>
            <a:off x="0" y="381001"/>
            <a:ext cx="1037850" cy="1016288"/>
            <a:chOff x="0" y="381001"/>
            <a:chExt cx="1037850" cy="1016288"/>
          </a:xfrm>
        </p:grpSpPr>
        <p:sp>
          <p:nvSpPr>
            <p:cNvPr id="71" name="Google Shape;71;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14"/>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4" name="Google Shape;74;p14"/>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75" name="Google Shape;75;p14"/>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grpSp>
        <p:nvGrpSpPr>
          <p:cNvPr id="78" name="Google Shape;78;p15"/>
          <p:cNvGrpSpPr/>
          <p:nvPr/>
        </p:nvGrpSpPr>
        <p:grpSpPr>
          <a:xfrm>
            <a:off x="0" y="4128572"/>
            <a:ext cx="698925" cy="684657"/>
            <a:chOff x="0" y="3785672"/>
            <a:chExt cx="698925" cy="684657"/>
          </a:xfrm>
        </p:grpSpPr>
        <p:sp>
          <p:nvSpPr>
            <p:cNvPr id="79" name="Google Shape;79;p15"/>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5"/>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15"/>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82" name="Google Shape;8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3" name="Shape 83"/>
        <p:cNvGrpSpPr/>
        <p:nvPr/>
      </p:nvGrpSpPr>
      <p:grpSpPr>
        <a:xfrm>
          <a:off x="0" y="0"/>
          <a:ext cx="0" cy="0"/>
          <a:chOff x="0" y="0"/>
          <a:chExt cx="0" cy="0"/>
        </a:xfrm>
      </p:grpSpPr>
      <p:grpSp>
        <p:nvGrpSpPr>
          <p:cNvPr id="84" name="Google Shape;84;p16"/>
          <p:cNvGrpSpPr/>
          <p:nvPr/>
        </p:nvGrpSpPr>
        <p:grpSpPr>
          <a:xfrm>
            <a:off x="4406400" y="0"/>
            <a:ext cx="4737600" cy="5143065"/>
            <a:chOff x="4406400" y="0"/>
            <a:chExt cx="4737600" cy="5143065"/>
          </a:xfrm>
        </p:grpSpPr>
        <p:sp>
          <p:nvSpPr>
            <p:cNvPr id="85" name="Google Shape;85;p16"/>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6"/>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6"/>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6"/>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6"/>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6"/>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6"/>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6"/>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6"/>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6"/>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6"/>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6"/>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6"/>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6"/>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6"/>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6"/>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04" name="Google Shape;104;p16"/>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5" name="Google Shape;10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txBox="1"/>
          <p:nvPr>
            <p:ph type="ctrTitle"/>
          </p:nvPr>
        </p:nvSpPr>
        <p:spPr>
          <a:xfrm>
            <a:off x="3314875" y="1601250"/>
            <a:ext cx="5135100" cy="114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4800">
                <a:solidFill>
                  <a:srgbClr val="0000FF"/>
                </a:solidFill>
                <a:latin typeface="Algerian"/>
                <a:ea typeface="Algerian"/>
                <a:cs typeface="Algerian"/>
                <a:sym typeface="Algerian"/>
              </a:rPr>
              <a:t>Chat AssiStant</a:t>
            </a:r>
            <a:endParaRPr sz="4800">
              <a:solidFill>
                <a:srgbClr val="0000FF"/>
              </a:solidFill>
              <a:latin typeface="Algerian"/>
              <a:ea typeface="Algerian"/>
              <a:cs typeface="Algerian"/>
              <a:sym typeface="Algerian"/>
            </a:endParaRPr>
          </a:p>
        </p:txBody>
      </p:sp>
      <p:sp>
        <p:nvSpPr>
          <p:cNvPr id="113" name="Google Shape;113;p1"/>
          <p:cNvSpPr txBox="1"/>
          <p:nvPr>
            <p:ph idx="1" type="subTitle"/>
          </p:nvPr>
        </p:nvSpPr>
        <p:spPr>
          <a:xfrm>
            <a:off x="4470800" y="3309700"/>
            <a:ext cx="4236300" cy="126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sz="1800"/>
              <a:t>~ Narsini Shravani (1602-20-737-039)</a:t>
            </a:r>
            <a:endParaRPr sz="1800"/>
          </a:p>
          <a:p>
            <a:pPr indent="0" lvl="0" marL="0" rtl="0" algn="l">
              <a:lnSpc>
                <a:spcPct val="100000"/>
              </a:lnSpc>
              <a:spcBef>
                <a:spcPts val="0"/>
              </a:spcBef>
              <a:spcAft>
                <a:spcPts val="0"/>
              </a:spcAft>
              <a:buSzPts val="1300"/>
              <a:buNone/>
            </a:pPr>
            <a:r>
              <a:rPr lang="en" sz="1800"/>
              <a:t>~ Singari Tejaswi (1602-20-737-055)</a:t>
            </a:r>
            <a:endParaRPr sz="1800"/>
          </a:p>
          <a:p>
            <a:pPr indent="0" lvl="0" marL="0" rtl="0" algn="l">
              <a:lnSpc>
                <a:spcPct val="100000"/>
              </a:lnSpc>
              <a:spcBef>
                <a:spcPts val="0"/>
              </a:spcBef>
              <a:spcAft>
                <a:spcPts val="0"/>
              </a:spcAft>
              <a:buSzPts val="1300"/>
              <a:buNone/>
            </a:pPr>
            <a:r>
              <a:rPr lang="en" sz="1800"/>
              <a:t>~ Karthik Ramavath(1602-20-737-018)</a:t>
            </a:r>
            <a:endParaRPr sz="1800"/>
          </a:p>
        </p:txBody>
      </p:sp>
      <p:pic>
        <p:nvPicPr>
          <p:cNvPr id="114" name="Google Shape;114;p1"/>
          <p:cNvPicPr preferRelativeResize="0"/>
          <p:nvPr/>
        </p:nvPicPr>
        <p:blipFill rotWithShape="1">
          <a:blip r:embed="rId3">
            <a:alphaModFix/>
          </a:blip>
          <a:srcRect b="0" l="0" r="0" t="0"/>
          <a:stretch/>
        </p:blipFill>
        <p:spPr>
          <a:xfrm>
            <a:off x="716280" y="2983300"/>
            <a:ext cx="2514600" cy="1600200"/>
          </a:xfrm>
          <a:prstGeom prst="rect">
            <a:avLst/>
          </a:prstGeom>
          <a:noFill/>
          <a:ln>
            <a:noFill/>
          </a:ln>
        </p:spPr>
      </p:pic>
      <p:sp>
        <p:nvSpPr>
          <p:cNvPr id="115" name="Google Shape;115;p1"/>
          <p:cNvSpPr txBox="1"/>
          <p:nvPr/>
        </p:nvSpPr>
        <p:spPr>
          <a:xfrm>
            <a:off x="3838340" y="316100"/>
            <a:ext cx="4236300" cy="126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300"/>
              <a:buFont typeface="Lato"/>
              <a:buNone/>
            </a:pPr>
            <a:r>
              <a:rPr b="0" i="0" lang="en" sz="4000" u="none" cap="none" strike="noStrike">
                <a:solidFill>
                  <a:srgbClr val="FFFF00"/>
                </a:solidFill>
                <a:latin typeface="Lato"/>
                <a:ea typeface="Lato"/>
                <a:cs typeface="Lato"/>
                <a:sym typeface="Lato"/>
              </a:rPr>
              <a:t>MINI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                       </a:t>
            </a:r>
            <a:r>
              <a:rPr lang="en" sz="2800">
                <a:solidFill>
                  <a:schemeClr val="lt2"/>
                </a:solidFill>
              </a:rPr>
              <a:t>ABSTRACT</a:t>
            </a:r>
            <a:endParaRPr sz="2800">
              <a:solidFill>
                <a:schemeClr val="lt2"/>
              </a:solidFill>
            </a:endParaRPr>
          </a:p>
        </p:txBody>
      </p:sp>
      <p:sp>
        <p:nvSpPr>
          <p:cNvPr id="121" name="Google Shape;121;p2"/>
          <p:cNvSpPr txBox="1"/>
          <p:nvPr>
            <p:ph idx="1" type="body"/>
          </p:nvPr>
        </p:nvSpPr>
        <p:spPr>
          <a:xfrm>
            <a:off x="2552700" y="1307850"/>
            <a:ext cx="5570340" cy="370611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lang="en"/>
              <a:t>Chat assistant is a computer program which stimulates a conversation     between  a user and a computer.</a:t>
            </a:r>
            <a:endParaRPr/>
          </a:p>
          <a:p>
            <a:pPr indent="0" lvl="0" marL="146050" rtl="0" algn="l">
              <a:lnSpc>
                <a:spcPct val="115000"/>
              </a:lnSpc>
              <a:spcBef>
                <a:spcPts val="0"/>
              </a:spcBef>
              <a:spcAft>
                <a:spcPts val="0"/>
              </a:spcAft>
              <a:buSzPts val="1300"/>
              <a:buNone/>
            </a:pPr>
            <a:r>
              <a:t/>
            </a:r>
            <a:endParaRPr/>
          </a:p>
          <a:p>
            <a:pPr indent="0" lvl="0" marL="146050" rtl="0" algn="l">
              <a:lnSpc>
                <a:spcPct val="115000"/>
              </a:lnSpc>
              <a:spcBef>
                <a:spcPts val="0"/>
              </a:spcBef>
              <a:spcAft>
                <a:spcPts val="0"/>
              </a:spcAft>
              <a:buSzPts val="1300"/>
              <a:buNone/>
            </a:pPr>
            <a:r>
              <a:rPr lang="en"/>
              <a:t>In this project we are using tkinter, os and re libraries and modules for building our chat assistant. It is a python library which has a gui applications and also </a:t>
            </a:r>
            <a:r>
              <a:rPr lang="en"/>
              <a:t>splitting</a:t>
            </a:r>
            <a:r>
              <a:rPr lang="en"/>
              <a:t> ability.</a:t>
            </a:r>
            <a:endParaRPr/>
          </a:p>
          <a:p>
            <a:pPr indent="0" lvl="0" marL="0" rtl="0" algn="l">
              <a:lnSpc>
                <a:spcPct val="115000"/>
              </a:lnSpc>
              <a:spcBef>
                <a:spcPts val="0"/>
              </a:spcBef>
              <a:spcAft>
                <a:spcPts val="0"/>
              </a:spcAft>
              <a:buSzPts val="1300"/>
              <a:buNone/>
            </a:pPr>
            <a:r>
              <a:t/>
            </a:r>
            <a:endParaRPr/>
          </a:p>
          <a:p>
            <a:pPr indent="0" lvl="0" marL="146050" rtl="0" algn="l">
              <a:lnSpc>
                <a:spcPct val="115000"/>
              </a:lnSpc>
              <a:spcBef>
                <a:spcPts val="0"/>
              </a:spcBef>
              <a:spcAft>
                <a:spcPts val="0"/>
              </a:spcAft>
              <a:buSzPts val="1300"/>
              <a:buNone/>
            </a:pPr>
            <a:r>
              <a:rPr lang="en"/>
              <a:t>Chat assistants work by analyzing the user’s request and delivers the appropriate response.</a:t>
            </a:r>
            <a:endParaRPr/>
          </a:p>
          <a:p>
            <a:pPr indent="0" lvl="0" marL="146050" rtl="0" algn="l">
              <a:lnSpc>
                <a:spcPct val="115000"/>
              </a:lnSpc>
              <a:spcBef>
                <a:spcPts val="0"/>
              </a:spcBef>
              <a:spcAft>
                <a:spcPts val="0"/>
              </a:spcAft>
              <a:buSzPts val="1300"/>
              <a:buNone/>
            </a:pPr>
            <a:r>
              <a:t/>
            </a:r>
            <a:endParaRPr/>
          </a:p>
          <a:p>
            <a:pPr indent="0" lvl="0" marL="146050" rtl="0" algn="l">
              <a:lnSpc>
                <a:spcPct val="115000"/>
              </a:lnSpc>
              <a:spcBef>
                <a:spcPts val="0"/>
              </a:spcBef>
              <a:spcAft>
                <a:spcPts val="0"/>
              </a:spcAft>
              <a:buSzPts val="1300"/>
              <a:buNone/>
            </a:pPr>
            <a:r>
              <a:rPr lang="en"/>
              <a:t>Main importance of chat assistant is it is integrated with various websites so that if customers have any queries they can first chat with chat assistant like they are talking to a real person.</a:t>
            </a:r>
            <a:endParaRPr/>
          </a:p>
          <a:p>
            <a:pPr indent="0" lvl="0" marL="146050" rtl="0" algn="l">
              <a:lnSpc>
                <a:spcPct val="115000"/>
              </a:lnSpc>
              <a:spcBef>
                <a:spcPts val="0"/>
              </a:spcBef>
              <a:spcAft>
                <a:spcPts val="0"/>
              </a:spcAft>
              <a:buSzPts val="1300"/>
              <a:buNone/>
            </a:pPr>
            <a:r>
              <a:t/>
            </a:r>
            <a:endParaRPr/>
          </a:p>
        </p:txBody>
      </p:sp>
      <p:pic>
        <p:nvPicPr>
          <p:cNvPr id="122" name="Google Shape;122;p2"/>
          <p:cNvPicPr preferRelativeResize="0"/>
          <p:nvPr/>
        </p:nvPicPr>
        <p:blipFill rotWithShape="1">
          <a:blip r:embed="rId3">
            <a:alphaModFix/>
          </a:blip>
          <a:srcRect b="0" l="0" r="0" t="0"/>
          <a:stretch/>
        </p:blipFill>
        <p:spPr>
          <a:xfrm>
            <a:off x="94474" y="2991308"/>
            <a:ext cx="2244866" cy="1537335"/>
          </a:xfrm>
          <a:prstGeom prst="rect">
            <a:avLst/>
          </a:prstGeom>
          <a:noFill/>
          <a:ln>
            <a:noFill/>
          </a:ln>
        </p:spPr>
      </p:pic>
      <p:sp>
        <p:nvSpPr>
          <p:cNvPr id="123" name="Google Shape;123;p2"/>
          <p:cNvSpPr/>
          <p:nvPr/>
        </p:nvSpPr>
        <p:spPr>
          <a:xfrm>
            <a:off x="2370314" y="1430604"/>
            <a:ext cx="198474" cy="240133"/>
          </a:xfrm>
          <a:prstGeom prst="star5">
            <a:avLst>
              <a:gd fmla="val 22962" name="adj"/>
              <a:gd fmla="val 105146" name="hf"/>
              <a:gd fmla="val 110557" name="vf"/>
            </a:avLst>
          </a:prstGeom>
          <a:solidFill>
            <a:srgbClr val="FFFF00"/>
          </a:solidFill>
          <a:ln cap="flat" cmpd="sng" w="25400">
            <a:solidFill>
              <a:srgbClr val="383E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4" name="Google Shape;124;p2"/>
          <p:cNvSpPr/>
          <p:nvPr/>
        </p:nvSpPr>
        <p:spPr>
          <a:xfrm>
            <a:off x="2411889" y="2121088"/>
            <a:ext cx="198474" cy="240133"/>
          </a:xfrm>
          <a:prstGeom prst="star5">
            <a:avLst>
              <a:gd fmla="val 22962" name="adj"/>
              <a:gd fmla="val 105146" name="hf"/>
              <a:gd fmla="val 110557" name="vf"/>
            </a:avLst>
          </a:prstGeom>
          <a:solidFill>
            <a:srgbClr val="FFFF00"/>
          </a:solidFill>
          <a:ln cap="flat" cmpd="sng" w="25400">
            <a:solidFill>
              <a:srgbClr val="383E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 name="Google Shape;125;p2"/>
          <p:cNvSpPr/>
          <p:nvPr/>
        </p:nvSpPr>
        <p:spPr>
          <a:xfrm>
            <a:off x="2453463" y="2991308"/>
            <a:ext cx="198474" cy="240133"/>
          </a:xfrm>
          <a:prstGeom prst="star5">
            <a:avLst>
              <a:gd fmla="val 22962" name="adj"/>
              <a:gd fmla="val 105146" name="hf"/>
              <a:gd fmla="val 110557" name="vf"/>
            </a:avLst>
          </a:prstGeom>
          <a:solidFill>
            <a:srgbClr val="FFFF00"/>
          </a:solidFill>
          <a:ln cap="flat" cmpd="sng" w="25400">
            <a:solidFill>
              <a:srgbClr val="383E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6" name="Google Shape;126;p2"/>
          <p:cNvSpPr/>
          <p:nvPr/>
        </p:nvSpPr>
        <p:spPr>
          <a:xfrm>
            <a:off x="2515094" y="3621395"/>
            <a:ext cx="198474" cy="240133"/>
          </a:xfrm>
          <a:prstGeom prst="star5">
            <a:avLst>
              <a:gd fmla="val 22962" name="adj"/>
              <a:gd fmla="val 105146" name="hf"/>
              <a:gd fmla="val 110557" name="vf"/>
            </a:avLst>
          </a:prstGeom>
          <a:solidFill>
            <a:srgbClr val="FFFF00"/>
          </a:solidFill>
          <a:ln cap="flat" cmpd="sng" w="25400">
            <a:solidFill>
              <a:srgbClr val="383E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solidFill>
                  <a:srgbClr val="00FF00"/>
                </a:solidFill>
              </a:rPr>
              <a:t>APPLICATIONS AND FEATURES:</a:t>
            </a:r>
            <a:endParaRPr>
              <a:solidFill>
                <a:srgbClr val="00FF00"/>
              </a:solidFill>
            </a:endParaRPr>
          </a:p>
        </p:txBody>
      </p:sp>
      <p:sp>
        <p:nvSpPr>
          <p:cNvPr id="132" name="Google Shape;132;p3"/>
          <p:cNvSpPr txBox="1"/>
          <p:nvPr>
            <p:ph idx="1" type="body"/>
          </p:nvPr>
        </p:nvSpPr>
        <p:spPr>
          <a:xfrm>
            <a:off x="1052550" y="944880"/>
            <a:ext cx="7038900" cy="3608895"/>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lang="en" sz="1900"/>
              <a:t>    Economically offer 24/7 Service</a:t>
            </a:r>
            <a:endParaRPr/>
          </a:p>
          <a:p>
            <a:pPr indent="0" lvl="0" marL="0" rtl="0" algn="l">
              <a:lnSpc>
                <a:spcPct val="115000"/>
              </a:lnSpc>
              <a:spcBef>
                <a:spcPts val="0"/>
              </a:spcBef>
              <a:spcAft>
                <a:spcPts val="0"/>
              </a:spcAft>
              <a:buSzPts val="1300"/>
              <a:buNone/>
            </a:pPr>
            <a:r>
              <a:t/>
            </a:r>
            <a:endParaRPr sz="1900"/>
          </a:p>
          <a:p>
            <a:pPr indent="0" lvl="0" marL="0" rtl="0" algn="l">
              <a:lnSpc>
                <a:spcPct val="115000"/>
              </a:lnSpc>
              <a:spcBef>
                <a:spcPts val="0"/>
              </a:spcBef>
              <a:spcAft>
                <a:spcPts val="0"/>
              </a:spcAft>
              <a:buSzPts val="1300"/>
              <a:buNone/>
            </a:pPr>
            <a:r>
              <a:rPr lang="en" sz="1900"/>
              <a:t>    Improve Customer Satisfaction</a:t>
            </a:r>
            <a:endParaRPr/>
          </a:p>
          <a:p>
            <a:pPr indent="0" lvl="0" marL="0" rtl="0" algn="l">
              <a:lnSpc>
                <a:spcPct val="115000"/>
              </a:lnSpc>
              <a:spcBef>
                <a:spcPts val="0"/>
              </a:spcBef>
              <a:spcAft>
                <a:spcPts val="0"/>
              </a:spcAft>
              <a:buSzPts val="1300"/>
              <a:buNone/>
            </a:pPr>
            <a:r>
              <a:t/>
            </a:r>
            <a:endParaRPr sz="1900"/>
          </a:p>
          <a:p>
            <a:pPr indent="0" lvl="0" marL="0" rtl="0" algn="l">
              <a:lnSpc>
                <a:spcPct val="115000"/>
              </a:lnSpc>
              <a:spcBef>
                <a:spcPts val="0"/>
              </a:spcBef>
              <a:spcAft>
                <a:spcPts val="0"/>
              </a:spcAft>
              <a:buSzPts val="1300"/>
              <a:buNone/>
            </a:pPr>
            <a:r>
              <a:rPr lang="en" sz="1900"/>
              <a:t>    Personalized conversation</a:t>
            </a:r>
            <a:endParaRPr/>
          </a:p>
          <a:p>
            <a:pPr indent="0" lvl="0" marL="0" rtl="0" algn="l">
              <a:lnSpc>
                <a:spcPct val="115000"/>
              </a:lnSpc>
              <a:spcBef>
                <a:spcPts val="0"/>
              </a:spcBef>
              <a:spcAft>
                <a:spcPts val="0"/>
              </a:spcAft>
              <a:buSzPts val="1300"/>
              <a:buNone/>
            </a:pPr>
            <a:r>
              <a:t/>
            </a:r>
            <a:endParaRPr sz="1900"/>
          </a:p>
          <a:p>
            <a:pPr indent="0" lvl="0" marL="0" rtl="0" algn="l">
              <a:lnSpc>
                <a:spcPct val="115000"/>
              </a:lnSpc>
              <a:spcBef>
                <a:spcPts val="0"/>
              </a:spcBef>
              <a:spcAft>
                <a:spcPts val="0"/>
              </a:spcAft>
              <a:buSzPts val="1300"/>
              <a:buNone/>
            </a:pPr>
            <a:r>
              <a:rPr lang="en" sz="1900"/>
              <a:t>   Accessibility</a:t>
            </a:r>
            <a:endParaRPr/>
          </a:p>
          <a:p>
            <a:pPr indent="0" lvl="0" marL="0" rtl="0" algn="l">
              <a:lnSpc>
                <a:spcPct val="115000"/>
              </a:lnSpc>
              <a:spcBef>
                <a:spcPts val="0"/>
              </a:spcBef>
              <a:spcAft>
                <a:spcPts val="0"/>
              </a:spcAft>
              <a:buSzPts val="1300"/>
              <a:buNone/>
            </a:pPr>
            <a:r>
              <a:t/>
            </a:r>
            <a:endParaRPr sz="1900"/>
          </a:p>
          <a:p>
            <a:pPr indent="0" lvl="0" marL="0" rtl="0" algn="l">
              <a:lnSpc>
                <a:spcPct val="115000"/>
              </a:lnSpc>
              <a:spcBef>
                <a:spcPts val="0"/>
              </a:spcBef>
              <a:spcAft>
                <a:spcPts val="0"/>
              </a:spcAft>
              <a:buSzPts val="1300"/>
              <a:buNone/>
            </a:pPr>
            <a:r>
              <a:rPr lang="en" sz="1900"/>
              <a:t>   Reduce Costs</a:t>
            </a:r>
            <a:endParaRPr/>
          </a:p>
          <a:p>
            <a:pPr indent="0" lvl="0" marL="0" rtl="0" algn="l">
              <a:lnSpc>
                <a:spcPct val="115000"/>
              </a:lnSpc>
              <a:spcBef>
                <a:spcPts val="0"/>
              </a:spcBef>
              <a:spcAft>
                <a:spcPts val="0"/>
              </a:spcAft>
              <a:buSzPts val="1300"/>
              <a:buNone/>
            </a:pPr>
            <a:r>
              <a:t/>
            </a:r>
            <a:endParaRPr sz="1900"/>
          </a:p>
          <a:p>
            <a:pPr indent="0" lvl="0" marL="0" rtl="0" algn="l">
              <a:lnSpc>
                <a:spcPct val="115000"/>
              </a:lnSpc>
              <a:spcBef>
                <a:spcPts val="0"/>
              </a:spcBef>
              <a:spcAft>
                <a:spcPts val="0"/>
              </a:spcAft>
              <a:buSzPts val="1300"/>
              <a:buNone/>
            </a:pPr>
            <a:r>
              <a:rPr lang="en" sz="1900"/>
              <a:t>   Reduce customer waiting time.</a:t>
            </a:r>
            <a:endParaRPr/>
          </a:p>
          <a:p>
            <a:pPr indent="0" lvl="0" marL="0" rtl="0" algn="l">
              <a:lnSpc>
                <a:spcPct val="115000"/>
              </a:lnSpc>
              <a:spcBef>
                <a:spcPts val="0"/>
              </a:spcBef>
              <a:spcAft>
                <a:spcPts val="0"/>
              </a:spcAft>
              <a:buSzPts val="1300"/>
              <a:buNone/>
            </a:pPr>
            <a:r>
              <a:t/>
            </a:r>
            <a:endParaRPr sz="1900"/>
          </a:p>
          <a:p>
            <a:pPr indent="0" lvl="0" marL="0" rtl="0" algn="l">
              <a:lnSpc>
                <a:spcPct val="115000"/>
              </a:lnSpc>
              <a:spcBef>
                <a:spcPts val="1200"/>
              </a:spcBef>
              <a:spcAft>
                <a:spcPts val="1200"/>
              </a:spcAft>
              <a:buSzPts val="1300"/>
              <a:buNone/>
            </a:pPr>
            <a:r>
              <a:t/>
            </a:r>
            <a:endParaRPr/>
          </a:p>
        </p:txBody>
      </p:sp>
      <p:sp>
        <p:nvSpPr>
          <p:cNvPr id="133" name="Google Shape;133;p3"/>
          <p:cNvSpPr/>
          <p:nvPr/>
        </p:nvSpPr>
        <p:spPr>
          <a:xfrm>
            <a:off x="1122557" y="1658904"/>
            <a:ext cx="198474" cy="240133"/>
          </a:xfrm>
          <a:prstGeom prst="star5">
            <a:avLst>
              <a:gd fmla="val 22962" name="adj"/>
              <a:gd fmla="val 105146" name="hf"/>
              <a:gd fmla="val 110557" name="vf"/>
            </a:avLst>
          </a:prstGeom>
          <a:solidFill>
            <a:srgbClr val="FFFF00"/>
          </a:solidFill>
          <a:ln cap="flat" cmpd="sng" w="25400">
            <a:solidFill>
              <a:srgbClr val="383E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4" name="Google Shape;134;p3"/>
          <p:cNvSpPr/>
          <p:nvPr/>
        </p:nvSpPr>
        <p:spPr>
          <a:xfrm>
            <a:off x="1099026" y="1067717"/>
            <a:ext cx="198474" cy="240133"/>
          </a:xfrm>
          <a:prstGeom prst="star5">
            <a:avLst>
              <a:gd fmla="val 22962" name="adj"/>
              <a:gd fmla="val 105146" name="hf"/>
              <a:gd fmla="val 110557" name="vf"/>
            </a:avLst>
          </a:prstGeom>
          <a:solidFill>
            <a:srgbClr val="FFFF00"/>
          </a:solidFill>
          <a:ln cap="flat" cmpd="sng" w="25400">
            <a:solidFill>
              <a:srgbClr val="383E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5" name="Google Shape;135;p3"/>
          <p:cNvSpPr/>
          <p:nvPr/>
        </p:nvSpPr>
        <p:spPr>
          <a:xfrm>
            <a:off x="1052550" y="2866206"/>
            <a:ext cx="198474" cy="240133"/>
          </a:xfrm>
          <a:prstGeom prst="star5">
            <a:avLst>
              <a:gd fmla="val 22962" name="adj"/>
              <a:gd fmla="val 105146" name="hf"/>
              <a:gd fmla="val 110557" name="vf"/>
            </a:avLst>
          </a:prstGeom>
          <a:solidFill>
            <a:srgbClr val="FFFF00"/>
          </a:solidFill>
          <a:ln cap="flat" cmpd="sng" w="25400">
            <a:solidFill>
              <a:srgbClr val="383E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6" name="Google Shape;136;p3"/>
          <p:cNvSpPr/>
          <p:nvPr/>
        </p:nvSpPr>
        <p:spPr>
          <a:xfrm>
            <a:off x="1099026" y="2250091"/>
            <a:ext cx="198474" cy="240133"/>
          </a:xfrm>
          <a:prstGeom prst="star5">
            <a:avLst>
              <a:gd fmla="val 22962" name="adj"/>
              <a:gd fmla="val 105146" name="hf"/>
              <a:gd fmla="val 110557" name="vf"/>
            </a:avLst>
          </a:prstGeom>
          <a:solidFill>
            <a:srgbClr val="FFFF00"/>
          </a:solidFill>
          <a:ln cap="flat" cmpd="sng" w="25400">
            <a:solidFill>
              <a:srgbClr val="383E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7" name="Google Shape;137;p3"/>
          <p:cNvSpPr/>
          <p:nvPr/>
        </p:nvSpPr>
        <p:spPr>
          <a:xfrm>
            <a:off x="1052550" y="4048580"/>
            <a:ext cx="198474" cy="240133"/>
          </a:xfrm>
          <a:prstGeom prst="star5">
            <a:avLst>
              <a:gd fmla="val 22962" name="adj"/>
              <a:gd fmla="val 105146" name="hf"/>
              <a:gd fmla="val 110557" name="vf"/>
            </a:avLst>
          </a:prstGeom>
          <a:solidFill>
            <a:srgbClr val="FFFF00"/>
          </a:solidFill>
          <a:ln cap="flat" cmpd="sng" w="25400">
            <a:solidFill>
              <a:srgbClr val="383E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8" name="Google Shape;138;p3"/>
          <p:cNvSpPr/>
          <p:nvPr/>
        </p:nvSpPr>
        <p:spPr>
          <a:xfrm>
            <a:off x="1052550" y="3432465"/>
            <a:ext cx="198474" cy="240133"/>
          </a:xfrm>
          <a:prstGeom prst="star5">
            <a:avLst>
              <a:gd fmla="val 22962" name="adj"/>
              <a:gd fmla="val 105146" name="hf"/>
              <a:gd fmla="val 110557" name="vf"/>
            </a:avLst>
          </a:prstGeom>
          <a:solidFill>
            <a:srgbClr val="FFFF00"/>
          </a:solidFill>
          <a:ln cap="flat" cmpd="sng" w="25400">
            <a:solidFill>
              <a:srgbClr val="383E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solidFill>
                  <a:srgbClr val="00FF00"/>
                </a:solidFill>
              </a:rPr>
              <a:t>SIMILAR APPLICATIONS:</a:t>
            </a:r>
            <a:endParaRPr>
              <a:solidFill>
                <a:srgbClr val="00FF00"/>
              </a:solidFill>
            </a:endParaRPr>
          </a:p>
        </p:txBody>
      </p:sp>
      <p:sp>
        <p:nvSpPr>
          <p:cNvPr id="144" name="Google Shape;144;p4"/>
          <p:cNvSpPr txBox="1"/>
          <p:nvPr>
            <p:ph idx="1" type="body"/>
          </p:nvPr>
        </p:nvSpPr>
        <p:spPr>
          <a:xfrm>
            <a:off x="1297500" y="1567550"/>
            <a:ext cx="7038900" cy="26973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300"/>
              <a:buNone/>
            </a:pPr>
            <a:r>
              <a:rPr lang="en" sz="2000"/>
              <a:t>Banking, finance and fintech</a:t>
            </a:r>
            <a:endParaRPr sz="2000"/>
          </a:p>
          <a:p>
            <a:pPr indent="0" lvl="0" marL="0" rtl="0" algn="l">
              <a:lnSpc>
                <a:spcPct val="105000"/>
              </a:lnSpc>
              <a:spcBef>
                <a:spcPts val="1200"/>
              </a:spcBef>
              <a:spcAft>
                <a:spcPts val="0"/>
              </a:spcAft>
              <a:buSzPts val="1300"/>
              <a:buNone/>
            </a:pPr>
            <a:r>
              <a:rPr lang="en" sz="2000"/>
              <a:t>Google Assistant </a:t>
            </a:r>
            <a:endParaRPr sz="2000"/>
          </a:p>
          <a:p>
            <a:pPr indent="0" lvl="0" marL="0" rtl="0" algn="l">
              <a:lnSpc>
                <a:spcPct val="105000"/>
              </a:lnSpc>
              <a:spcBef>
                <a:spcPts val="1200"/>
              </a:spcBef>
              <a:spcAft>
                <a:spcPts val="0"/>
              </a:spcAft>
              <a:buSzPts val="1300"/>
              <a:buNone/>
            </a:pPr>
            <a:r>
              <a:rPr lang="en" sz="2000"/>
              <a:t>Online shopping(amazon, flipkart)</a:t>
            </a:r>
            <a:endParaRPr sz="2000"/>
          </a:p>
          <a:p>
            <a:pPr indent="0" lvl="0" marL="0" rtl="0" algn="l">
              <a:lnSpc>
                <a:spcPct val="105000"/>
              </a:lnSpc>
              <a:spcBef>
                <a:spcPts val="1200"/>
              </a:spcBef>
              <a:spcAft>
                <a:spcPts val="0"/>
              </a:spcAft>
              <a:buSzPts val="1300"/>
              <a:buNone/>
            </a:pPr>
            <a:r>
              <a:rPr lang="en" sz="2000"/>
              <a:t>Healthcare</a:t>
            </a:r>
            <a:endParaRPr sz="2000"/>
          </a:p>
          <a:p>
            <a:pPr indent="0" lvl="0" marL="0" rtl="0" algn="l">
              <a:lnSpc>
                <a:spcPct val="105000"/>
              </a:lnSpc>
              <a:spcBef>
                <a:spcPts val="1200"/>
              </a:spcBef>
              <a:spcAft>
                <a:spcPts val="0"/>
              </a:spcAft>
              <a:buSzPts val="1300"/>
              <a:buNone/>
            </a:pPr>
            <a:r>
              <a:rPr lang="en" sz="2000"/>
              <a:t>Appointment booking</a:t>
            </a:r>
            <a:endParaRPr sz="2000"/>
          </a:p>
          <a:p>
            <a:pPr indent="0" lvl="0" marL="0" rtl="0" algn="l">
              <a:lnSpc>
                <a:spcPct val="105000"/>
              </a:lnSpc>
              <a:spcBef>
                <a:spcPts val="1200"/>
              </a:spcBef>
              <a:spcAft>
                <a:spcPts val="1200"/>
              </a:spcAft>
              <a:buSzPts val="1300"/>
              <a:buNone/>
            </a:pPr>
            <a:r>
              <a:t/>
            </a:r>
            <a:endParaRPr/>
          </a:p>
        </p:txBody>
      </p:sp>
      <p:sp>
        <p:nvSpPr>
          <p:cNvPr id="145" name="Google Shape;145;p4"/>
          <p:cNvSpPr/>
          <p:nvPr/>
        </p:nvSpPr>
        <p:spPr>
          <a:xfrm>
            <a:off x="1099026" y="1690839"/>
            <a:ext cx="198474" cy="240133"/>
          </a:xfrm>
          <a:prstGeom prst="star5">
            <a:avLst>
              <a:gd fmla="val 22962" name="adj"/>
              <a:gd fmla="val 105146" name="hf"/>
              <a:gd fmla="val 110557" name="vf"/>
            </a:avLst>
          </a:prstGeom>
          <a:solidFill>
            <a:srgbClr val="FFFF00"/>
          </a:solidFill>
          <a:ln cap="flat" cmpd="sng" w="25400">
            <a:solidFill>
              <a:srgbClr val="383E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6" name="Google Shape;146;p4"/>
          <p:cNvSpPr/>
          <p:nvPr/>
        </p:nvSpPr>
        <p:spPr>
          <a:xfrm>
            <a:off x="1099026" y="2190672"/>
            <a:ext cx="198474" cy="240133"/>
          </a:xfrm>
          <a:prstGeom prst="star5">
            <a:avLst>
              <a:gd fmla="val 22962" name="adj"/>
              <a:gd fmla="val 105146" name="hf"/>
              <a:gd fmla="val 110557" name="vf"/>
            </a:avLst>
          </a:prstGeom>
          <a:solidFill>
            <a:srgbClr val="FFFF00"/>
          </a:solidFill>
          <a:ln cap="flat" cmpd="sng" w="25400">
            <a:solidFill>
              <a:srgbClr val="383E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7" name="Google Shape;147;p4"/>
          <p:cNvSpPr/>
          <p:nvPr/>
        </p:nvSpPr>
        <p:spPr>
          <a:xfrm>
            <a:off x="1099026" y="2607861"/>
            <a:ext cx="198474" cy="240133"/>
          </a:xfrm>
          <a:prstGeom prst="star5">
            <a:avLst>
              <a:gd fmla="val 22962" name="adj"/>
              <a:gd fmla="val 105146" name="hf"/>
              <a:gd fmla="val 110557" name="vf"/>
            </a:avLst>
          </a:prstGeom>
          <a:solidFill>
            <a:srgbClr val="FFFF00"/>
          </a:solidFill>
          <a:ln cap="flat" cmpd="sng" w="25400">
            <a:solidFill>
              <a:srgbClr val="383E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8" name="Google Shape;148;p4"/>
          <p:cNvSpPr/>
          <p:nvPr/>
        </p:nvSpPr>
        <p:spPr>
          <a:xfrm>
            <a:off x="1099026" y="3091686"/>
            <a:ext cx="198474" cy="240133"/>
          </a:xfrm>
          <a:prstGeom prst="star5">
            <a:avLst>
              <a:gd fmla="val 22962" name="adj"/>
              <a:gd fmla="val 105146" name="hf"/>
              <a:gd fmla="val 110557" name="vf"/>
            </a:avLst>
          </a:prstGeom>
          <a:solidFill>
            <a:srgbClr val="FFFF00"/>
          </a:solidFill>
          <a:ln cap="flat" cmpd="sng" w="25400">
            <a:solidFill>
              <a:srgbClr val="383E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9" name="Google Shape;149;p4"/>
          <p:cNvSpPr/>
          <p:nvPr/>
        </p:nvSpPr>
        <p:spPr>
          <a:xfrm>
            <a:off x="1099026" y="3558201"/>
            <a:ext cx="198474" cy="240133"/>
          </a:xfrm>
          <a:prstGeom prst="star5">
            <a:avLst>
              <a:gd fmla="val 22962" name="adj"/>
              <a:gd fmla="val 105146" name="hf"/>
              <a:gd fmla="val 110557" name="vf"/>
            </a:avLst>
          </a:prstGeom>
          <a:solidFill>
            <a:srgbClr val="FFFF00"/>
          </a:solidFill>
          <a:ln cap="flat" cmpd="sng" w="25400">
            <a:solidFill>
              <a:srgbClr val="383E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solidFill>
                  <a:srgbClr val="00FF00"/>
                </a:solidFill>
              </a:rPr>
              <a:t>FUTURE SCOPE:</a:t>
            </a:r>
            <a:endParaRPr>
              <a:solidFill>
                <a:srgbClr val="00FF00"/>
              </a:solidFill>
            </a:endParaRPr>
          </a:p>
        </p:txBody>
      </p:sp>
      <p:sp>
        <p:nvSpPr>
          <p:cNvPr id="155" name="Google Shape;155;p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t>Chat assistants and </a:t>
            </a:r>
            <a:r>
              <a:rPr lang="en" sz="1800"/>
              <a:t>Chatbots are becoming more conversational to communicate effectively.</a:t>
            </a:r>
            <a:endParaRPr sz="1800"/>
          </a:p>
          <a:p>
            <a:pPr indent="0" lvl="0" marL="0" rtl="0" algn="l">
              <a:lnSpc>
                <a:spcPct val="115000"/>
              </a:lnSpc>
              <a:spcBef>
                <a:spcPts val="1200"/>
              </a:spcBef>
              <a:spcAft>
                <a:spcPts val="0"/>
              </a:spcAft>
              <a:buSzPts val="1300"/>
              <a:buNone/>
            </a:pPr>
            <a:r>
              <a:rPr lang="en" sz="1800"/>
              <a:t>The future scope of chat </a:t>
            </a:r>
            <a:r>
              <a:rPr lang="en" sz="1800"/>
              <a:t> assistants</a:t>
            </a:r>
            <a:r>
              <a:rPr lang="en" sz="1800"/>
              <a:t> could include many benefits for enterprises. </a:t>
            </a:r>
            <a:endParaRPr sz="1800"/>
          </a:p>
          <a:p>
            <a:pPr indent="0" lvl="0" marL="0" rtl="0" algn="l">
              <a:lnSpc>
                <a:spcPct val="115000"/>
              </a:lnSpc>
              <a:spcBef>
                <a:spcPts val="1200"/>
              </a:spcBef>
              <a:spcAft>
                <a:spcPts val="0"/>
              </a:spcAft>
              <a:buSzPts val="1300"/>
              <a:buNone/>
            </a:pPr>
            <a:r>
              <a:rPr lang="en" sz="1800"/>
              <a:t>Chatbots are fully functioning, semi-autonomous systems that can assist customer service experiences and response time.</a:t>
            </a:r>
            <a:endParaRPr sz="1800"/>
          </a:p>
          <a:p>
            <a:pPr indent="0" lvl="0" marL="0" rtl="0" algn="l">
              <a:lnSpc>
                <a:spcPct val="115000"/>
              </a:lnSpc>
              <a:spcBef>
                <a:spcPts val="1200"/>
              </a:spcBef>
              <a:spcAft>
                <a:spcPts val="1200"/>
              </a:spcAft>
              <a:buSzPts val="1300"/>
              <a:buNone/>
            </a:pPr>
            <a:r>
              <a:rPr lang="en" sz="1800"/>
              <a:t>The future of chat</a:t>
            </a:r>
            <a:r>
              <a:rPr lang="en" sz="1800"/>
              <a:t> assistants</a:t>
            </a:r>
            <a:r>
              <a:rPr lang="en" sz="1800"/>
              <a:t> is that businesses will automate simple payments and allow users to pay directly over live chat or facebook messenger apps.</a:t>
            </a:r>
            <a:endParaRPr sz="1800"/>
          </a:p>
        </p:txBody>
      </p:sp>
      <p:sp>
        <p:nvSpPr>
          <p:cNvPr id="156" name="Google Shape;156;p5"/>
          <p:cNvSpPr/>
          <p:nvPr/>
        </p:nvSpPr>
        <p:spPr>
          <a:xfrm>
            <a:off x="1105713" y="1677722"/>
            <a:ext cx="198474" cy="240133"/>
          </a:xfrm>
          <a:prstGeom prst="star5">
            <a:avLst>
              <a:gd fmla="val 22962" name="adj"/>
              <a:gd fmla="val 105146" name="hf"/>
              <a:gd fmla="val 110557" name="vf"/>
            </a:avLst>
          </a:prstGeom>
          <a:solidFill>
            <a:srgbClr val="FFFF00"/>
          </a:solidFill>
          <a:ln cap="flat" cmpd="sng" w="25400">
            <a:solidFill>
              <a:srgbClr val="383E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7" name="Google Shape;157;p5"/>
          <p:cNvSpPr/>
          <p:nvPr/>
        </p:nvSpPr>
        <p:spPr>
          <a:xfrm>
            <a:off x="1099026" y="2497943"/>
            <a:ext cx="198474" cy="240133"/>
          </a:xfrm>
          <a:prstGeom prst="star5">
            <a:avLst>
              <a:gd fmla="val 22962" name="adj"/>
              <a:gd fmla="val 105146" name="hf"/>
              <a:gd fmla="val 110557" name="vf"/>
            </a:avLst>
          </a:prstGeom>
          <a:solidFill>
            <a:srgbClr val="FFFF00"/>
          </a:solidFill>
          <a:ln cap="flat" cmpd="sng" w="25400">
            <a:solidFill>
              <a:srgbClr val="383E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8" name="Google Shape;158;p5"/>
          <p:cNvSpPr/>
          <p:nvPr/>
        </p:nvSpPr>
        <p:spPr>
          <a:xfrm>
            <a:off x="1099026" y="3218819"/>
            <a:ext cx="198474" cy="240133"/>
          </a:xfrm>
          <a:prstGeom prst="star5">
            <a:avLst>
              <a:gd fmla="val 22962" name="adj"/>
              <a:gd fmla="val 105146" name="hf"/>
              <a:gd fmla="val 110557" name="vf"/>
            </a:avLst>
          </a:prstGeom>
          <a:solidFill>
            <a:srgbClr val="FFFF00"/>
          </a:solidFill>
          <a:ln cap="flat" cmpd="sng" w="25400">
            <a:solidFill>
              <a:srgbClr val="383E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9" name="Google Shape;159;p5"/>
          <p:cNvSpPr/>
          <p:nvPr/>
        </p:nvSpPr>
        <p:spPr>
          <a:xfrm>
            <a:off x="1122120" y="3993966"/>
            <a:ext cx="198474" cy="240133"/>
          </a:xfrm>
          <a:prstGeom prst="star5">
            <a:avLst>
              <a:gd fmla="val 22962" name="adj"/>
              <a:gd fmla="val 105146" name="hf"/>
              <a:gd fmla="val 110557" name="vf"/>
            </a:avLst>
          </a:prstGeom>
          <a:solidFill>
            <a:srgbClr val="FFFF00"/>
          </a:solidFill>
          <a:ln cap="flat" cmpd="sng" w="25400">
            <a:solidFill>
              <a:srgbClr val="383E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t/>
            </a:r>
            <a:endParaRPr/>
          </a:p>
        </p:txBody>
      </p:sp>
      <p:sp>
        <p:nvSpPr>
          <p:cNvPr id="165" name="Google Shape;165;p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66" name="Google Shape;166;p6"/>
          <p:cNvPicPr preferRelativeResize="0"/>
          <p:nvPr/>
        </p:nvPicPr>
        <p:blipFill rotWithShape="1">
          <a:blip r:embed="rId3">
            <a:alphaModFix/>
          </a:blip>
          <a:srcRect b="0" l="0" r="0" t="0"/>
          <a:stretch/>
        </p:blipFill>
        <p:spPr>
          <a:xfrm>
            <a:off x="0" y="0"/>
            <a:ext cx="9144001"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