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oayEsOiP7TfAPFUBfiueRefh+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everyone. We have completed this project as a part of web programming course using HTML,CSS,PHP.  We are a team of 3 and our team comprises of Tejaswi which is myself and my friends Mohith and Alekhya.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b7ef7be0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b7ef7be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t>
            </a:r>
            <a:r>
              <a:rPr lang="en-US"/>
              <a:t>ign in page looks like this where the user can sign in to enter the game by using the credentials he used for signing up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b7ef7be0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b7ef7be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page on which a user would land after successfully signing in . This is the main idea behind our dice game ‘DIE for FUN’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b7ef7be0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b7ef7be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where our game begins. There would be two players, and the two players would have to register their names, which would appear on the score cards while the game was being played. They would also have to choose avatars that would move across the board as they rolled the dice.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b7ef7be09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b7ef7be0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a:t>Whenever a user clicks on the Roll button he would see a number between 1 to 6 being displayed and for this particular purpose we have used a PHP function called rand. rand is a pre-built or predefined method which will generate a random number and here it took two parameters one and six as we wanted our dice to only have numbers from one to six. so we wanted to generate one random number within that range for that purpose</a:t>
            </a:r>
            <a:endParaRPr/>
          </a:p>
          <a:p>
            <a:pPr indent="0" lvl="0" marL="0" rtl="0" algn="just">
              <a:lnSpc>
                <a:spcPct val="115000"/>
              </a:lnSpc>
              <a:spcBef>
                <a:spcPts val="1200"/>
              </a:spcBef>
              <a:spcAft>
                <a:spcPts val="0"/>
              </a:spcAft>
              <a:buClr>
                <a:schemeClr val="dk1"/>
              </a:buClr>
              <a:buSzPts val="1100"/>
              <a:buFont typeface="Arial"/>
              <a:buNone/>
            </a:pPr>
            <a:r>
              <a:rPr lang="en-US"/>
              <a:t>we have placed danger zones on every multiple of 7.</a:t>
            </a:r>
            <a:endParaRPr/>
          </a:p>
          <a:p>
            <a:pPr indent="0" lvl="0" marL="0" rtl="0" algn="just">
              <a:lnSpc>
                <a:spcPct val="115000"/>
              </a:lnSpc>
              <a:spcBef>
                <a:spcPts val="1200"/>
              </a:spcBef>
              <a:spcAft>
                <a:spcPts val="0"/>
              </a:spcAft>
              <a:buClr>
                <a:schemeClr val="dk1"/>
              </a:buClr>
              <a:buSzPts val="1100"/>
              <a:buFont typeface="Arial"/>
              <a:buNone/>
            </a:pPr>
            <a:r>
              <a:rPr lang="en-US"/>
              <a:t>Another code we implemented is if a user lands in any danger zone we would calculate what his current score is and then we would deduce five points from their respective scores.</a:t>
            </a:r>
            <a:endParaRPr/>
          </a:p>
          <a:p>
            <a:pPr indent="0" lvl="0" marL="0" rtl="0" algn="just">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b7ef7be09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b7ef7be0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US">
                <a:solidFill>
                  <a:schemeClr val="dk1"/>
                </a:solidFill>
              </a:rPr>
              <a:t>We can also see avatars here on the board. and if a player falls on danger zone we see this UI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7b7ef7be09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7b7ef7be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page contains information about how tasks are distributed among team members during each sprint, as well as information about backlog items.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b7ef7be0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b7ef7be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is a static page with the team's contact information (email and other details). You can contact us with any questions or suggestions.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b7ef7be0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b7ef7be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file has the score board logic,  the player information GUI that was created for two players; the score of the corresponding player is updated on every roll until either of the player reaches the 100th block or the max score is 100.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b7ef7be09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7b7ef7be0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Step1 :</a:t>
            </a:r>
            <a:r>
              <a:rPr lang="en-US"/>
              <a:t>A user must first sign up.</a:t>
            </a:r>
            <a:endParaRPr/>
          </a:p>
          <a:p>
            <a:pPr indent="0" lvl="0" marL="0" rtl="0" algn="l">
              <a:spcBef>
                <a:spcPts val="0"/>
              </a:spcBef>
              <a:spcAft>
                <a:spcPts val="0"/>
              </a:spcAft>
              <a:buNone/>
            </a:pPr>
            <a:r>
              <a:rPr lang="en-US"/>
              <a:t>Step2: Once the user has registered or if the user is existing, then he can directly login to initiate the game.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we use sessions to store user login info i.e, username,email.. and carry this info to other pages game.php,about.php pages.</a:t>
            </a:r>
            <a:endParaRPr/>
          </a:p>
          <a:p>
            <a:pPr indent="0" lvl="0" marL="0" rtl="0" algn="l">
              <a:spcBef>
                <a:spcPts val="0"/>
              </a:spcBef>
              <a:spcAft>
                <a:spcPts val="0"/>
              </a:spcAft>
              <a:buNone/>
            </a:pPr>
            <a:r>
              <a:rPr lang="en-US"/>
              <a:t>We also used session for saving the game scores for every roll and player avatars.</a:t>
            </a:r>
            <a:endParaRPr/>
          </a:p>
          <a:p>
            <a:pPr indent="0" lvl="0" marL="0" rtl="0" algn="l">
              <a:spcBef>
                <a:spcPts val="0"/>
              </a:spcBef>
              <a:spcAft>
                <a:spcPts val="0"/>
              </a:spcAft>
              <a:buNone/>
            </a:pPr>
            <a:r>
              <a:rPr lang="en-US"/>
              <a:t>We are also retaining each page state info on </a:t>
            </a:r>
            <a:r>
              <a:rPr lang="en-US"/>
              <a:t>every</a:t>
            </a:r>
            <a:r>
              <a:rPr lang="en-US"/>
              <a:t> tab switch like switching from home to about page, T&amp;C to about page and vice-versa.</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7b7ef7be0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7b7ef7be0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US"/>
              <a:t>Our game is called Die for fun. It is played by two users in which each player would roll the dice and depending on what they get on the dice, they can move forward within the game</a:t>
            </a:r>
            <a:endParaRPr/>
          </a:p>
          <a:p>
            <a:pPr indent="0" lvl="0" marL="0" rtl="0" algn="just">
              <a:lnSpc>
                <a:spcPct val="115000"/>
              </a:lnSpc>
              <a:spcBef>
                <a:spcPts val="1200"/>
              </a:spcBef>
              <a:spcAft>
                <a:spcPts val="0"/>
              </a:spcAft>
              <a:buNone/>
            </a:pPr>
            <a:r>
              <a:rPr lang="en-US"/>
              <a:t>The game starts at the bottom of the board and the player who reaches the top of the board fastest would be declared the winner.</a:t>
            </a:r>
            <a:endParaRPr/>
          </a:p>
          <a:p>
            <a:pPr indent="0" lvl="0" marL="0" rtl="0" algn="just">
              <a:lnSpc>
                <a:spcPct val="115000"/>
              </a:lnSpc>
              <a:spcBef>
                <a:spcPts val="1200"/>
              </a:spcBef>
              <a:spcAft>
                <a:spcPts val="0"/>
              </a:spcAft>
              <a:buNone/>
            </a:pPr>
            <a:r>
              <a:rPr lang="en-US"/>
              <a:t>To make the game a little interesting we have added some danger zones which would lead to loss of points for the player.</a:t>
            </a:r>
            <a:endParaRPr/>
          </a:p>
          <a:p>
            <a:pPr indent="0" lvl="0" marL="0" rtl="0" algn="just">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127" name="Google Shape;1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7b7ef7be09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7b7ef7be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followed weekly scrum. In the initial 2 scrums we spent time in </a:t>
            </a:r>
            <a:r>
              <a:rPr lang="en-US"/>
              <a:t>discussing</a:t>
            </a:r>
            <a:r>
              <a:rPr lang="en-US"/>
              <a:t> project requirements, refining requirements and came up with a proper </a:t>
            </a:r>
            <a:r>
              <a:rPr lang="en-US"/>
              <a:t>plan</a:t>
            </a:r>
            <a:r>
              <a:rPr lang="en-US"/>
              <a:t> with </a:t>
            </a:r>
            <a:r>
              <a:rPr lang="en-US"/>
              <a:t>requirements</a:t>
            </a:r>
            <a:r>
              <a:rPr lang="en-US"/>
              <a:t> and estimates. We also assigned tasks to equally </a:t>
            </a:r>
            <a:r>
              <a:rPr lang="en-US"/>
              <a:t>distribute</a:t>
            </a:r>
            <a:r>
              <a:rPr lang="en-US"/>
              <a:t> the workload. After which our scrums were scheduled </a:t>
            </a:r>
            <a:r>
              <a:rPr lang="en-US"/>
              <a:t>periodically</a:t>
            </a:r>
            <a:r>
              <a:rPr lang="en-US"/>
              <a:t> once a week where we would discuss the progress of the tasks and redistribute the tasks for workload management.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b7ef7be09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b7ef7be0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followed agile methodology, where we have weekly </a:t>
            </a:r>
            <a:r>
              <a:rPr lang="en-US"/>
              <a:t>stand up</a:t>
            </a:r>
            <a:r>
              <a:rPr lang="en-US"/>
              <a:t> for about 10 mins and discussed on impediments and what went well.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7b7ef7be09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7b7ef7be0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the demo of our application,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a:t>This shows the UML diagram of the project. As discussed earlier, there would be 2 players, where each user would get an alternative chance to roll dice. Based on the number obtained on the dice, the player would be either moving forward or backward. The backward scenario only happens when the player lands in a danger zone. The first person to reach 100th block and is declared as winner.</a:t>
            </a:r>
            <a:endParaRPr/>
          </a:p>
          <a:p>
            <a:pPr indent="0" lvl="0" marL="0" rtl="0" algn="l">
              <a:spcBef>
                <a:spcPts val="120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b7ef7be0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b7ef7be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are the pages created as a part of the project. We created few html, php and css files. We also have a text file to store the values of the users signing up for the game.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b7ef7be0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b7ef7be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index.php file is the landing page of our project, which also acts as home page.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b7ef7be0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b7ef7be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a:t>This is the signup page where users have to give a user name and email address before logging in to the game. They would also have to accept the terms and condisitons of the game to be able to sign up. There is also a providence to go to the sign in page without signing up redundantly for returning users. we validate returning user info using a text file.</a:t>
            </a:r>
            <a:endParaRPr/>
          </a:p>
          <a:p>
            <a:pPr indent="0" lvl="0" marL="0" rtl="0" algn="just">
              <a:lnSpc>
                <a:spcPct val="115000"/>
              </a:lnSpc>
              <a:spcBef>
                <a:spcPts val="1200"/>
              </a:spcBef>
              <a:spcAft>
                <a:spcPts val="0"/>
              </a:spcAft>
              <a:buClr>
                <a:schemeClr val="dk1"/>
              </a:buClr>
              <a:buSzPts val="1100"/>
              <a:buFont typeface="Arial"/>
              <a:buNone/>
            </a:pPr>
            <a:r>
              <a:t/>
            </a:r>
            <a:endParaRPr/>
          </a:p>
          <a:p>
            <a:pPr indent="0" lvl="0" marL="0" rtl="0" algn="just">
              <a:lnSpc>
                <a:spcPct val="115000"/>
              </a:lnSpc>
              <a:spcBef>
                <a:spcPts val="1200"/>
              </a:spcBef>
              <a:spcAft>
                <a:spcPts val="0"/>
              </a:spcAft>
              <a:buClr>
                <a:schemeClr val="dk1"/>
              </a:buClr>
              <a:buSzPts val="1100"/>
              <a:buFont typeface="Arial"/>
              <a:buNone/>
            </a:pPr>
            <a:r>
              <a:rPr lang="en-US"/>
              <a:t>Validations as part of this page:</a:t>
            </a:r>
            <a:endParaRPr/>
          </a:p>
          <a:p>
            <a:pPr indent="-298450" lvl="0" marL="457200" rtl="0" algn="just">
              <a:lnSpc>
                <a:spcPct val="115000"/>
              </a:lnSpc>
              <a:spcBef>
                <a:spcPts val="1200"/>
              </a:spcBef>
              <a:spcAft>
                <a:spcPts val="0"/>
              </a:spcAft>
              <a:buSzPts val="1100"/>
              <a:buAutoNum type="arabicPeriod"/>
            </a:pPr>
            <a:r>
              <a:rPr lang="en-US"/>
              <a:t>User name should start with capital letter</a:t>
            </a:r>
            <a:endParaRPr/>
          </a:p>
          <a:p>
            <a:pPr indent="-298450" lvl="0" marL="457200" rtl="0" algn="just">
              <a:lnSpc>
                <a:spcPct val="115000"/>
              </a:lnSpc>
              <a:spcBef>
                <a:spcPts val="0"/>
              </a:spcBef>
              <a:spcAft>
                <a:spcPts val="0"/>
              </a:spcAft>
              <a:buSzPts val="1100"/>
              <a:buAutoNum type="arabicPeriod"/>
            </a:pPr>
            <a:r>
              <a:rPr lang="en-US"/>
              <a:t>Basic email id validations as in combination of alphanumeric, @, ending with .com.</a:t>
            </a:r>
            <a:endParaRPr/>
          </a:p>
          <a:p>
            <a:pPr indent="0" lvl="0" marL="457200" rtl="0" algn="just">
              <a:lnSpc>
                <a:spcPct val="115000"/>
              </a:lnSpc>
              <a:spcBef>
                <a:spcPts val="1200"/>
              </a:spcBef>
              <a:spcAft>
                <a:spcPts val="0"/>
              </a:spcAft>
              <a:buNone/>
            </a:pPr>
            <a:r>
              <a:rPr lang="en-US"/>
              <a:t> </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b7ef7be09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b7ef7be0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sz="1200">
                <a:solidFill>
                  <a:srgbClr val="202124"/>
                </a:solidFill>
                <a:highlight>
                  <a:srgbClr val="FFFFFF"/>
                </a:highlight>
                <a:latin typeface="Roboto"/>
                <a:ea typeface="Roboto"/>
                <a:cs typeface="Roboto"/>
                <a:sym typeface="Roboto"/>
              </a:rPr>
              <a:t>Terms and conditions are </a:t>
            </a:r>
            <a:r>
              <a:rPr b="1" lang="en-US" sz="1200">
                <a:solidFill>
                  <a:srgbClr val="202124"/>
                </a:solidFill>
                <a:highlight>
                  <a:srgbClr val="FFFFFF"/>
                </a:highlight>
                <a:latin typeface="Roboto"/>
                <a:ea typeface="Roboto"/>
                <a:cs typeface="Roboto"/>
                <a:sym typeface="Roboto"/>
              </a:rPr>
              <a:t>the rules, specifications, and requirements of a contract</a:t>
            </a:r>
            <a:r>
              <a:rPr lang="en-US" sz="1200">
                <a:solidFill>
                  <a:srgbClr val="202124"/>
                </a:solidFill>
                <a:highlight>
                  <a:srgbClr val="FFFFFF"/>
                </a:highlight>
                <a:latin typeface="Roboto"/>
                <a:ea typeface="Roboto"/>
                <a:cs typeface="Roboto"/>
                <a:sym typeface="Roboto"/>
              </a:rPr>
              <a:t>. Terms and conditions are the rules and guidelines for using a website or app.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b7ef7be0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b7ef7be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screen comes up after signing up where a newly signed up user should have to login after successfully signing up.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b7ef7be0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b7ef7be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discussed above, if any validation goes for a toss we display error message on UI 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5"/>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lt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lt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1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grpSp>
        <p:nvGrpSpPr>
          <p:cNvPr id="88" name="Google Shape;88;p23"/>
          <p:cNvGrpSpPr/>
          <p:nvPr/>
        </p:nvGrpSpPr>
        <p:grpSpPr>
          <a:xfrm>
            <a:off x="7477387" y="482170"/>
            <a:ext cx="4074533" cy="5149101"/>
            <a:chOff x="7477387" y="482170"/>
            <a:chExt cx="4074533" cy="5149101"/>
          </a:xfrm>
        </p:grpSpPr>
        <p:sp>
          <p:nvSpPr>
            <p:cNvPr id="89" name="Google Shape;89;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23"/>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3"/>
          <p:cNvSpPr/>
          <p:nvPr>
            <p:ph idx="2" type="pic"/>
          </p:nvPr>
        </p:nvSpPr>
        <p:spPr>
          <a:xfrm>
            <a:off x="8124389" y="1122542"/>
            <a:ext cx="2791171" cy="3866327"/>
          </a:xfrm>
          <a:prstGeom prst="rect">
            <a:avLst/>
          </a:prstGeom>
          <a:solidFill>
            <a:srgbClr val="D8D8D8"/>
          </a:solidFill>
          <a:ln>
            <a:noFill/>
          </a:ln>
        </p:spPr>
      </p:sp>
      <p:sp>
        <p:nvSpPr>
          <p:cNvPr id="93" name="Google Shape;93;p23"/>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4" name="Google Shape;94;p23"/>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7" name="Google Shape;97;p23"/>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4"/>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1" name="Google Shape;101;p2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2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25"/>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5"/>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8" name="Google Shape;108;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11" name="Google Shape;111;p25"/>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3" name="Google Shape;33;p1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6" name="Google Shape;36;p1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14"/>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40" name="Google Shape;40;p1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1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7"/>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7" name="Google Shape;47;p1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0" name="Google Shape;50;p17"/>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18"/>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1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1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9"/>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19"/>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19"/>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4" name="Google Shape;64;p19"/>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5" name="Google Shape;65;p1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1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4" name="Google Shape;74;p2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22"/>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2"/>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2" name="Google Shape;82;p22"/>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2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22"/>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3"/>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Gill Sans"/>
              <a:buNone/>
              <a:defRPr b="0" i="0" sz="32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10" name="Google Shape;10;p1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1" name="Google Shape;11;p1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2" name="Google Shape;12;p1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1" name="Shape 21"/>
        <p:cNvGrpSpPr/>
        <p:nvPr/>
      </p:nvGrpSpPr>
      <p:grpSpPr>
        <a:xfrm>
          <a:off x="0" y="0"/>
          <a:ext cx="0" cy="0"/>
          <a:chOff x="0" y="0"/>
          <a:chExt cx="0" cy="0"/>
        </a:xfrm>
      </p:grpSpPr>
      <p:sp>
        <p:nvSpPr>
          <p:cNvPr id="22" name="Google Shape;22;p1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 name="Google Shape;23;p12"/>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24" name="Google Shape;24;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26" name="Google Shape;26;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7" name="Google Shape;27;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8" name="Google Shape;28;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29" name="Google Shape;29;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
          <p:cNvSpPr/>
          <p:nvPr/>
        </p:nvSpPr>
        <p:spPr>
          <a:xfrm>
            <a:off x="2" y="0"/>
            <a:ext cx="12191695" cy="6858000"/>
          </a:xfrm>
          <a:prstGeom prst="rect">
            <a:avLst/>
          </a:prstGeom>
          <a:gradFill>
            <a:gsLst>
              <a:gs pos="0">
                <a:srgbClr val="646464"/>
              </a:gs>
              <a:gs pos="100000">
                <a:srgbClr val="3E3E3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7" name="Google Shape;117;p1"/>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8" name="Google Shape;118;p1"/>
          <p:cNvSpPr/>
          <p:nvPr/>
        </p:nvSpPr>
        <p:spPr>
          <a:xfrm>
            <a:off x="643331" y="638508"/>
            <a:ext cx="10905339" cy="4843439"/>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9" name="Google Shape;119;p1"/>
          <p:cNvSpPr/>
          <p:nvPr/>
        </p:nvSpPr>
        <p:spPr>
          <a:xfrm>
            <a:off x="870204" y="865667"/>
            <a:ext cx="10451592" cy="4389120"/>
          </a:xfrm>
          <a:prstGeom prst="rect">
            <a:avLst/>
          </a:prstGeom>
          <a:gradFill>
            <a:gsLst>
              <a:gs pos="0">
                <a:srgbClr val="EBE9E6"/>
              </a:gs>
              <a:gs pos="100000">
                <a:srgbClr val="C9C5C0"/>
              </a:gs>
            </a:gsLst>
            <a:path path="circle">
              <a:fillToRect b="50%" l="50%" r="50%" t="50%"/>
            </a:path>
            <a:tileRect/>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0" name="Google Shape;120;p1"/>
          <p:cNvSpPr/>
          <p:nvPr/>
        </p:nvSpPr>
        <p:spPr>
          <a:xfrm>
            <a:off x="1034796" y="1030259"/>
            <a:ext cx="10122408" cy="4059936"/>
          </a:xfrm>
          <a:prstGeom prst="rect">
            <a:avLst/>
          </a:prstGeom>
          <a:gradFill>
            <a:gsLst>
              <a:gs pos="0">
                <a:schemeClr val="lt1"/>
              </a:gs>
              <a:gs pos="100000">
                <a:srgbClr val="E6E6E6"/>
              </a:gs>
            </a:gsLst>
            <a:path path="circle">
              <a:fillToRect b="50%" l="50%" r="50%" t="50%"/>
            </a:path>
            <a:tileRect/>
          </a:gradFill>
          <a:ln cap="flat" cmpd="sng" w="15875">
            <a:solidFill>
              <a:srgbClr val="94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1" name="Google Shape;121;p1"/>
          <p:cNvSpPr txBox="1"/>
          <p:nvPr>
            <p:ph type="ctrTitle"/>
          </p:nvPr>
        </p:nvSpPr>
        <p:spPr>
          <a:xfrm>
            <a:off x="1034800" y="1119350"/>
            <a:ext cx="10190400" cy="3002400"/>
          </a:xfrm>
          <a:prstGeom prst="rect">
            <a:avLst/>
          </a:prstGeom>
          <a:noFill/>
          <a:ln>
            <a:noFill/>
          </a:ln>
        </p:spPr>
        <p:txBody>
          <a:bodyPr anchorCtr="0" anchor="ctr" bIns="0" lIns="91425" spcFirstLastPara="1" rIns="91425" wrap="square" tIns="45700">
            <a:normAutofit/>
          </a:bodyPr>
          <a:lstStyle/>
          <a:p>
            <a:pPr indent="0" lvl="0" marL="0" rtl="0" algn="ctr">
              <a:lnSpc>
                <a:spcPct val="90000"/>
              </a:lnSpc>
              <a:spcBef>
                <a:spcPts val="0"/>
              </a:spcBef>
              <a:spcAft>
                <a:spcPts val="0"/>
              </a:spcAft>
              <a:buClr>
                <a:srgbClr val="454545"/>
              </a:buClr>
              <a:buSzPts val="7200"/>
              <a:buFont typeface="Gill Sans"/>
              <a:buNone/>
            </a:pPr>
            <a:r>
              <a:rPr lang="en-US" sz="7200">
                <a:solidFill>
                  <a:srgbClr val="454545"/>
                </a:solidFill>
              </a:rPr>
              <a:t>DIE FOR FUN</a:t>
            </a:r>
            <a:endParaRPr/>
          </a:p>
        </p:txBody>
      </p:sp>
      <p:sp>
        <p:nvSpPr>
          <p:cNvPr id="122" name="Google Shape;122;p1"/>
          <p:cNvSpPr txBox="1"/>
          <p:nvPr>
            <p:ph idx="1" type="subTitle"/>
          </p:nvPr>
        </p:nvSpPr>
        <p:spPr>
          <a:xfrm>
            <a:off x="1535375" y="3310750"/>
            <a:ext cx="9120900" cy="2171100"/>
          </a:xfrm>
          <a:prstGeom prst="rect">
            <a:avLst/>
          </a:prstGeom>
          <a:noFill/>
          <a:ln>
            <a:noFill/>
          </a:ln>
        </p:spPr>
        <p:txBody>
          <a:bodyPr anchorCtr="0" anchor="t" bIns="91425" lIns="91425" spcFirstLastPara="1" rIns="91425" wrap="square" tIns="91425">
            <a:normAutofit/>
          </a:bodyPr>
          <a:lstStyle/>
          <a:p>
            <a:pPr indent="0" lvl="0" marL="0" rtl="0" algn="ctr">
              <a:lnSpc>
                <a:spcPct val="120000"/>
              </a:lnSpc>
              <a:spcBef>
                <a:spcPts val="0"/>
              </a:spcBef>
              <a:spcAft>
                <a:spcPts val="0"/>
              </a:spcAft>
              <a:buSzPts val="1800"/>
              <a:buNone/>
            </a:pPr>
            <a:r>
              <a:t/>
            </a:r>
            <a:endParaRPr>
              <a:solidFill>
                <a:schemeClr val="accent1"/>
              </a:solidFill>
            </a:endParaRPr>
          </a:p>
          <a:p>
            <a:pPr indent="0" lvl="0" marL="0" rtl="0" algn="ctr">
              <a:lnSpc>
                <a:spcPct val="120000"/>
              </a:lnSpc>
              <a:spcBef>
                <a:spcPts val="0"/>
              </a:spcBef>
              <a:spcAft>
                <a:spcPts val="0"/>
              </a:spcAft>
              <a:buSzPts val="1800"/>
              <a:buNone/>
            </a:pPr>
            <a:r>
              <a:rPr lang="en-US" sz="2000">
                <a:solidFill>
                  <a:schemeClr val="accent1"/>
                </a:solidFill>
              </a:rPr>
              <a:t>Laxmi Alekhya Nagubandi</a:t>
            </a:r>
            <a:endParaRPr sz="2000">
              <a:solidFill>
                <a:schemeClr val="accent1"/>
              </a:solidFill>
            </a:endParaRPr>
          </a:p>
          <a:p>
            <a:pPr indent="0" lvl="0" marL="0" rtl="0" algn="ctr">
              <a:lnSpc>
                <a:spcPct val="120000"/>
              </a:lnSpc>
              <a:spcBef>
                <a:spcPts val="0"/>
              </a:spcBef>
              <a:spcAft>
                <a:spcPts val="0"/>
              </a:spcAft>
              <a:buSzPts val="1800"/>
              <a:buNone/>
            </a:pPr>
            <a:r>
              <a:rPr lang="en-US" sz="2000">
                <a:solidFill>
                  <a:schemeClr val="accent1"/>
                </a:solidFill>
              </a:rPr>
              <a:t>Mohith Chandra Narra</a:t>
            </a:r>
            <a:endParaRPr sz="2000">
              <a:solidFill>
                <a:schemeClr val="accent1"/>
              </a:solidFill>
            </a:endParaRPr>
          </a:p>
          <a:p>
            <a:pPr indent="0" lvl="0" marL="0" rtl="0" algn="ctr">
              <a:lnSpc>
                <a:spcPct val="120000"/>
              </a:lnSpc>
              <a:spcBef>
                <a:spcPts val="0"/>
              </a:spcBef>
              <a:spcAft>
                <a:spcPts val="0"/>
              </a:spcAft>
              <a:buSzPts val="1800"/>
              <a:buNone/>
            </a:pPr>
            <a:r>
              <a:rPr lang="en-US" sz="2000">
                <a:solidFill>
                  <a:schemeClr val="accent1"/>
                </a:solidFill>
              </a:rPr>
              <a:t>Tejaswi Pinnaka</a:t>
            </a:r>
            <a:endParaRPr sz="2000">
              <a:solidFill>
                <a:schemeClr val="accent1"/>
              </a:solidFill>
            </a:endParaRPr>
          </a:p>
        </p:txBody>
      </p:sp>
      <p:pic>
        <p:nvPicPr>
          <p:cNvPr id="123" name="Google Shape;123;p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124" name="Google Shape;124;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7b7ef7be09_0_10"/>
          <p:cNvSpPr txBox="1"/>
          <p:nvPr>
            <p:ph type="title"/>
          </p:nvPr>
        </p:nvSpPr>
        <p:spPr>
          <a:xfrm>
            <a:off x="1451575" y="195152"/>
            <a:ext cx="9603300" cy="627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Signin.php</a:t>
            </a:r>
            <a:endParaRPr/>
          </a:p>
        </p:txBody>
      </p:sp>
      <p:sp>
        <p:nvSpPr>
          <p:cNvPr id="191" name="Google Shape;191;g17b7ef7be09_0_10"/>
          <p:cNvSpPr txBox="1"/>
          <p:nvPr>
            <p:ph idx="1" type="body"/>
          </p:nvPr>
        </p:nvSpPr>
        <p:spPr>
          <a:xfrm>
            <a:off x="153325" y="2015725"/>
            <a:ext cx="11945700" cy="4772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2" name="Google Shape;192;g17b7ef7be09_0_10"/>
          <p:cNvPicPr preferRelativeResize="0"/>
          <p:nvPr/>
        </p:nvPicPr>
        <p:blipFill>
          <a:blip r:embed="rId3">
            <a:alphaModFix/>
          </a:blip>
          <a:stretch>
            <a:fillRect/>
          </a:stretch>
        </p:blipFill>
        <p:spPr>
          <a:xfrm>
            <a:off x="126125" y="752700"/>
            <a:ext cx="11945701" cy="603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7b7ef7be09_0_35"/>
          <p:cNvSpPr txBox="1"/>
          <p:nvPr>
            <p:ph type="title"/>
          </p:nvPr>
        </p:nvSpPr>
        <p:spPr>
          <a:xfrm>
            <a:off x="167275" y="69700"/>
            <a:ext cx="11848200" cy="808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about.php</a:t>
            </a:r>
            <a:endParaRPr/>
          </a:p>
        </p:txBody>
      </p:sp>
      <p:sp>
        <p:nvSpPr>
          <p:cNvPr id="198" name="Google Shape;198;g17b7ef7be09_0_35"/>
          <p:cNvSpPr txBox="1"/>
          <p:nvPr>
            <p:ph idx="1" type="body"/>
          </p:nvPr>
        </p:nvSpPr>
        <p:spPr>
          <a:xfrm>
            <a:off x="167275" y="627250"/>
            <a:ext cx="11848200" cy="611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9" name="Google Shape;199;g17b7ef7be09_0_35"/>
          <p:cNvPicPr preferRelativeResize="0"/>
          <p:nvPr/>
        </p:nvPicPr>
        <p:blipFill>
          <a:blip r:embed="rId3">
            <a:alphaModFix/>
          </a:blip>
          <a:stretch>
            <a:fillRect/>
          </a:stretch>
        </p:blipFill>
        <p:spPr>
          <a:xfrm>
            <a:off x="0" y="613325"/>
            <a:ext cx="12191999" cy="6244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7b7ef7be09_0_30"/>
          <p:cNvSpPr txBox="1"/>
          <p:nvPr>
            <p:ph type="title"/>
          </p:nvPr>
        </p:nvSpPr>
        <p:spPr>
          <a:xfrm>
            <a:off x="1451575" y="83627"/>
            <a:ext cx="9603300" cy="933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game.php</a:t>
            </a:r>
            <a:endParaRPr/>
          </a:p>
        </p:txBody>
      </p:sp>
      <p:sp>
        <p:nvSpPr>
          <p:cNvPr id="205" name="Google Shape;205;g17b7ef7be09_0_30"/>
          <p:cNvSpPr txBox="1"/>
          <p:nvPr>
            <p:ph idx="1" type="body"/>
          </p:nvPr>
        </p:nvSpPr>
        <p:spPr>
          <a:xfrm>
            <a:off x="223025" y="794525"/>
            <a:ext cx="11820300" cy="599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06" name="Google Shape;206;g17b7ef7be09_0_30"/>
          <p:cNvPicPr preferRelativeResize="0"/>
          <p:nvPr/>
        </p:nvPicPr>
        <p:blipFill>
          <a:blip r:embed="rId3">
            <a:alphaModFix/>
          </a:blip>
          <a:stretch>
            <a:fillRect/>
          </a:stretch>
        </p:blipFill>
        <p:spPr>
          <a:xfrm>
            <a:off x="0" y="655125"/>
            <a:ext cx="12191999" cy="6133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7b7ef7be09_1_19"/>
          <p:cNvSpPr txBox="1"/>
          <p:nvPr>
            <p:ph type="title"/>
          </p:nvPr>
        </p:nvSpPr>
        <p:spPr>
          <a:xfrm>
            <a:off x="223025" y="139400"/>
            <a:ext cx="11764500" cy="72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Contd..</a:t>
            </a:r>
            <a:endParaRPr/>
          </a:p>
        </p:txBody>
      </p:sp>
      <p:sp>
        <p:nvSpPr>
          <p:cNvPr id="212" name="Google Shape;212;g17b7ef7be09_1_19"/>
          <p:cNvSpPr txBox="1"/>
          <p:nvPr>
            <p:ph idx="1" type="body"/>
          </p:nvPr>
        </p:nvSpPr>
        <p:spPr>
          <a:xfrm>
            <a:off x="223025" y="669075"/>
            <a:ext cx="11764500" cy="6091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13" name="Google Shape;213;g17b7ef7be09_1_19"/>
          <p:cNvPicPr preferRelativeResize="0"/>
          <p:nvPr/>
        </p:nvPicPr>
        <p:blipFill>
          <a:blip r:embed="rId3">
            <a:alphaModFix/>
          </a:blip>
          <a:stretch>
            <a:fillRect/>
          </a:stretch>
        </p:blipFill>
        <p:spPr>
          <a:xfrm>
            <a:off x="0" y="628825"/>
            <a:ext cx="12191999" cy="609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7b7ef7be09_1_25"/>
          <p:cNvSpPr txBox="1"/>
          <p:nvPr>
            <p:ph type="title"/>
          </p:nvPr>
        </p:nvSpPr>
        <p:spPr>
          <a:xfrm>
            <a:off x="223025" y="125450"/>
            <a:ext cx="11806500" cy="64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Contd..</a:t>
            </a:r>
            <a:endParaRPr/>
          </a:p>
        </p:txBody>
      </p:sp>
      <p:sp>
        <p:nvSpPr>
          <p:cNvPr id="219" name="Google Shape;219;g17b7ef7be09_1_25"/>
          <p:cNvSpPr txBox="1"/>
          <p:nvPr>
            <p:ph idx="1" type="body"/>
          </p:nvPr>
        </p:nvSpPr>
        <p:spPr>
          <a:xfrm>
            <a:off x="223025" y="655125"/>
            <a:ext cx="11806500" cy="6049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0" name="Google Shape;220;g17b7ef7be09_1_25"/>
          <p:cNvPicPr preferRelativeResize="0"/>
          <p:nvPr/>
        </p:nvPicPr>
        <p:blipFill>
          <a:blip r:embed="rId3">
            <a:alphaModFix/>
          </a:blip>
          <a:stretch>
            <a:fillRect/>
          </a:stretch>
        </p:blipFill>
        <p:spPr>
          <a:xfrm>
            <a:off x="0" y="585450"/>
            <a:ext cx="12126951" cy="6272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7b7ef7be09_0_40"/>
          <p:cNvSpPr txBox="1"/>
          <p:nvPr>
            <p:ph type="title"/>
          </p:nvPr>
        </p:nvSpPr>
        <p:spPr>
          <a:xfrm>
            <a:off x="139400" y="83625"/>
            <a:ext cx="11889900" cy="738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summary.html</a:t>
            </a:r>
            <a:endParaRPr/>
          </a:p>
        </p:txBody>
      </p:sp>
      <p:sp>
        <p:nvSpPr>
          <p:cNvPr id="226" name="Google Shape;226;g17b7ef7be09_0_40"/>
          <p:cNvSpPr txBox="1"/>
          <p:nvPr>
            <p:ph idx="1" type="body"/>
          </p:nvPr>
        </p:nvSpPr>
        <p:spPr>
          <a:xfrm>
            <a:off x="139400" y="724825"/>
            <a:ext cx="11889900" cy="6007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7" name="Google Shape;227;g17b7ef7be09_0_40"/>
          <p:cNvPicPr preferRelativeResize="0"/>
          <p:nvPr/>
        </p:nvPicPr>
        <p:blipFill>
          <a:blip r:embed="rId3">
            <a:alphaModFix/>
          </a:blip>
          <a:stretch>
            <a:fillRect/>
          </a:stretch>
        </p:blipFill>
        <p:spPr>
          <a:xfrm>
            <a:off x="0" y="547663"/>
            <a:ext cx="12191999" cy="61849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7b7ef7be09_0_45"/>
          <p:cNvSpPr txBox="1"/>
          <p:nvPr>
            <p:ph type="title"/>
          </p:nvPr>
        </p:nvSpPr>
        <p:spPr>
          <a:xfrm>
            <a:off x="69700" y="125450"/>
            <a:ext cx="11945700" cy="64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contact.html</a:t>
            </a:r>
            <a:endParaRPr/>
          </a:p>
        </p:txBody>
      </p:sp>
      <p:sp>
        <p:nvSpPr>
          <p:cNvPr id="233" name="Google Shape;233;g17b7ef7be09_0_45"/>
          <p:cNvSpPr txBox="1"/>
          <p:nvPr>
            <p:ph idx="1" type="body"/>
          </p:nvPr>
        </p:nvSpPr>
        <p:spPr>
          <a:xfrm>
            <a:off x="139400" y="766550"/>
            <a:ext cx="11876100" cy="591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4" name="Google Shape;234;g17b7ef7be09_0_45"/>
          <p:cNvPicPr preferRelativeResize="0"/>
          <p:nvPr/>
        </p:nvPicPr>
        <p:blipFill>
          <a:blip r:embed="rId3">
            <a:alphaModFix/>
          </a:blip>
          <a:stretch>
            <a:fillRect/>
          </a:stretch>
        </p:blipFill>
        <p:spPr>
          <a:xfrm>
            <a:off x="0" y="745042"/>
            <a:ext cx="12192000" cy="61129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7b7ef7be09_0_5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player_gui.php</a:t>
            </a:r>
            <a:endParaRPr/>
          </a:p>
        </p:txBody>
      </p:sp>
      <p:sp>
        <p:nvSpPr>
          <p:cNvPr id="240" name="Google Shape;240;g17b7ef7be09_0_50"/>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This file aids in setting up the scoreboard layout for the players. </a:t>
            </a:r>
            <a:endParaRPr/>
          </a:p>
          <a:p>
            <a:pPr indent="-342900" lvl="0" marL="457200" rtl="0" algn="l">
              <a:spcBef>
                <a:spcPts val="0"/>
              </a:spcBef>
              <a:spcAft>
                <a:spcPts val="0"/>
              </a:spcAft>
              <a:buSzPts val="1800"/>
              <a:buChar char="●"/>
            </a:pPr>
            <a:r>
              <a:rPr lang="en-US"/>
              <a:t>It also keeps track of the player rolls and disable each </a:t>
            </a:r>
            <a:r>
              <a:rPr lang="en-US"/>
              <a:t>player alternatively.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7b7ef7be09_0_65"/>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Testing and Validations</a:t>
            </a:r>
            <a:endParaRPr/>
          </a:p>
        </p:txBody>
      </p:sp>
      <p:sp>
        <p:nvSpPr>
          <p:cNvPr id="246" name="Google Shape;246;g17b7ef7be09_0_65"/>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Signin </a:t>
            </a:r>
            <a:endParaRPr/>
          </a:p>
          <a:p>
            <a:pPr indent="-342900" lvl="0" marL="457200" rtl="0" algn="l">
              <a:spcBef>
                <a:spcPts val="0"/>
              </a:spcBef>
              <a:spcAft>
                <a:spcPts val="0"/>
              </a:spcAft>
              <a:buSzPts val="1800"/>
              <a:buChar char="●"/>
            </a:pPr>
            <a:r>
              <a:rPr lang="en-US"/>
              <a:t>Sessions</a:t>
            </a:r>
            <a:endParaRPr/>
          </a:p>
          <a:p>
            <a:pPr indent="-342900" lvl="0" marL="457200" rtl="0" algn="l">
              <a:spcBef>
                <a:spcPts val="0"/>
              </a:spcBef>
              <a:spcAft>
                <a:spcPts val="0"/>
              </a:spcAft>
              <a:buSzPts val="1800"/>
              <a:buChar char="●"/>
            </a:pPr>
            <a:r>
              <a:rPr lang="en-US"/>
              <a:t>Signup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7b7ef7be09_0_60"/>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CSS and Text File </a:t>
            </a:r>
            <a:endParaRPr/>
          </a:p>
        </p:txBody>
      </p:sp>
      <p:sp>
        <p:nvSpPr>
          <p:cNvPr id="252" name="Google Shape;252;g17b7ef7be09_0_60"/>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We have implemented 2 Css pages, 1 for the entire project except summary page and other for only summary page.</a:t>
            </a:r>
            <a:endParaRPr/>
          </a:p>
          <a:p>
            <a:pPr indent="-342900" lvl="0" marL="457200" rtl="0" algn="l">
              <a:spcBef>
                <a:spcPts val="0"/>
              </a:spcBef>
              <a:spcAft>
                <a:spcPts val="0"/>
              </a:spcAft>
              <a:buSzPts val="1800"/>
              <a:buChar char="●"/>
            </a:pPr>
            <a:r>
              <a:rPr lang="en-US"/>
              <a:t>We have used a text file in order to store the values that are generated during signup to avoid duplication of users.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DESCRIPTION</a:t>
            </a:r>
            <a:endParaRPr/>
          </a:p>
        </p:txBody>
      </p:sp>
      <p:sp>
        <p:nvSpPr>
          <p:cNvPr id="130" name="Google Shape;130;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marR="0" rtl="0" algn="l">
              <a:lnSpc>
                <a:spcPct val="120000"/>
              </a:lnSpc>
              <a:spcBef>
                <a:spcPts val="0"/>
              </a:spcBef>
              <a:spcAft>
                <a:spcPts val="0"/>
              </a:spcAft>
              <a:buClr>
                <a:schemeClr val="accent1"/>
              </a:buClr>
              <a:buSzPct val="100000"/>
              <a:buFont typeface="Arial"/>
              <a:buNone/>
            </a:pPr>
            <a:r>
              <a:rPr lang="en-US" sz="3600"/>
              <a:t>Die for Fun </a:t>
            </a:r>
            <a:r>
              <a:rPr b="0" i="0" lang="en-US" sz="3600" u="none" cap="none" strike="noStrike">
                <a:solidFill>
                  <a:schemeClr val="dk1"/>
                </a:solidFill>
                <a:latin typeface="Gill Sans"/>
                <a:ea typeface="Gill Sans"/>
                <a:cs typeface="Gill Sans"/>
                <a:sym typeface="Gill Sans"/>
              </a:rPr>
              <a:t>game involves pure luck. </a:t>
            </a:r>
            <a:endParaRPr/>
          </a:p>
          <a:p>
            <a:pPr indent="-342900" lvl="0" marL="342900" marR="0" rtl="0" algn="l">
              <a:lnSpc>
                <a:spcPct val="120000"/>
              </a:lnSpc>
              <a:spcBef>
                <a:spcPts val="476"/>
              </a:spcBef>
              <a:spcAft>
                <a:spcPts val="0"/>
              </a:spcAft>
              <a:buClr>
                <a:schemeClr val="accent1"/>
              </a:buClr>
              <a:buSzPct val="100000"/>
              <a:buFont typeface="Arial"/>
              <a:buNone/>
            </a:pPr>
            <a:r>
              <a:rPr b="0" i="0" lang="en-US" sz="2800" u="none" cap="none" strike="noStrike">
                <a:solidFill>
                  <a:schemeClr val="dk1"/>
                </a:solidFill>
                <a:latin typeface="Gill Sans"/>
                <a:ea typeface="Gill Sans"/>
                <a:cs typeface="Gill Sans"/>
                <a:sym typeface="Gill Sans"/>
              </a:rPr>
              <a:t>It is played between two players on a gameboard having numbered</a:t>
            </a:r>
            <a:endParaRPr/>
          </a:p>
          <a:p>
            <a:pPr indent="-342900" lvl="0" marL="342900" marR="0" rtl="0" algn="l">
              <a:lnSpc>
                <a:spcPct val="120000"/>
              </a:lnSpc>
              <a:spcBef>
                <a:spcPts val="476"/>
              </a:spcBef>
              <a:spcAft>
                <a:spcPts val="0"/>
              </a:spcAft>
              <a:buClr>
                <a:schemeClr val="accent1"/>
              </a:buClr>
              <a:buSzPct val="100000"/>
              <a:buFont typeface="Arial"/>
              <a:buNone/>
            </a:pPr>
            <a:r>
              <a:rPr b="0" i="0" lang="en-US" sz="2800" u="none" cap="none" strike="noStrike">
                <a:solidFill>
                  <a:schemeClr val="dk1"/>
                </a:solidFill>
                <a:latin typeface="Gill Sans"/>
                <a:ea typeface="Gill Sans"/>
                <a:cs typeface="Gill Sans"/>
                <a:sym typeface="Gill Sans"/>
              </a:rPr>
              <a:t>gridded squares.  A number of random “danger zones” are pictured on</a:t>
            </a:r>
            <a:endParaRPr/>
          </a:p>
          <a:p>
            <a:pPr indent="-342900" lvl="0" marL="342900" marR="0" rtl="0" algn="l">
              <a:lnSpc>
                <a:spcPct val="120000"/>
              </a:lnSpc>
              <a:spcBef>
                <a:spcPts val="476"/>
              </a:spcBef>
              <a:spcAft>
                <a:spcPts val="0"/>
              </a:spcAft>
              <a:buClr>
                <a:schemeClr val="accent1"/>
              </a:buClr>
              <a:buSzPct val="100000"/>
              <a:buFont typeface="Arial"/>
              <a:buNone/>
            </a:pPr>
            <a:r>
              <a:rPr b="0" i="0" lang="en-US" sz="2800" u="none" cap="none" strike="noStrike">
                <a:solidFill>
                  <a:schemeClr val="dk1"/>
                </a:solidFill>
                <a:latin typeface="Gill Sans"/>
                <a:ea typeface="Gill Sans"/>
                <a:cs typeface="Gill Sans"/>
                <a:sym typeface="Gill Sans"/>
              </a:rPr>
              <a:t>the board, each connecting two specific board squares. The objective of</a:t>
            </a:r>
            <a:endParaRPr/>
          </a:p>
          <a:p>
            <a:pPr indent="-342900" lvl="0" marL="342900" marR="0" rtl="0" algn="l">
              <a:lnSpc>
                <a:spcPct val="120000"/>
              </a:lnSpc>
              <a:spcBef>
                <a:spcPts val="476"/>
              </a:spcBef>
              <a:spcAft>
                <a:spcPts val="0"/>
              </a:spcAft>
              <a:buClr>
                <a:schemeClr val="accent1"/>
              </a:buClr>
              <a:buSzPct val="100000"/>
              <a:buFont typeface="Arial"/>
              <a:buNone/>
            </a:pPr>
            <a:r>
              <a:rPr b="0" i="0" lang="en-US" sz="2800" u="none" cap="none" strike="noStrike">
                <a:solidFill>
                  <a:schemeClr val="dk1"/>
                </a:solidFill>
                <a:latin typeface="Gill Sans"/>
                <a:ea typeface="Gill Sans"/>
                <a:cs typeface="Gill Sans"/>
                <a:sym typeface="Gill Sans"/>
              </a:rPr>
              <a:t>the game is to navigate from the start (bottom square) to the finish (top</a:t>
            </a:r>
            <a:endParaRPr/>
          </a:p>
          <a:p>
            <a:pPr indent="-342900" lvl="0" marL="342900" marR="0" rtl="0" algn="l">
              <a:lnSpc>
                <a:spcPct val="120000"/>
              </a:lnSpc>
              <a:spcBef>
                <a:spcPts val="476"/>
              </a:spcBef>
              <a:spcAft>
                <a:spcPts val="0"/>
              </a:spcAft>
              <a:buClr>
                <a:schemeClr val="accent1"/>
              </a:buClr>
              <a:buSzPct val="100000"/>
              <a:buFont typeface="Arial"/>
              <a:buNone/>
            </a:pPr>
            <a:r>
              <a:rPr b="0" i="0" lang="en-US" sz="2800" u="none" cap="none" strike="noStrike">
                <a:solidFill>
                  <a:schemeClr val="dk1"/>
                </a:solidFill>
                <a:latin typeface="Gill Sans"/>
                <a:ea typeface="Gill Sans"/>
                <a:cs typeface="Gill Sans"/>
                <a:sym typeface="Gill Sans"/>
              </a:rPr>
              <a:t>square) with the help of die rolls and the resulted number helps or hinder</a:t>
            </a:r>
            <a:endParaRPr/>
          </a:p>
          <a:p>
            <a:pPr indent="-342900" lvl="0" marL="342900" marR="0" rtl="0" algn="l">
              <a:lnSpc>
                <a:spcPct val="120000"/>
              </a:lnSpc>
              <a:spcBef>
                <a:spcPts val="476"/>
              </a:spcBef>
              <a:spcAft>
                <a:spcPts val="0"/>
              </a:spcAft>
              <a:buClr>
                <a:schemeClr val="accent1"/>
              </a:buClr>
              <a:buSzPct val="100000"/>
              <a:buFont typeface="Arial"/>
              <a:buNone/>
            </a:pPr>
            <a:r>
              <a:rPr b="0" i="0" lang="en-US" sz="2800" u="none" cap="none" strike="noStrike">
                <a:solidFill>
                  <a:schemeClr val="dk1"/>
                </a:solidFill>
                <a:latin typeface="Gill Sans"/>
                <a:ea typeface="Gill Sans"/>
                <a:cs typeface="Gill Sans"/>
                <a:sym typeface="Gill Sans"/>
              </a:rPr>
              <a:t>by crossing the Danger zones, of one’s game piece.</a:t>
            </a:r>
            <a:endParaRPr b="0" i="0" sz="2600" u="none" cap="none" strike="noStrik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7b7ef7be09_0_72"/>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Scrum Framework</a:t>
            </a:r>
            <a:endParaRPr/>
          </a:p>
        </p:txBody>
      </p:sp>
      <p:sp>
        <p:nvSpPr>
          <p:cNvPr id="258" name="Google Shape;258;g17b7ef7be09_0_72"/>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It helps people, teams and organizations generate value through adaptive solutions for complex problems. </a:t>
            </a:r>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7b7ef7be09_0_78"/>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Contd..</a:t>
            </a:r>
            <a:endParaRPr/>
          </a:p>
        </p:txBody>
      </p:sp>
      <p:sp>
        <p:nvSpPr>
          <p:cNvPr id="264" name="Google Shape;264;g17b7ef7be09_0_78"/>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t/>
            </a:r>
            <a:endParaRPr/>
          </a:p>
        </p:txBody>
      </p:sp>
      <p:pic>
        <p:nvPicPr>
          <p:cNvPr id="265" name="Google Shape;265;g17b7ef7be09_0_78"/>
          <p:cNvPicPr preferRelativeResize="0"/>
          <p:nvPr/>
        </p:nvPicPr>
        <p:blipFill>
          <a:blip r:embed="rId3">
            <a:alphaModFix/>
          </a:blip>
          <a:stretch>
            <a:fillRect/>
          </a:stretch>
        </p:blipFill>
        <p:spPr>
          <a:xfrm>
            <a:off x="0" y="2015725"/>
            <a:ext cx="12192000" cy="4842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7b7ef7be09_0_84"/>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Demo </a:t>
            </a:r>
            <a:endParaRPr/>
          </a:p>
        </p:txBody>
      </p:sp>
      <p:sp>
        <p:nvSpPr>
          <p:cNvPr id="271" name="Google Shape;271;g17b7ef7be09_0_84"/>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Let’s go through the UI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1"/>
          <p:cNvPicPr preferRelativeResize="0"/>
          <p:nvPr>
            <p:ph idx="1" type="body"/>
          </p:nvPr>
        </p:nvPicPr>
        <p:blipFill rotWithShape="1">
          <a:blip r:embed="rId3">
            <a:alphaModFix/>
          </a:blip>
          <a:srcRect b="0" l="0" r="0" t="0"/>
          <a:stretch/>
        </p:blipFill>
        <p:spPr>
          <a:xfrm>
            <a:off x="5345880" y="1116345"/>
            <a:ext cx="4827906" cy="3866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UML DIAGRAM</a:t>
            </a:r>
            <a:endParaRPr/>
          </a:p>
        </p:txBody>
      </p:sp>
      <p:sp>
        <p:nvSpPr>
          <p:cNvPr id="136" name="Google Shape;136;p3"/>
          <p:cNvSpPr/>
          <p:nvPr/>
        </p:nvSpPr>
        <p:spPr>
          <a:xfrm>
            <a:off x="563685" y="2276903"/>
            <a:ext cx="1709531" cy="821635"/>
          </a:xfrm>
          <a:prstGeom prst="roundRect">
            <a:avLst>
              <a:gd fmla="val 16667" name="adj"/>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User 1</a:t>
            </a:r>
            <a:endParaRPr/>
          </a:p>
        </p:txBody>
      </p:sp>
      <p:sp>
        <p:nvSpPr>
          <p:cNvPr id="137" name="Google Shape;137;p3"/>
          <p:cNvSpPr/>
          <p:nvPr/>
        </p:nvSpPr>
        <p:spPr>
          <a:xfrm>
            <a:off x="6096000" y="2438400"/>
            <a:ext cx="2650435" cy="2034472"/>
          </a:xfrm>
          <a:prstGeom prst="ellipse">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Based on the number rolled, player moves forward. If on danger zone points get deduced.</a:t>
            </a:r>
            <a:endParaRPr/>
          </a:p>
        </p:txBody>
      </p:sp>
      <p:sp>
        <p:nvSpPr>
          <p:cNvPr id="138" name="Google Shape;138;p3"/>
          <p:cNvSpPr/>
          <p:nvPr/>
        </p:nvSpPr>
        <p:spPr>
          <a:xfrm>
            <a:off x="9521379" y="3017796"/>
            <a:ext cx="1709531" cy="935434"/>
          </a:xfrm>
          <a:prstGeom prst="ellipse">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First</a:t>
            </a:r>
            <a:r>
              <a:rPr lang="en-US" sz="1800">
                <a:solidFill>
                  <a:schemeClr val="lt1"/>
                </a:solidFill>
                <a:latin typeface="Gill Sans"/>
                <a:ea typeface="Gill Sans"/>
                <a:cs typeface="Gill Sans"/>
                <a:sym typeface="Gill Sans"/>
              </a:rPr>
              <a:t> to reach will win. </a:t>
            </a:r>
            <a:endParaRPr/>
          </a:p>
        </p:txBody>
      </p:sp>
      <p:sp>
        <p:nvSpPr>
          <p:cNvPr id="139" name="Google Shape;139;p3"/>
          <p:cNvSpPr/>
          <p:nvPr/>
        </p:nvSpPr>
        <p:spPr>
          <a:xfrm>
            <a:off x="3551583" y="2796210"/>
            <a:ext cx="1769473" cy="1326688"/>
          </a:xfrm>
          <a:prstGeom prst="ellipse">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Every user gets a turn to Roll Dice </a:t>
            </a:r>
            <a:endParaRPr/>
          </a:p>
        </p:txBody>
      </p:sp>
      <p:cxnSp>
        <p:nvCxnSpPr>
          <p:cNvPr id="140" name="Google Shape;140;p3"/>
          <p:cNvCxnSpPr>
            <a:stCxn id="136" idx="3"/>
            <a:endCxn id="139" idx="2"/>
          </p:cNvCxnSpPr>
          <p:nvPr/>
        </p:nvCxnSpPr>
        <p:spPr>
          <a:xfrm>
            <a:off x="2273216" y="2687721"/>
            <a:ext cx="1278300" cy="771900"/>
          </a:xfrm>
          <a:prstGeom prst="straightConnector1">
            <a:avLst/>
          </a:prstGeom>
          <a:noFill/>
          <a:ln cap="flat" cmpd="sng" w="9525">
            <a:solidFill>
              <a:schemeClr val="accent1"/>
            </a:solidFill>
            <a:prstDash val="solid"/>
            <a:round/>
            <a:headEnd len="sm" w="sm" type="none"/>
            <a:tailEnd len="med" w="med" type="triangle"/>
          </a:ln>
        </p:spPr>
      </p:cxnSp>
      <p:cxnSp>
        <p:nvCxnSpPr>
          <p:cNvPr id="141" name="Google Shape;141;p3"/>
          <p:cNvCxnSpPr>
            <a:endCxn id="137" idx="2"/>
          </p:cNvCxnSpPr>
          <p:nvPr/>
        </p:nvCxnSpPr>
        <p:spPr>
          <a:xfrm flipH="1" rot="10800000">
            <a:off x="5168400" y="3455636"/>
            <a:ext cx="927600" cy="59700"/>
          </a:xfrm>
          <a:prstGeom prst="straightConnector1">
            <a:avLst/>
          </a:prstGeom>
          <a:noFill/>
          <a:ln cap="flat" cmpd="sng" w="9525">
            <a:solidFill>
              <a:schemeClr val="accent1"/>
            </a:solidFill>
            <a:prstDash val="solid"/>
            <a:round/>
            <a:headEnd len="sm" w="sm" type="none"/>
            <a:tailEnd len="med" w="med" type="triangle"/>
          </a:ln>
        </p:spPr>
      </p:cxnSp>
      <p:cxnSp>
        <p:nvCxnSpPr>
          <p:cNvPr id="142" name="Google Shape;142;p3"/>
          <p:cNvCxnSpPr>
            <a:endCxn id="138" idx="2"/>
          </p:cNvCxnSpPr>
          <p:nvPr/>
        </p:nvCxnSpPr>
        <p:spPr>
          <a:xfrm flipH="1" rot="10800000">
            <a:off x="7805679" y="3485513"/>
            <a:ext cx="1715700" cy="30000"/>
          </a:xfrm>
          <a:prstGeom prst="straightConnector1">
            <a:avLst/>
          </a:prstGeom>
          <a:noFill/>
          <a:ln cap="flat" cmpd="sng" w="9525">
            <a:solidFill>
              <a:schemeClr val="accent1"/>
            </a:solidFill>
            <a:prstDash val="solid"/>
            <a:round/>
            <a:headEnd len="sm" w="sm" type="none"/>
            <a:tailEnd len="med" w="med" type="triangle"/>
          </a:ln>
        </p:spPr>
      </p:cxnSp>
      <p:sp>
        <p:nvSpPr>
          <p:cNvPr id="143" name="Google Shape;143;p3"/>
          <p:cNvSpPr/>
          <p:nvPr/>
        </p:nvSpPr>
        <p:spPr>
          <a:xfrm>
            <a:off x="586483" y="4062054"/>
            <a:ext cx="1709531" cy="821635"/>
          </a:xfrm>
          <a:prstGeom prst="roundRect">
            <a:avLst>
              <a:gd fmla="val 16667" name="adj"/>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User 2</a:t>
            </a:r>
            <a:endParaRPr/>
          </a:p>
        </p:txBody>
      </p:sp>
      <p:cxnSp>
        <p:nvCxnSpPr>
          <p:cNvPr id="144" name="Google Shape;144;p3"/>
          <p:cNvCxnSpPr>
            <a:stCxn id="143" idx="3"/>
          </p:cNvCxnSpPr>
          <p:nvPr/>
        </p:nvCxnSpPr>
        <p:spPr>
          <a:xfrm flipH="1" rot="10800000">
            <a:off x="2296014" y="3684171"/>
            <a:ext cx="1315500" cy="788700"/>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7b7ef7be09_0_5"/>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Pages Implemented</a:t>
            </a:r>
            <a:endParaRPr/>
          </a:p>
        </p:txBody>
      </p:sp>
      <p:sp>
        <p:nvSpPr>
          <p:cNvPr id="150" name="Google Shape;150;g17b7ef7be09_0_5"/>
          <p:cNvSpPr txBox="1"/>
          <p:nvPr>
            <p:ph idx="1" type="body"/>
          </p:nvPr>
        </p:nvSpPr>
        <p:spPr>
          <a:xfrm>
            <a:off x="1451575" y="1979350"/>
            <a:ext cx="9603300" cy="39726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Signup.php</a:t>
            </a:r>
            <a:endParaRPr/>
          </a:p>
          <a:p>
            <a:pPr indent="-342900" lvl="0" marL="457200" rtl="0" algn="l">
              <a:spcBef>
                <a:spcPts val="0"/>
              </a:spcBef>
              <a:spcAft>
                <a:spcPts val="0"/>
              </a:spcAft>
              <a:buSzPts val="1800"/>
              <a:buChar char="●"/>
            </a:pPr>
            <a:r>
              <a:rPr lang="en-US"/>
              <a:t>Signup-submit.php</a:t>
            </a:r>
            <a:endParaRPr/>
          </a:p>
          <a:p>
            <a:pPr indent="-342900" lvl="0" marL="457200" rtl="0" algn="l">
              <a:spcBef>
                <a:spcPts val="0"/>
              </a:spcBef>
              <a:spcAft>
                <a:spcPts val="0"/>
              </a:spcAft>
              <a:buSzPts val="1800"/>
              <a:buChar char="●"/>
            </a:pPr>
            <a:r>
              <a:rPr lang="en-US"/>
              <a:t>Signin.php</a:t>
            </a:r>
            <a:endParaRPr/>
          </a:p>
          <a:p>
            <a:pPr indent="-342900" lvl="0" marL="457200" rtl="0" algn="l">
              <a:spcBef>
                <a:spcPts val="0"/>
              </a:spcBef>
              <a:spcAft>
                <a:spcPts val="0"/>
              </a:spcAft>
              <a:buSzPts val="1800"/>
              <a:buChar char="●"/>
            </a:pPr>
            <a:r>
              <a:rPr lang="en-US"/>
              <a:t>index.php</a:t>
            </a:r>
            <a:endParaRPr/>
          </a:p>
          <a:p>
            <a:pPr indent="-342900" lvl="0" marL="457200" rtl="0" algn="l">
              <a:spcBef>
                <a:spcPts val="0"/>
              </a:spcBef>
              <a:spcAft>
                <a:spcPts val="0"/>
              </a:spcAft>
              <a:buSzPts val="1800"/>
              <a:buChar char="●"/>
            </a:pPr>
            <a:r>
              <a:rPr lang="en-US"/>
              <a:t>game.php</a:t>
            </a:r>
            <a:endParaRPr/>
          </a:p>
          <a:p>
            <a:pPr indent="-342900" lvl="0" marL="457200" rtl="0" algn="l">
              <a:spcBef>
                <a:spcPts val="0"/>
              </a:spcBef>
              <a:spcAft>
                <a:spcPts val="0"/>
              </a:spcAft>
              <a:buSzPts val="1800"/>
              <a:buChar char="●"/>
            </a:pPr>
            <a:r>
              <a:rPr lang="en-US"/>
              <a:t>about.php</a:t>
            </a:r>
            <a:endParaRPr/>
          </a:p>
          <a:p>
            <a:pPr indent="-342900" lvl="0" marL="457200" rtl="0" algn="l">
              <a:spcBef>
                <a:spcPts val="0"/>
              </a:spcBef>
              <a:spcAft>
                <a:spcPts val="0"/>
              </a:spcAft>
              <a:buSzPts val="1800"/>
              <a:buChar char="●"/>
            </a:pPr>
            <a:r>
              <a:rPr lang="en-US"/>
              <a:t>summary.html</a:t>
            </a:r>
            <a:endParaRPr/>
          </a:p>
          <a:p>
            <a:pPr indent="-342900" lvl="0" marL="457200" rtl="0" algn="l">
              <a:spcBef>
                <a:spcPts val="0"/>
              </a:spcBef>
              <a:spcAft>
                <a:spcPts val="0"/>
              </a:spcAft>
              <a:buSzPts val="1800"/>
              <a:buChar char="●"/>
            </a:pPr>
            <a:r>
              <a:rPr lang="en-US"/>
              <a:t>contact.html</a:t>
            </a:r>
            <a:endParaRPr/>
          </a:p>
          <a:p>
            <a:pPr indent="-342900" lvl="0" marL="457200" rtl="0" algn="l">
              <a:spcBef>
                <a:spcPts val="0"/>
              </a:spcBef>
              <a:spcAft>
                <a:spcPts val="0"/>
              </a:spcAft>
              <a:buSzPts val="1800"/>
              <a:buChar char="●"/>
            </a:pPr>
            <a:r>
              <a:rPr lang="en-US"/>
              <a:t>player_gui.php</a:t>
            </a:r>
            <a:endParaRPr/>
          </a:p>
          <a:p>
            <a:pPr indent="-342900" lvl="0" marL="457200" rtl="0" algn="l">
              <a:spcBef>
                <a:spcPts val="0"/>
              </a:spcBef>
              <a:spcAft>
                <a:spcPts val="0"/>
              </a:spcAft>
              <a:buSzPts val="1800"/>
              <a:buChar char="●"/>
            </a:pPr>
            <a:r>
              <a:rPr lang="en-US"/>
              <a:t>CSS - 2</a:t>
            </a:r>
            <a:endParaRPr/>
          </a:p>
          <a:p>
            <a:pPr indent="-342900" lvl="0" marL="457200" rtl="0" algn="l">
              <a:spcBef>
                <a:spcPts val="0"/>
              </a:spcBef>
              <a:spcAft>
                <a:spcPts val="0"/>
              </a:spcAft>
              <a:buSzPts val="1800"/>
              <a:buChar char="●"/>
            </a:pPr>
            <a:r>
              <a:rPr lang="en-US"/>
              <a:t>Text file</a:t>
            </a:r>
            <a:endParaRPr/>
          </a:p>
          <a:p>
            <a:pPr indent="-342900" lvl="0" marL="457200" rtl="0" algn="l">
              <a:spcBef>
                <a:spcPts val="0"/>
              </a:spcBef>
              <a:spcAft>
                <a:spcPts val="0"/>
              </a:spcAft>
              <a:buSzPts val="1800"/>
              <a:buChar char="●"/>
            </a:pPr>
            <a:r>
              <a:rPr lang="en-US"/>
              <a:t>TnC.html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7b7ef7be09_0_25"/>
          <p:cNvSpPr txBox="1"/>
          <p:nvPr>
            <p:ph type="title"/>
          </p:nvPr>
        </p:nvSpPr>
        <p:spPr>
          <a:xfrm>
            <a:off x="1451575" y="110353"/>
            <a:ext cx="9603300" cy="567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index.php</a:t>
            </a:r>
            <a:endParaRPr/>
          </a:p>
        </p:txBody>
      </p:sp>
      <p:sp>
        <p:nvSpPr>
          <p:cNvPr id="156" name="Google Shape;156;g17b7ef7be09_0_25"/>
          <p:cNvSpPr txBox="1"/>
          <p:nvPr>
            <p:ph idx="1" type="body"/>
          </p:nvPr>
        </p:nvSpPr>
        <p:spPr>
          <a:xfrm>
            <a:off x="189175" y="2015725"/>
            <a:ext cx="11855700" cy="400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7" name="Google Shape;157;g17b7ef7be09_0_25"/>
          <p:cNvPicPr preferRelativeResize="0"/>
          <p:nvPr/>
        </p:nvPicPr>
        <p:blipFill>
          <a:blip r:embed="rId3">
            <a:alphaModFix/>
          </a:blip>
          <a:stretch>
            <a:fillRect/>
          </a:stretch>
        </p:blipFill>
        <p:spPr>
          <a:xfrm>
            <a:off x="0" y="677950"/>
            <a:ext cx="12192000" cy="618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7b7ef7be09_0_15"/>
          <p:cNvSpPr txBox="1"/>
          <p:nvPr>
            <p:ph type="title"/>
          </p:nvPr>
        </p:nvSpPr>
        <p:spPr>
          <a:xfrm>
            <a:off x="1451575" y="167276"/>
            <a:ext cx="9603300" cy="72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signup.php</a:t>
            </a:r>
            <a:endParaRPr/>
          </a:p>
        </p:txBody>
      </p:sp>
      <p:sp>
        <p:nvSpPr>
          <p:cNvPr id="163" name="Google Shape;163;g17b7ef7be09_0_15"/>
          <p:cNvSpPr txBox="1"/>
          <p:nvPr>
            <p:ph idx="1" type="body"/>
          </p:nvPr>
        </p:nvSpPr>
        <p:spPr>
          <a:xfrm>
            <a:off x="283775" y="2015725"/>
            <a:ext cx="11619300" cy="406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4" name="Google Shape;164;g17b7ef7be09_0_15"/>
          <p:cNvPicPr preferRelativeResize="0"/>
          <p:nvPr/>
        </p:nvPicPr>
        <p:blipFill>
          <a:blip r:embed="rId3">
            <a:alphaModFix/>
          </a:blip>
          <a:stretch>
            <a:fillRect/>
          </a:stretch>
        </p:blipFill>
        <p:spPr>
          <a:xfrm>
            <a:off x="0" y="780575"/>
            <a:ext cx="12192000" cy="59893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7b7ef7be09_0_55"/>
          <p:cNvSpPr txBox="1"/>
          <p:nvPr>
            <p:ph type="title"/>
          </p:nvPr>
        </p:nvSpPr>
        <p:spPr>
          <a:xfrm>
            <a:off x="139400" y="97575"/>
            <a:ext cx="11931900" cy="72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TnC.html</a:t>
            </a:r>
            <a:endParaRPr/>
          </a:p>
        </p:txBody>
      </p:sp>
      <p:sp>
        <p:nvSpPr>
          <p:cNvPr id="170" name="Google Shape;170;g17b7ef7be09_0_55"/>
          <p:cNvSpPr txBox="1"/>
          <p:nvPr>
            <p:ph idx="1" type="body"/>
          </p:nvPr>
        </p:nvSpPr>
        <p:spPr>
          <a:xfrm>
            <a:off x="139400" y="655125"/>
            <a:ext cx="11876100" cy="6007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1" name="Google Shape;171;g17b7ef7be09_0_55"/>
          <p:cNvPicPr preferRelativeResize="0"/>
          <p:nvPr/>
        </p:nvPicPr>
        <p:blipFill>
          <a:blip r:embed="rId3">
            <a:alphaModFix/>
          </a:blip>
          <a:stretch>
            <a:fillRect/>
          </a:stretch>
        </p:blipFill>
        <p:spPr>
          <a:xfrm>
            <a:off x="0" y="655125"/>
            <a:ext cx="12191999" cy="620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7b7ef7be09_0_20"/>
          <p:cNvSpPr txBox="1"/>
          <p:nvPr>
            <p:ph type="title"/>
          </p:nvPr>
        </p:nvSpPr>
        <p:spPr>
          <a:xfrm>
            <a:off x="1451575" y="139402"/>
            <a:ext cx="9603300" cy="64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signup-submit.php</a:t>
            </a:r>
            <a:endParaRPr/>
          </a:p>
        </p:txBody>
      </p:sp>
      <p:sp>
        <p:nvSpPr>
          <p:cNvPr id="177" name="Google Shape;177;g17b7ef7be09_0_20"/>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8" name="Google Shape;178;g17b7ef7be09_0_20"/>
          <p:cNvPicPr preferRelativeResize="0"/>
          <p:nvPr/>
        </p:nvPicPr>
        <p:blipFill>
          <a:blip r:embed="rId3">
            <a:alphaModFix/>
          </a:blip>
          <a:stretch>
            <a:fillRect/>
          </a:stretch>
        </p:blipFill>
        <p:spPr>
          <a:xfrm>
            <a:off x="97575" y="780500"/>
            <a:ext cx="11973625" cy="60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7b7ef7be09_1_5"/>
          <p:cNvSpPr txBox="1"/>
          <p:nvPr>
            <p:ph type="title"/>
          </p:nvPr>
        </p:nvSpPr>
        <p:spPr>
          <a:xfrm>
            <a:off x="1451575" y="139402"/>
            <a:ext cx="9603300" cy="64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contd..</a:t>
            </a:r>
            <a:endParaRPr/>
          </a:p>
        </p:txBody>
      </p:sp>
      <p:sp>
        <p:nvSpPr>
          <p:cNvPr id="184" name="Google Shape;184;g17b7ef7be09_1_5"/>
          <p:cNvSpPr txBox="1"/>
          <p:nvPr>
            <p:ph idx="1" type="body"/>
          </p:nvPr>
        </p:nvSpPr>
        <p:spPr>
          <a:xfrm>
            <a:off x="1451579" y="2015732"/>
            <a:ext cx="9603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5" name="Google Shape;185;g17b7ef7be09_1_5"/>
          <p:cNvPicPr preferRelativeResize="0"/>
          <p:nvPr/>
        </p:nvPicPr>
        <p:blipFill>
          <a:blip r:embed="rId3">
            <a:alphaModFix/>
          </a:blip>
          <a:stretch>
            <a:fillRect/>
          </a:stretch>
        </p:blipFill>
        <p:spPr>
          <a:xfrm>
            <a:off x="83625" y="641200"/>
            <a:ext cx="12043324" cy="621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2019-03-11T13:34:29Z</dcterms:created>
  <dc:creator>Manisha Achhe</dc:creator>
</cp:coreProperties>
</file>