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gjrGtFQnCVZ5MHvyR0Myftbkel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C791DF8-464A-49A5-A2BD-D3CEE04A1276}">
  <a:tblStyle styleId="{AC791DF8-464A-49A5-A2BD-D3CEE04A127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4"/>
          <p:cNvSpPr/>
          <p:nvPr>
            <p:ph idx="2" type="pic"/>
          </p:nvPr>
        </p:nvSpPr>
        <p:spPr>
          <a:xfrm>
            <a:off x="5183188" y="987425"/>
            <a:ext cx="6172200" cy="4873625"/>
          </a:xfrm>
          <a:prstGeom prst="rect">
            <a:avLst/>
          </a:prstGeom>
          <a:noFill/>
          <a:ln>
            <a:noFill/>
          </a:ln>
        </p:spPr>
      </p:sp>
      <p:sp>
        <p:nvSpPr>
          <p:cNvPr id="64" name="Google Shape;64;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03448" y="1454253"/>
            <a:ext cx="10489332" cy="154292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0000"/>
              </a:buClr>
              <a:buSzPts val="4400"/>
              <a:buFont typeface="Arial"/>
              <a:buNone/>
            </a:pPr>
            <a:r>
              <a:rPr b="1" lang="en-US" sz="4400" u="sng">
                <a:solidFill>
                  <a:srgbClr val="FF0000"/>
                </a:solidFill>
                <a:latin typeface="Arial"/>
                <a:ea typeface="Arial"/>
                <a:cs typeface="Arial"/>
                <a:sym typeface="Arial"/>
              </a:rPr>
              <a:t>PREDICTING THE GOLD PRICES</a:t>
            </a:r>
            <a:r>
              <a:rPr b="1" lang="en-US" sz="4400" u="sng">
                <a:solidFill>
                  <a:srgbClr val="FF0000"/>
                </a:solidFill>
                <a:latin typeface="Arial"/>
                <a:ea typeface="Arial"/>
                <a:cs typeface="Arial"/>
                <a:sym typeface="Arial"/>
              </a:rPr>
              <a:t> USING LINEAR REGRESSION</a:t>
            </a:r>
            <a:endParaRPr b="1" sz="4400" u="sng">
              <a:solidFill>
                <a:srgbClr val="FF0000"/>
              </a:solidFill>
              <a:latin typeface="Arial"/>
              <a:ea typeface="Arial"/>
              <a:cs typeface="Arial"/>
              <a:sym typeface="Arial"/>
            </a:endParaRPr>
          </a:p>
        </p:txBody>
      </p:sp>
      <p:sp>
        <p:nvSpPr>
          <p:cNvPr id="85" name="Google Shape;85;p1"/>
          <p:cNvSpPr txBox="1"/>
          <p:nvPr>
            <p:ph idx="1" type="subTitle"/>
          </p:nvPr>
        </p:nvSpPr>
        <p:spPr>
          <a:xfrm>
            <a:off x="898075" y="3429000"/>
            <a:ext cx="10823100" cy="28716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002060"/>
              </a:buClr>
              <a:buSzPts val="3200"/>
              <a:buNone/>
            </a:pPr>
            <a:r>
              <a:rPr lang="en-US" sz="3200">
                <a:solidFill>
                  <a:srgbClr val="002060"/>
                </a:solidFill>
                <a:latin typeface="Arial"/>
                <a:ea typeface="Arial"/>
                <a:cs typeface="Arial"/>
                <a:sym typeface="Arial"/>
              </a:rPr>
              <a:t>PROJECT SUPERVISOR  :  DR.M.D.ANTO PRAVEENA</a:t>
            </a:r>
            <a:endParaRPr/>
          </a:p>
          <a:p>
            <a:pPr indent="0" lvl="0" marL="0" rtl="0" algn="just">
              <a:lnSpc>
                <a:spcPct val="90000"/>
              </a:lnSpc>
              <a:spcBef>
                <a:spcPts val="1000"/>
              </a:spcBef>
              <a:spcAft>
                <a:spcPts val="0"/>
              </a:spcAft>
              <a:buClr>
                <a:schemeClr val="dk1"/>
              </a:buClr>
              <a:buSzPts val="3200"/>
              <a:buNone/>
            </a:pPr>
            <a:r>
              <a:t/>
            </a:r>
            <a:endParaRPr sz="3200">
              <a:solidFill>
                <a:srgbClr val="002060"/>
              </a:solidFill>
              <a:latin typeface="Arial"/>
              <a:ea typeface="Arial"/>
              <a:cs typeface="Arial"/>
              <a:sym typeface="Arial"/>
            </a:endParaRPr>
          </a:p>
          <a:p>
            <a:pPr indent="0" lvl="0" marL="0" rtl="0" algn="just">
              <a:lnSpc>
                <a:spcPct val="90000"/>
              </a:lnSpc>
              <a:spcBef>
                <a:spcPts val="1000"/>
              </a:spcBef>
              <a:spcAft>
                <a:spcPts val="0"/>
              </a:spcAft>
              <a:buClr>
                <a:srgbClr val="002060"/>
              </a:buClr>
              <a:buSzPts val="3200"/>
              <a:buNone/>
            </a:pPr>
            <a:r>
              <a:rPr lang="en-US" sz="3200">
                <a:solidFill>
                  <a:srgbClr val="002060"/>
                </a:solidFill>
                <a:latin typeface="Arial"/>
                <a:ea typeface="Arial"/>
                <a:cs typeface="Arial"/>
                <a:sym typeface="Arial"/>
              </a:rPr>
              <a:t>NAME OF STUDENT      :     A. TEJASWI </a:t>
            </a:r>
            <a:endParaRPr sz="3200">
              <a:solidFill>
                <a:srgbClr val="002060"/>
              </a:solidFill>
              <a:latin typeface="Arial"/>
              <a:ea typeface="Arial"/>
              <a:cs typeface="Arial"/>
              <a:sym typeface="Arial"/>
            </a:endParaRPr>
          </a:p>
          <a:p>
            <a:pPr indent="0" lvl="0" marL="0" rtl="0" algn="just">
              <a:lnSpc>
                <a:spcPct val="90000"/>
              </a:lnSpc>
              <a:spcBef>
                <a:spcPts val="1000"/>
              </a:spcBef>
              <a:spcAft>
                <a:spcPts val="0"/>
              </a:spcAft>
              <a:buClr>
                <a:srgbClr val="002060"/>
              </a:buClr>
              <a:buSzPts val="3200"/>
              <a:buNone/>
            </a:pPr>
            <a:r>
              <a:rPr lang="en-US" sz="3200">
                <a:solidFill>
                  <a:srgbClr val="002060"/>
                </a:solidFill>
                <a:latin typeface="Arial"/>
                <a:ea typeface="Arial"/>
                <a:cs typeface="Arial"/>
                <a:sym typeface="Arial"/>
              </a:rPr>
              <a:t>REGISTER NUMBER.      :     39110040</a:t>
            </a:r>
            <a:endParaRPr/>
          </a:p>
        </p:txBody>
      </p:sp>
      <p:pic>
        <p:nvPicPr>
          <p:cNvPr id="86" name="Google Shape;86;p1"/>
          <p:cNvPicPr preferRelativeResize="0"/>
          <p:nvPr/>
        </p:nvPicPr>
        <p:blipFill rotWithShape="1">
          <a:blip r:embed="rId3">
            <a:alphaModFix/>
          </a:blip>
          <a:srcRect b="0" l="0" r="0" t="0"/>
          <a:stretch/>
        </p:blipFill>
        <p:spPr>
          <a:xfrm>
            <a:off x="1269221" y="161833"/>
            <a:ext cx="9391569" cy="1294643"/>
          </a:xfrm>
          <a:prstGeom prst="rect">
            <a:avLst/>
          </a:prstGeom>
          <a:noFill/>
          <a:ln>
            <a:noFill/>
          </a:ln>
        </p:spPr>
      </p:pic>
      <p:pic>
        <p:nvPicPr>
          <p:cNvPr id="87" name="Google Shape;87;p1"/>
          <p:cNvPicPr preferRelativeResize="0"/>
          <p:nvPr/>
        </p:nvPicPr>
        <p:blipFill rotWithShape="1">
          <a:blip r:embed="rId4">
            <a:alphaModFix/>
          </a:blip>
          <a:srcRect b="0" l="0" r="0" t="0"/>
          <a:stretch/>
        </p:blipFill>
        <p:spPr>
          <a:xfrm>
            <a:off x="8996616" y="4529200"/>
            <a:ext cx="2466009" cy="1294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0"/>
          <p:cNvSpPr txBox="1"/>
          <p:nvPr>
            <p:ph type="title"/>
          </p:nvPr>
        </p:nvSpPr>
        <p:spPr>
          <a:xfrm>
            <a:off x="838200" y="156358"/>
            <a:ext cx="10515600" cy="92890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000"/>
              <a:buFont typeface="Calibri"/>
              <a:buNone/>
            </a:pPr>
            <a:r>
              <a:rPr b="1" lang="en-US" sz="4000" u="sng">
                <a:solidFill>
                  <a:srgbClr val="FF0000"/>
                </a:solidFill>
              </a:rPr>
              <a:t>SNAPSHOTS OF THE MODEL</a:t>
            </a:r>
            <a:endParaRPr sz="4000" u="sng">
              <a:solidFill>
                <a:srgbClr val="000000"/>
              </a:solidFill>
            </a:endParaRPr>
          </a:p>
        </p:txBody>
      </p:sp>
      <p:pic>
        <p:nvPicPr>
          <p:cNvPr id="165" name="Google Shape;165;p10"/>
          <p:cNvPicPr preferRelativeResize="0"/>
          <p:nvPr>
            <p:ph idx="1" type="body"/>
          </p:nvPr>
        </p:nvPicPr>
        <p:blipFill rotWithShape="1">
          <a:blip r:embed="rId3">
            <a:alphaModFix/>
          </a:blip>
          <a:srcRect b="19868" l="7035" r="67993" t="48562"/>
          <a:stretch/>
        </p:blipFill>
        <p:spPr>
          <a:xfrm>
            <a:off x="1627359" y="1084502"/>
            <a:ext cx="7695784" cy="526203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txBox="1"/>
          <p:nvPr>
            <p:ph type="title"/>
          </p:nvPr>
        </p:nvSpPr>
        <p:spPr>
          <a:xfrm>
            <a:off x="838200" y="250303"/>
            <a:ext cx="10515600" cy="92890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000"/>
              <a:buFont typeface="Calibri"/>
              <a:buNone/>
            </a:pPr>
            <a:r>
              <a:rPr b="1" lang="en-US" sz="4000" u="sng">
                <a:solidFill>
                  <a:srgbClr val="FF0000"/>
                </a:solidFill>
              </a:rPr>
              <a:t>SNAPSHOTS OF THE MODEL</a:t>
            </a:r>
            <a:endParaRPr/>
          </a:p>
        </p:txBody>
      </p:sp>
      <p:pic>
        <p:nvPicPr>
          <p:cNvPr id="171" name="Google Shape;171;p11"/>
          <p:cNvPicPr preferRelativeResize="0"/>
          <p:nvPr>
            <p:ph idx="1" type="body"/>
          </p:nvPr>
        </p:nvPicPr>
        <p:blipFill rotWithShape="1">
          <a:blip r:embed="rId3">
            <a:alphaModFix/>
          </a:blip>
          <a:srcRect b="14634" l="3546" r="343" t="12195"/>
          <a:stretch/>
        </p:blipFill>
        <p:spPr>
          <a:xfrm>
            <a:off x="547570" y="1470722"/>
            <a:ext cx="10512284" cy="44978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2"/>
          <p:cNvSpPr txBox="1"/>
          <p:nvPr>
            <p:ph type="title"/>
          </p:nvPr>
        </p:nvSpPr>
        <p:spPr>
          <a:xfrm>
            <a:off x="838200" y="187673"/>
            <a:ext cx="10515600" cy="8245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000"/>
              <a:buFont typeface="Calibri"/>
              <a:buNone/>
            </a:pPr>
            <a:r>
              <a:rPr b="1" lang="en-US" sz="4000" u="sng">
                <a:solidFill>
                  <a:srgbClr val="FF0000"/>
                </a:solidFill>
              </a:rPr>
              <a:t>RESULTS</a:t>
            </a:r>
            <a:endParaRPr sz="4000" u="sng">
              <a:solidFill>
                <a:srgbClr val="000000"/>
              </a:solidFill>
            </a:endParaRPr>
          </a:p>
        </p:txBody>
      </p:sp>
      <p:sp>
        <p:nvSpPr>
          <p:cNvPr id="177" name="Google Shape;177;p12"/>
          <p:cNvSpPr txBox="1"/>
          <p:nvPr>
            <p:ph idx="1" type="body"/>
          </p:nvPr>
        </p:nvSpPr>
        <p:spPr>
          <a:xfrm>
            <a:off x="838200" y="1272393"/>
            <a:ext cx="10609545" cy="490457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62626"/>
              </a:buClr>
              <a:buSzPts val="2800"/>
              <a:buNone/>
            </a:pPr>
            <a:r>
              <a:rPr lang="en-US">
                <a:solidFill>
                  <a:srgbClr val="262626"/>
                </a:solidFill>
              </a:rPr>
              <a:t>The variance , mean squared error, root mean squared error, testing accuracy and training accuracy (i.e,R2 score) values for predicting the gold prices using linear regression are:</a:t>
            </a:r>
            <a:endParaRPr/>
          </a:p>
        </p:txBody>
      </p:sp>
      <p:graphicFrame>
        <p:nvGraphicFramePr>
          <p:cNvPr id="178" name="Google Shape;178;p12"/>
          <p:cNvGraphicFramePr/>
          <p:nvPr/>
        </p:nvGraphicFramePr>
        <p:xfrm>
          <a:off x="981205" y="2713972"/>
          <a:ext cx="3000000" cy="3000000"/>
        </p:xfrm>
        <a:graphic>
          <a:graphicData uri="http://schemas.openxmlformats.org/drawingml/2006/table">
            <a:tbl>
              <a:tblPr bandRow="1" firstRow="1">
                <a:noFill/>
                <a:tableStyleId>{AC791DF8-464A-49A5-A2BD-D3CEE04A1276}</a:tableStyleId>
              </a:tblPr>
              <a:tblGrid>
                <a:gridCol w="3136075"/>
                <a:gridCol w="3136075"/>
                <a:gridCol w="3136075"/>
              </a:tblGrid>
              <a:tr h="7862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2800" u="none">
                          <a:solidFill>
                            <a:schemeClr val="dk1"/>
                          </a:solidFill>
                        </a:rPr>
                        <a:t>       TEST DATA</a:t>
                      </a:r>
                      <a:endParaRPr/>
                    </a:p>
                  </a:txBody>
                  <a:tcPr marT="45725" marB="45725" marR="91450" marL="91450"/>
                </a:tc>
                <a:tc>
                  <a:txBody>
                    <a:bodyPr/>
                    <a:lstStyle/>
                    <a:p>
                      <a:pPr indent="0" lvl="0" marL="0" marR="0" rtl="0" algn="l">
                        <a:spcBef>
                          <a:spcPts val="0"/>
                        </a:spcBef>
                        <a:spcAft>
                          <a:spcPts val="0"/>
                        </a:spcAft>
                        <a:buNone/>
                      </a:pPr>
                      <a:r>
                        <a:rPr b="1" lang="en-US" sz="2800" u="none">
                          <a:solidFill>
                            <a:schemeClr val="dk1"/>
                          </a:solidFill>
                        </a:rPr>
                        <a:t>     TRAIN DATA</a:t>
                      </a:r>
                      <a:endParaRPr/>
                    </a:p>
                  </a:txBody>
                  <a:tcPr marT="45725" marB="45725" marR="91450" marL="91450"/>
                </a:tc>
              </a:tr>
              <a:tr h="761675">
                <a:tc>
                  <a:txBody>
                    <a:bodyPr/>
                    <a:lstStyle/>
                    <a:p>
                      <a:pPr indent="0" lvl="0" marL="0" marR="0" rtl="0" algn="l">
                        <a:spcBef>
                          <a:spcPts val="0"/>
                        </a:spcBef>
                        <a:spcAft>
                          <a:spcPts val="0"/>
                        </a:spcAft>
                        <a:buNone/>
                      </a:pPr>
                      <a:r>
                        <a:rPr lang="en-US" sz="1800"/>
                        <a:t>MEAN SQUARED ERROR(MSE)</a:t>
                      </a:r>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b="0" i="0" lang="en-US" sz="1800" u="none" strike="noStrike">
                          <a:latin typeface="Calibri"/>
                          <a:ea typeface="Calibri"/>
                          <a:cs typeface="Calibri"/>
                          <a:sym typeface="Calibri"/>
                        </a:rPr>
                        <a:t>70.79</a:t>
                      </a:r>
                      <a:endParaRPr sz="1800"/>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b="0" i="0" lang="en-US" sz="1800" u="none" strike="noStrike">
                          <a:latin typeface="Calibri"/>
                          <a:ea typeface="Calibri"/>
                          <a:cs typeface="Calibri"/>
                          <a:sym typeface="Calibri"/>
                        </a:rPr>
                        <a:t>62.69</a:t>
                      </a:r>
                      <a:endParaRPr sz="1800"/>
                    </a:p>
                  </a:txBody>
                  <a:tcPr marT="45725" marB="45725" marR="91450" marL="91450"/>
                </a:tc>
              </a:tr>
              <a:tr h="717625">
                <a:tc>
                  <a:txBody>
                    <a:bodyPr/>
                    <a:lstStyle/>
                    <a:p>
                      <a:pPr indent="0" lvl="0" marL="0" marR="0" rtl="0" algn="l">
                        <a:spcBef>
                          <a:spcPts val="0"/>
                        </a:spcBef>
                        <a:spcAft>
                          <a:spcPts val="0"/>
                        </a:spcAft>
                        <a:buNone/>
                      </a:pPr>
                      <a:r>
                        <a:rPr lang="en-US" sz="1800"/>
                        <a:t>ROOT MEAN SQUARED ERROR(RMSE)</a:t>
                      </a:r>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b="0" i="0" lang="en-US" sz="1800" u="none" strike="noStrike">
                          <a:latin typeface="Calibri"/>
                          <a:ea typeface="Calibri"/>
                          <a:cs typeface="Calibri"/>
                          <a:sym typeface="Calibri"/>
                        </a:rPr>
                        <a:t>8.413614015226472</a:t>
                      </a:r>
                      <a:endParaRPr sz="1800"/>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b="0" i="0" lang="en-US" sz="1800" u="none" strike="noStrike">
                          <a:latin typeface="Calibri"/>
                          <a:ea typeface="Calibri"/>
                          <a:cs typeface="Calibri"/>
                          <a:sym typeface="Calibri"/>
                        </a:rPr>
                        <a:t>7.917673127163984</a:t>
                      </a:r>
                      <a:endParaRPr sz="1800"/>
                    </a:p>
                  </a:txBody>
                  <a:tcPr marT="45725" marB="45725" marR="91450" marL="91450"/>
                </a:tc>
              </a:tr>
              <a:tr h="717625">
                <a:tc>
                  <a:txBody>
                    <a:bodyPr/>
                    <a:lstStyle/>
                    <a:p>
                      <a:pPr indent="0" lvl="0" marL="0" marR="0" rtl="0" algn="l">
                        <a:spcBef>
                          <a:spcPts val="0"/>
                        </a:spcBef>
                        <a:spcAft>
                          <a:spcPts val="0"/>
                        </a:spcAft>
                        <a:buClr>
                          <a:schemeClr val="dk1"/>
                        </a:buClr>
                        <a:buSzPts val="1800"/>
                        <a:buFont typeface="Calibri"/>
                        <a:buNone/>
                      </a:pPr>
                      <a:r>
                        <a:rPr lang="en-US" sz="1800"/>
                        <a:t>VARIANCE</a:t>
                      </a:r>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b="0" i="0" lang="en-US" sz="1800" u="none" strike="noStrike">
                          <a:latin typeface="Calibri"/>
                          <a:ea typeface="Calibri"/>
                          <a:cs typeface="Calibri"/>
                          <a:sym typeface="Calibri"/>
                        </a:rPr>
                        <a:t>0.8657886565869237</a:t>
                      </a:r>
                      <a:endParaRPr sz="1800"/>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b="0" i="0" lang="en-US" sz="1800" u="none" strike="noStrike">
                          <a:latin typeface="Calibri"/>
                          <a:ea typeface="Calibri"/>
                          <a:cs typeface="Calibri"/>
                          <a:sym typeface="Calibri"/>
                        </a:rPr>
                        <a:t>0.8850695972446934</a:t>
                      </a:r>
                      <a:endParaRPr sz="1800"/>
                    </a:p>
                  </a:txBody>
                  <a:tcPr marT="45725" marB="45725" marR="91450" marL="91450"/>
                </a:tc>
              </a:tr>
              <a:tr h="717625">
                <a:tc>
                  <a:txBody>
                    <a:bodyPr/>
                    <a:lstStyle/>
                    <a:p>
                      <a:pPr indent="0" lvl="0" marL="0" marR="0" rtl="0" algn="l">
                        <a:spcBef>
                          <a:spcPts val="0"/>
                        </a:spcBef>
                        <a:spcAft>
                          <a:spcPts val="0"/>
                        </a:spcAft>
                        <a:buClr>
                          <a:schemeClr val="dk1"/>
                        </a:buClr>
                        <a:buSzPts val="1800"/>
                        <a:buFont typeface="Calibri"/>
                        <a:buNone/>
                      </a:pPr>
                      <a:r>
                        <a:rPr lang="en-US" sz="1800"/>
                        <a:t>ACCURACY (R2 SCORE)</a:t>
                      </a:r>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b="0" i="0" lang="en-US" sz="1800" u="none" strike="noStrike"/>
                        <a:t>86.58</a:t>
                      </a:r>
                      <a:endParaRPr sz="1800"/>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b="0" i="0" lang="en-US" sz="1800" u="none" strike="noStrike"/>
                        <a:t>88.51</a:t>
                      </a:r>
                      <a:endParaRPr sz="1800"/>
                    </a:p>
                  </a:txBody>
                  <a:tcPr marT="45725" marB="45725" marR="91450" marL="9145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3"/>
          <p:cNvSpPr txBox="1"/>
          <p:nvPr>
            <p:ph type="title"/>
          </p:nvPr>
        </p:nvSpPr>
        <p:spPr>
          <a:xfrm>
            <a:off x="838200" y="220442"/>
            <a:ext cx="10515600" cy="83364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000"/>
              <a:buFont typeface="Calibri"/>
              <a:buNone/>
            </a:pPr>
            <a:r>
              <a:rPr b="1" lang="en-US" sz="4000" u="sng">
                <a:solidFill>
                  <a:srgbClr val="FF0000"/>
                </a:solidFill>
              </a:rPr>
              <a:t>CONCLUSION</a:t>
            </a:r>
            <a:endParaRPr/>
          </a:p>
        </p:txBody>
      </p:sp>
      <p:sp>
        <p:nvSpPr>
          <p:cNvPr id="184" name="Google Shape;184;p13"/>
          <p:cNvSpPr txBox="1"/>
          <p:nvPr>
            <p:ph idx="1" type="body"/>
          </p:nvPr>
        </p:nvSpPr>
        <p:spPr>
          <a:xfrm>
            <a:off x="838200" y="1478385"/>
            <a:ext cx="10515600" cy="469857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As you saw in this project, we first train a machine learning model, then use the trained model for prediction.</a:t>
            </a:r>
            <a:endParaRPr/>
          </a:p>
          <a:p>
            <a:pPr indent="-228600" lvl="0" marL="228600" rtl="0" algn="l">
              <a:lnSpc>
                <a:spcPct val="90000"/>
              </a:lnSpc>
              <a:spcBef>
                <a:spcPts val="1000"/>
              </a:spcBef>
              <a:spcAft>
                <a:spcPts val="0"/>
              </a:spcAft>
              <a:buClr>
                <a:schemeClr val="dk1"/>
              </a:buClr>
              <a:buSzPts val="2800"/>
              <a:buChar char="•"/>
            </a:pPr>
            <a:r>
              <a:rPr lang="en-US"/>
              <a:t> Similarly, any model can be made much more precise, by feeding a very large dataset, to get a very accurate score (but it will be pretty time-consuming).</a:t>
            </a:r>
            <a:endParaRPr/>
          </a:p>
          <a:p>
            <a:pPr indent="-228600" lvl="0" marL="228600" rtl="0" algn="l">
              <a:lnSpc>
                <a:spcPct val="90000"/>
              </a:lnSpc>
              <a:spcBef>
                <a:spcPts val="1000"/>
              </a:spcBef>
              <a:spcAft>
                <a:spcPts val="0"/>
              </a:spcAft>
              <a:buClr>
                <a:schemeClr val="dk1"/>
              </a:buClr>
              <a:buSzPts val="2800"/>
              <a:buChar char="•"/>
            </a:pPr>
            <a:r>
              <a:rPr lang="en-US"/>
              <a:t>Here we used linear regression to predict the gold prices and compared the actual and predicted prices.</a:t>
            </a:r>
            <a:endParaRPr/>
          </a:p>
          <a:p>
            <a:pPr indent="-228600" lvl="0" marL="228600" rtl="0" algn="l">
              <a:lnSpc>
                <a:spcPct val="90000"/>
              </a:lnSpc>
              <a:spcBef>
                <a:spcPts val="1000"/>
              </a:spcBef>
              <a:spcAft>
                <a:spcPts val="0"/>
              </a:spcAft>
              <a:buClr>
                <a:schemeClr val="dk1"/>
              </a:buClr>
              <a:buSzPts val="2800"/>
              <a:buChar char="•"/>
            </a:pPr>
            <a:r>
              <a:rPr lang="en-US"/>
              <a:t>This is very informative for investors and people who tends to buy or sell gold and can predict the values beforehand.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US" u="sng">
                <a:solidFill>
                  <a:srgbClr val="FF0000"/>
                </a:solidFill>
              </a:rPr>
              <a:t>REFERENCES</a:t>
            </a:r>
            <a:endParaRPr/>
          </a:p>
        </p:txBody>
      </p:sp>
      <p:sp>
        <p:nvSpPr>
          <p:cNvPr id="190" name="Google Shape;190;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GLD ETF Report: Ratings, Analysis, Quotes, Holdings | ETF.com</a:t>
            </a:r>
            <a:endParaRPr/>
          </a:p>
          <a:p>
            <a:pPr indent="-228600" lvl="0" marL="228600" rtl="0" algn="l">
              <a:lnSpc>
                <a:spcPct val="90000"/>
              </a:lnSpc>
              <a:spcBef>
                <a:spcPts val="1000"/>
              </a:spcBef>
              <a:spcAft>
                <a:spcPts val="0"/>
              </a:spcAft>
              <a:buClr>
                <a:schemeClr val="dk1"/>
              </a:buClr>
              <a:buSzPts val="2800"/>
              <a:buChar char="•"/>
            </a:pPr>
            <a:r>
              <a:rPr lang="en-US"/>
              <a:t>Gold Price Prediction: Step By Step Guide Using Python Machine Learning (quantinsti.com)</a:t>
            </a:r>
            <a:endParaRPr/>
          </a:p>
          <a:p>
            <a:pPr indent="-228600" lvl="0" marL="228600" rtl="0" algn="l">
              <a:lnSpc>
                <a:spcPct val="90000"/>
              </a:lnSpc>
              <a:spcBef>
                <a:spcPts val="1000"/>
              </a:spcBef>
              <a:spcAft>
                <a:spcPts val="0"/>
              </a:spcAft>
              <a:buClr>
                <a:schemeClr val="dk1"/>
              </a:buClr>
              <a:buSzPts val="2800"/>
              <a:buChar char="•"/>
            </a:pPr>
            <a:r>
              <a:rPr lang="en-US"/>
              <a:t>Building A Gold Price Prediction Model Using Machine Learning - (analyticsvidhya.com)</a:t>
            </a:r>
            <a:endParaRPr/>
          </a:p>
          <a:p>
            <a:pPr indent="-228600" lvl="0" marL="228600" rtl="0" algn="l">
              <a:lnSpc>
                <a:spcPct val="90000"/>
              </a:lnSpc>
              <a:spcBef>
                <a:spcPts val="1000"/>
              </a:spcBef>
              <a:spcAft>
                <a:spcPts val="0"/>
              </a:spcAft>
              <a:buClr>
                <a:schemeClr val="dk1"/>
              </a:buClr>
              <a:buSzPts val="2800"/>
              <a:buChar char="•"/>
            </a:pPr>
            <a:r>
              <a:rPr lang="en-US"/>
              <a:t>gold price dataset | Kaggle</a:t>
            </a:r>
            <a:endParaRPr/>
          </a:p>
          <a:p>
            <a:pPr indent="-228600" lvl="0" marL="228600" rtl="0" algn="l">
              <a:lnSpc>
                <a:spcPct val="90000"/>
              </a:lnSpc>
              <a:spcBef>
                <a:spcPts val="1000"/>
              </a:spcBef>
              <a:spcAft>
                <a:spcPts val="0"/>
              </a:spcAft>
              <a:buClr>
                <a:schemeClr val="dk1"/>
              </a:buClr>
              <a:buSzPts val="2800"/>
              <a:buChar char="•"/>
            </a:pPr>
            <a:r>
              <a:rPr lang="en-US"/>
              <a:t>Potoski-PredictingGoldPrices.pdf (stanford.edu)</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idx="1" type="body"/>
          </p:nvPr>
        </p:nvSpPr>
        <p:spPr>
          <a:xfrm>
            <a:off x="838200" y="1690688"/>
            <a:ext cx="10515600" cy="4486275"/>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Introduction</a:t>
            </a:r>
            <a:endParaRPr/>
          </a:p>
          <a:p>
            <a:pPr indent="-228600" lvl="0" marL="228600" rtl="0" algn="l">
              <a:lnSpc>
                <a:spcPct val="90000"/>
              </a:lnSpc>
              <a:spcBef>
                <a:spcPts val="1000"/>
              </a:spcBef>
              <a:spcAft>
                <a:spcPts val="0"/>
              </a:spcAft>
              <a:buClr>
                <a:schemeClr val="dk1"/>
              </a:buClr>
              <a:buSzPts val="2800"/>
              <a:buChar char="•"/>
            </a:pPr>
            <a:r>
              <a:rPr lang="en-US"/>
              <a:t>Objectives</a:t>
            </a:r>
            <a:endParaRPr/>
          </a:p>
          <a:p>
            <a:pPr indent="-228600" lvl="0" marL="228600" rtl="0" algn="l">
              <a:lnSpc>
                <a:spcPct val="90000"/>
              </a:lnSpc>
              <a:spcBef>
                <a:spcPts val="1000"/>
              </a:spcBef>
              <a:spcAft>
                <a:spcPts val="0"/>
              </a:spcAft>
              <a:buClr>
                <a:schemeClr val="dk1"/>
              </a:buClr>
              <a:buSzPts val="2800"/>
              <a:buChar char="•"/>
            </a:pPr>
            <a:r>
              <a:rPr lang="en-US"/>
              <a:t>Ideation Map </a:t>
            </a:r>
            <a:endParaRPr/>
          </a:p>
          <a:p>
            <a:pPr indent="-228600" lvl="0" marL="228600" rtl="0" algn="l">
              <a:lnSpc>
                <a:spcPct val="90000"/>
              </a:lnSpc>
              <a:spcBef>
                <a:spcPts val="1000"/>
              </a:spcBef>
              <a:spcAft>
                <a:spcPts val="0"/>
              </a:spcAft>
              <a:buClr>
                <a:schemeClr val="dk1"/>
              </a:buClr>
              <a:buSzPts val="2800"/>
              <a:buChar char="•"/>
            </a:pPr>
            <a:r>
              <a:rPr lang="en-US"/>
              <a:t>Hardware and Software requirements</a:t>
            </a:r>
            <a:endParaRPr/>
          </a:p>
          <a:p>
            <a:pPr indent="-228600" lvl="0" marL="228600" rtl="0" algn="l">
              <a:lnSpc>
                <a:spcPct val="90000"/>
              </a:lnSpc>
              <a:spcBef>
                <a:spcPts val="1000"/>
              </a:spcBef>
              <a:spcAft>
                <a:spcPts val="0"/>
              </a:spcAft>
              <a:buClr>
                <a:schemeClr val="dk1"/>
              </a:buClr>
              <a:buSzPts val="2800"/>
              <a:buChar char="•"/>
            </a:pPr>
            <a:r>
              <a:rPr lang="en-US"/>
              <a:t>Module Implementation</a:t>
            </a:r>
            <a:endParaRPr/>
          </a:p>
          <a:p>
            <a:pPr indent="-228600" lvl="0" marL="228600" rtl="0" algn="l">
              <a:lnSpc>
                <a:spcPct val="90000"/>
              </a:lnSpc>
              <a:spcBef>
                <a:spcPts val="1000"/>
              </a:spcBef>
              <a:spcAft>
                <a:spcPts val="0"/>
              </a:spcAft>
              <a:buClr>
                <a:schemeClr val="dk1"/>
              </a:buClr>
              <a:buSzPts val="2800"/>
              <a:buChar char="•"/>
            </a:pPr>
            <a:r>
              <a:rPr lang="en-US"/>
              <a:t>Algorithms and Methods</a:t>
            </a:r>
            <a:endParaRPr/>
          </a:p>
          <a:p>
            <a:pPr indent="-228600" lvl="0" marL="228600" rtl="0" algn="l">
              <a:lnSpc>
                <a:spcPct val="90000"/>
              </a:lnSpc>
              <a:spcBef>
                <a:spcPts val="1000"/>
              </a:spcBef>
              <a:spcAft>
                <a:spcPts val="0"/>
              </a:spcAft>
              <a:buClr>
                <a:schemeClr val="dk1"/>
              </a:buClr>
              <a:buSzPts val="2800"/>
              <a:buChar char="•"/>
            </a:pPr>
            <a:r>
              <a:rPr lang="en-US"/>
              <a:t>Results</a:t>
            </a:r>
            <a:endParaRPr/>
          </a:p>
          <a:p>
            <a:pPr indent="-228600" lvl="0" marL="228600" rtl="0" algn="l">
              <a:lnSpc>
                <a:spcPct val="90000"/>
              </a:lnSpc>
              <a:spcBef>
                <a:spcPts val="1000"/>
              </a:spcBef>
              <a:spcAft>
                <a:spcPts val="0"/>
              </a:spcAft>
              <a:buClr>
                <a:schemeClr val="dk1"/>
              </a:buClr>
              <a:buSzPts val="2800"/>
              <a:buChar char="•"/>
            </a:pPr>
            <a:r>
              <a:rPr lang="en-US"/>
              <a:t>Conclusion</a:t>
            </a:r>
            <a:endParaRPr/>
          </a:p>
          <a:p>
            <a:pPr indent="-228600" lvl="0" marL="228600" rtl="0" algn="l">
              <a:lnSpc>
                <a:spcPct val="90000"/>
              </a:lnSpc>
              <a:spcBef>
                <a:spcPts val="1000"/>
              </a:spcBef>
              <a:spcAft>
                <a:spcPts val="0"/>
              </a:spcAft>
              <a:buClr>
                <a:schemeClr val="dk1"/>
              </a:buClr>
              <a:buSzPts val="2800"/>
              <a:buChar char="•"/>
            </a:pPr>
            <a:r>
              <a:rPr lang="en-US"/>
              <a:t>References</a:t>
            </a:r>
            <a:endParaRPr/>
          </a:p>
        </p:txBody>
      </p:sp>
      <p:sp>
        <p:nvSpPr>
          <p:cNvPr id="93" name="Google Shape;93;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US" u="sng">
                <a:solidFill>
                  <a:srgbClr val="FF0000"/>
                </a:solidFill>
              </a:rPr>
              <a:t>PRESENTATION OUTLINE</a:t>
            </a:r>
            <a:endParaRPr b="1" u="sng">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838200" y="201150"/>
            <a:ext cx="10515600" cy="9300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89795"/>
              <a:buFont typeface="Calibri"/>
              <a:buNone/>
            </a:pPr>
            <a:br>
              <a:rPr b="1" lang="en-US" u="sng">
                <a:solidFill>
                  <a:srgbClr val="FF0000"/>
                </a:solidFill>
              </a:rPr>
            </a:br>
            <a:r>
              <a:rPr b="1" lang="en-US" sz="4900" u="sng">
                <a:solidFill>
                  <a:srgbClr val="FF0000"/>
                </a:solidFill>
              </a:rPr>
              <a:t>INTRODUCTION</a:t>
            </a:r>
            <a:endParaRPr sz="4900"/>
          </a:p>
          <a:p>
            <a:pPr indent="0" lvl="0" marL="0" rtl="0" algn="l">
              <a:lnSpc>
                <a:spcPct val="90000"/>
              </a:lnSpc>
              <a:spcBef>
                <a:spcPts val="0"/>
              </a:spcBef>
              <a:spcAft>
                <a:spcPts val="0"/>
              </a:spcAft>
              <a:buClr>
                <a:schemeClr val="dk1"/>
              </a:buClr>
              <a:buSzPct val="100000"/>
              <a:buFont typeface="Calibri"/>
              <a:buNone/>
            </a:pPr>
            <a:r>
              <a:t/>
            </a:r>
            <a:endParaRPr/>
          </a:p>
        </p:txBody>
      </p:sp>
      <p:sp>
        <p:nvSpPr>
          <p:cNvPr id="99" name="Google Shape;99;p3"/>
          <p:cNvSpPr txBox="1"/>
          <p:nvPr>
            <p:ph idx="1" type="body"/>
          </p:nvPr>
        </p:nvSpPr>
        <p:spPr>
          <a:xfrm>
            <a:off x="838200" y="1381930"/>
            <a:ext cx="10515600" cy="479503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Historically, gold had been used as a form of currency in various parts of the world including USA.</a:t>
            </a:r>
            <a:endParaRPr/>
          </a:p>
          <a:p>
            <a:pPr indent="-228600" lvl="0" marL="228600" rtl="0" algn="l">
              <a:lnSpc>
                <a:spcPct val="90000"/>
              </a:lnSpc>
              <a:spcBef>
                <a:spcPts val="1000"/>
              </a:spcBef>
              <a:spcAft>
                <a:spcPts val="0"/>
              </a:spcAft>
              <a:buClr>
                <a:schemeClr val="dk1"/>
              </a:buClr>
              <a:buSzPts val="2800"/>
              <a:buChar char="•"/>
            </a:pPr>
            <a:r>
              <a:rPr lang="en-US"/>
              <a:t>Gold has been the original store of value and medium of exchange to mankind for centuries till paper currency took over a couple of centuries ago.</a:t>
            </a:r>
            <a:endParaRPr/>
          </a:p>
          <a:p>
            <a:pPr indent="-228600" lvl="0" marL="228600" rtl="0" algn="l">
              <a:lnSpc>
                <a:spcPct val="90000"/>
              </a:lnSpc>
              <a:spcBef>
                <a:spcPts val="1000"/>
              </a:spcBef>
              <a:spcAft>
                <a:spcPts val="0"/>
              </a:spcAft>
              <a:buClr>
                <a:schemeClr val="dk1"/>
              </a:buClr>
              <a:buSzPts val="2800"/>
              <a:buChar char="•"/>
            </a:pPr>
            <a:r>
              <a:rPr lang="en-US"/>
              <a:t> In present times, precious metals like gold are held with central banks of all countries to guarantee re-payment of foreign debts, and also to control inflation which results in reflecting the financial strength of the country.</a:t>
            </a:r>
            <a:endParaRPr/>
          </a:p>
          <a:p>
            <a:pPr indent="-228600" lvl="0" marL="228600" rtl="0" algn="l">
              <a:lnSpc>
                <a:spcPct val="90000"/>
              </a:lnSpc>
              <a:spcBef>
                <a:spcPts val="1000"/>
              </a:spcBef>
              <a:spcAft>
                <a:spcPts val="0"/>
              </a:spcAft>
              <a:buClr>
                <a:schemeClr val="dk1"/>
              </a:buClr>
              <a:buSzPts val="2800"/>
              <a:buChar char="•"/>
            </a:pPr>
            <a:r>
              <a:rPr lang="en-US"/>
              <a:t>India has wide range of population who buy and sell gold and silver a lot and usage of gold is preferably more than any other metal.</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838200" y="230087"/>
            <a:ext cx="10515600" cy="76612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US" u="sng">
                <a:solidFill>
                  <a:srgbClr val="FF0000"/>
                </a:solidFill>
              </a:rPr>
              <a:t>OBJECTIVES</a:t>
            </a:r>
            <a:endParaRPr/>
          </a:p>
        </p:txBody>
      </p:sp>
      <p:sp>
        <p:nvSpPr>
          <p:cNvPr id="105" name="Google Shape;105;p4"/>
          <p:cNvSpPr txBox="1"/>
          <p:nvPr>
            <p:ph idx="1" type="body"/>
          </p:nvPr>
        </p:nvSpPr>
        <p:spPr>
          <a:xfrm>
            <a:off x="838200" y="1275830"/>
            <a:ext cx="10515600" cy="521943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We will create a machine learning linear regression model that takes information from the past Gold ETF (GLD) prices and returns a Gold price prediction the next day.</a:t>
            </a:r>
            <a:endParaRPr/>
          </a:p>
          <a:p>
            <a:pPr indent="-228600" lvl="0" marL="228600" rtl="0" algn="l">
              <a:lnSpc>
                <a:spcPct val="90000"/>
              </a:lnSpc>
              <a:spcBef>
                <a:spcPts val="1000"/>
              </a:spcBef>
              <a:spcAft>
                <a:spcPts val="0"/>
              </a:spcAft>
              <a:buClr>
                <a:schemeClr val="dk1"/>
              </a:buClr>
              <a:buSzPts val="2800"/>
              <a:buChar char="•"/>
            </a:pPr>
            <a:r>
              <a:rPr lang="en-US"/>
              <a:t>GLD is the largest ETF to invest directly in gold.</a:t>
            </a:r>
            <a:endParaRPr/>
          </a:p>
          <a:p>
            <a:pPr indent="-228600" lvl="0" marL="228600" rtl="0" algn="l">
              <a:lnSpc>
                <a:spcPct val="90000"/>
              </a:lnSpc>
              <a:spcBef>
                <a:spcPts val="1000"/>
              </a:spcBef>
              <a:spcAft>
                <a:spcPts val="0"/>
              </a:spcAft>
              <a:buClr>
                <a:schemeClr val="dk1"/>
              </a:buClr>
              <a:buSzPts val="2800"/>
              <a:buChar char="•"/>
            </a:pPr>
            <a:r>
              <a:rPr lang="en-US"/>
              <a:t>Forecasting rise and fall in the daily gold rates, can help investors to decide when to buy (or sell) the commodity.</a:t>
            </a:r>
            <a:endParaRPr/>
          </a:p>
          <a:p>
            <a:pPr indent="-228600" lvl="0" marL="228600" rtl="0" algn="l">
              <a:lnSpc>
                <a:spcPct val="90000"/>
              </a:lnSpc>
              <a:spcBef>
                <a:spcPts val="1000"/>
              </a:spcBef>
              <a:spcAft>
                <a:spcPts val="0"/>
              </a:spcAft>
              <a:buClr>
                <a:schemeClr val="dk1"/>
              </a:buClr>
              <a:buSzPts val="2800"/>
              <a:buChar char="•"/>
            </a:pPr>
            <a:r>
              <a:rPr lang="en-US"/>
              <a:t>For the purposes of profitability, it is more important to predict the relative change in price tomorrow (i.e. whether the price will go up or down) than to predict the absolute price tomorrow.</a:t>
            </a:r>
            <a:endParaRPr/>
          </a:p>
          <a:p>
            <a:pPr indent="-228600" lvl="0" marL="228600" rtl="0" algn="l">
              <a:lnSpc>
                <a:spcPct val="90000"/>
              </a:lnSpc>
              <a:spcBef>
                <a:spcPts val="1000"/>
              </a:spcBef>
              <a:spcAft>
                <a:spcPts val="0"/>
              </a:spcAft>
              <a:buClr>
                <a:schemeClr val="dk1"/>
              </a:buClr>
              <a:buSzPts val="2800"/>
              <a:buChar char="•"/>
            </a:pPr>
            <a:r>
              <a:rPr lang="en-US"/>
              <a:t>In my project, I chose to apply supervised learning to the prediction of gold prices in order to see what kind of success I could achieve.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838200" y="133632"/>
            <a:ext cx="10515600" cy="862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US" u="sng">
                <a:solidFill>
                  <a:srgbClr val="FF0000"/>
                </a:solidFill>
              </a:rPr>
              <a:t>IDEATION MAP</a:t>
            </a:r>
            <a:endParaRPr/>
          </a:p>
        </p:txBody>
      </p:sp>
      <p:sp>
        <p:nvSpPr>
          <p:cNvPr id="111" name="Google Shape;111;p5"/>
          <p:cNvSpPr/>
          <p:nvPr/>
        </p:nvSpPr>
        <p:spPr>
          <a:xfrm>
            <a:off x="283699" y="1185561"/>
            <a:ext cx="1533645" cy="800581"/>
          </a:xfrm>
          <a:prstGeom prst="round2DiagRect">
            <a:avLst>
              <a:gd fmla="val 16667" name="adj1"/>
              <a:gd fmla="val 0" name="adj2"/>
            </a:avLst>
          </a:prstGeom>
          <a:solidFill>
            <a:srgbClr val="2F549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rgbClr val="EDEDED"/>
                </a:solidFill>
                <a:latin typeface="Calibri"/>
                <a:ea typeface="Calibri"/>
                <a:cs typeface="Calibri"/>
                <a:sym typeface="Calibri"/>
              </a:rPr>
              <a:t>START</a:t>
            </a:r>
            <a:endParaRPr/>
          </a:p>
        </p:txBody>
      </p:sp>
      <p:sp>
        <p:nvSpPr>
          <p:cNvPr id="112" name="Google Shape;112;p5"/>
          <p:cNvSpPr/>
          <p:nvPr/>
        </p:nvSpPr>
        <p:spPr>
          <a:xfrm>
            <a:off x="3106235" y="1181945"/>
            <a:ext cx="1755492" cy="800582"/>
          </a:xfrm>
          <a:prstGeom prst="round2DiagRect">
            <a:avLst>
              <a:gd fmla="val 16667" name="adj1"/>
              <a:gd fmla="val 0" name="adj2"/>
            </a:avLst>
          </a:prstGeom>
          <a:solidFill>
            <a:schemeClr val="accent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lt1"/>
                </a:solidFill>
                <a:latin typeface="Calibri"/>
                <a:ea typeface="Calibri"/>
                <a:cs typeface="Calibri"/>
                <a:sym typeface="Calibri"/>
              </a:rPr>
              <a:t>EXTRACT THE DATASET</a:t>
            </a:r>
            <a:endParaRPr b="1" i="0" sz="2000" u="none" cap="none" strike="noStrike">
              <a:solidFill>
                <a:schemeClr val="lt1"/>
              </a:solidFill>
              <a:latin typeface="Calibri"/>
              <a:ea typeface="Calibri"/>
              <a:cs typeface="Calibri"/>
              <a:sym typeface="Calibri"/>
            </a:endParaRPr>
          </a:p>
        </p:txBody>
      </p:sp>
      <p:sp>
        <p:nvSpPr>
          <p:cNvPr id="113" name="Google Shape;113;p5"/>
          <p:cNvSpPr/>
          <p:nvPr/>
        </p:nvSpPr>
        <p:spPr>
          <a:xfrm>
            <a:off x="4858111" y="4129871"/>
            <a:ext cx="1687974" cy="925974"/>
          </a:xfrm>
          <a:prstGeom prst="round2DiagRect">
            <a:avLst>
              <a:gd fmla="val 16667" name="adj1"/>
              <a:gd fmla="val 0" name="adj2"/>
            </a:avLst>
          </a:prstGeom>
          <a:solidFill>
            <a:srgbClr val="38562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lt1"/>
                </a:solidFill>
                <a:latin typeface="Calibri"/>
                <a:ea typeface="Calibri"/>
                <a:cs typeface="Calibri"/>
                <a:sym typeface="Calibri"/>
              </a:rPr>
              <a:t>MODEL LEARNING</a:t>
            </a:r>
            <a:endParaRPr/>
          </a:p>
        </p:txBody>
      </p:sp>
      <p:sp>
        <p:nvSpPr>
          <p:cNvPr id="114" name="Google Shape;114;p5"/>
          <p:cNvSpPr/>
          <p:nvPr/>
        </p:nvSpPr>
        <p:spPr>
          <a:xfrm>
            <a:off x="8097214" y="4128062"/>
            <a:ext cx="1659037" cy="916329"/>
          </a:xfrm>
          <a:prstGeom prst="round2DiagRect">
            <a:avLst>
              <a:gd fmla="val 16667" name="adj1"/>
              <a:gd fmla="val 0" name="adj2"/>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lt1"/>
                </a:solidFill>
                <a:latin typeface="Calibri"/>
                <a:ea typeface="Calibri"/>
                <a:cs typeface="Calibri"/>
                <a:sym typeface="Calibri"/>
              </a:rPr>
              <a:t>TRAINING SET</a:t>
            </a:r>
            <a:endParaRPr b="1" i="0" sz="2000" u="none" cap="none" strike="noStrike">
              <a:solidFill>
                <a:schemeClr val="lt1"/>
              </a:solidFill>
              <a:latin typeface="Calibri"/>
              <a:ea typeface="Calibri"/>
              <a:cs typeface="Calibri"/>
              <a:sym typeface="Calibri"/>
            </a:endParaRPr>
          </a:p>
        </p:txBody>
      </p:sp>
      <p:sp>
        <p:nvSpPr>
          <p:cNvPr id="115" name="Google Shape;115;p5"/>
          <p:cNvSpPr/>
          <p:nvPr/>
        </p:nvSpPr>
        <p:spPr>
          <a:xfrm>
            <a:off x="10564671" y="4126254"/>
            <a:ext cx="1495063" cy="916329"/>
          </a:xfrm>
          <a:prstGeom prst="round2DiagRect">
            <a:avLst>
              <a:gd fmla="val 16667" name="adj1"/>
              <a:gd fmla="val 0" name="adj2"/>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lt1"/>
                </a:solidFill>
                <a:latin typeface="Calibri"/>
                <a:ea typeface="Calibri"/>
                <a:cs typeface="Calibri"/>
                <a:sym typeface="Calibri"/>
              </a:rPr>
              <a:t>TESTING SET</a:t>
            </a:r>
            <a:endParaRPr/>
          </a:p>
        </p:txBody>
      </p:sp>
      <p:sp>
        <p:nvSpPr>
          <p:cNvPr id="116" name="Google Shape;116;p5"/>
          <p:cNvSpPr/>
          <p:nvPr/>
        </p:nvSpPr>
        <p:spPr>
          <a:xfrm>
            <a:off x="9308938" y="1182546"/>
            <a:ext cx="1659037" cy="800582"/>
          </a:xfrm>
          <a:prstGeom prst="round2DiagRect">
            <a:avLst>
              <a:gd fmla="val 16667" name="adj1"/>
              <a:gd fmla="val 0" name="adj2"/>
            </a:avLst>
          </a:prstGeom>
          <a:solidFill>
            <a:srgbClr val="BF9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lt1"/>
                </a:solidFill>
                <a:latin typeface="Calibri"/>
                <a:ea typeface="Calibri"/>
                <a:cs typeface="Calibri"/>
                <a:sym typeface="Calibri"/>
              </a:rPr>
              <a:t>SPLIT THE DATASET</a:t>
            </a:r>
            <a:endParaRPr/>
          </a:p>
        </p:txBody>
      </p:sp>
      <p:sp>
        <p:nvSpPr>
          <p:cNvPr id="117" name="Google Shape;117;p5"/>
          <p:cNvSpPr/>
          <p:nvPr/>
        </p:nvSpPr>
        <p:spPr>
          <a:xfrm>
            <a:off x="6278422" y="1180738"/>
            <a:ext cx="1687973" cy="800582"/>
          </a:xfrm>
          <a:prstGeom prst="round2DiagRect">
            <a:avLst>
              <a:gd fmla="val 16667" name="adj1"/>
              <a:gd fmla="val 0" name="adj2"/>
            </a:avLst>
          </a:prstGeom>
          <a:solidFill>
            <a:srgbClr val="7030A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lt1"/>
                </a:solidFill>
                <a:latin typeface="Calibri"/>
                <a:ea typeface="Calibri"/>
                <a:cs typeface="Calibri"/>
                <a:sym typeface="Calibri"/>
              </a:rPr>
              <a:t>ANALYZE THE DATA</a:t>
            </a:r>
            <a:endParaRPr/>
          </a:p>
        </p:txBody>
      </p:sp>
      <p:sp>
        <p:nvSpPr>
          <p:cNvPr id="118" name="Google Shape;118;p5"/>
          <p:cNvSpPr/>
          <p:nvPr/>
        </p:nvSpPr>
        <p:spPr>
          <a:xfrm>
            <a:off x="1482765" y="4130473"/>
            <a:ext cx="1745847" cy="916329"/>
          </a:xfrm>
          <a:prstGeom prst="round2DiagRect">
            <a:avLst>
              <a:gd fmla="val 16667" name="adj1"/>
              <a:gd fmla="val 0" name="adj2"/>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lt1"/>
                </a:solidFill>
                <a:latin typeface="Calibri"/>
                <a:ea typeface="Calibri"/>
                <a:cs typeface="Calibri"/>
                <a:sym typeface="Calibri"/>
              </a:rPr>
              <a:t>MODEL EVALUATION</a:t>
            </a:r>
            <a:endParaRPr/>
          </a:p>
        </p:txBody>
      </p:sp>
      <p:sp>
        <p:nvSpPr>
          <p:cNvPr id="119" name="Google Shape;119;p5"/>
          <p:cNvSpPr/>
          <p:nvPr/>
        </p:nvSpPr>
        <p:spPr>
          <a:xfrm>
            <a:off x="1998750" y="1343777"/>
            <a:ext cx="974202" cy="482278"/>
          </a:xfrm>
          <a:prstGeom prst="rightArrow">
            <a:avLst>
              <a:gd fmla="val 50000" name="adj1"/>
              <a:gd fmla="val 50000" name="adj2"/>
            </a:avLst>
          </a:prstGeom>
          <a:solidFill>
            <a:schemeClr val="dk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0" name="Google Shape;120;p5"/>
          <p:cNvSpPr/>
          <p:nvPr/>
        </p:nvSpPr>
        <p:spPr>
          <a:xfrm>
            <a:off x="8187589" y="1340160"/>
            <a:ext cx="974202" cy="482278"/>
          </a:xfrm>
          <a:prstGeom prst="rightArrow">
            <a:avLst>
              <a:gd fmla="val 50000" name="adj1"/>
              <a:gd fmla="val 50000" name="adj2"/>
            </a:avLst>
          </a:prstGeom>
          <a:solidFill>
            <a:schemeClr val="dk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1" name="Google Shape;121;p5"/>
          <p:cNvSpPr/>
          <p:nvPr/>
        </p:nvSpPr>
        <p:spPr>
          <a:xfrm>
            <a:off x="5118489" y="1338352"/>
            <a:ext cx="974202" cy="482278"/>
          </a:xfrm>
          <a:prstGeom prst="rightArrow">
            <a:avLst>
              <a:gd fmla="val 50000" name="adj1"/>
              <a:gd fmla="val 50000" name="adj2"/>
            </a:avLst>
          </a:prstGeom>
          <a:solidFill>
            <a:schemeClr val="dk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2" name="Google Shape;122;p5"/>
          <p:cNvSpPr/>
          <p:nvPr/>
        </p:nvSpPr>
        <p:spPr>
          <a:xfrm rot="-8040000">
            <a:off x="9616736" y="3108274"/>
            <a:ext cx="1167114" cy="1167114"/>
          </a:xfrm>
          <a:prstGeom prst="leftUpArrow">
            <a:avLst/>
          </a:prstGeom>
          <a:solidFill>
            <a:schemeClr val="dk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3" name="Google Shape;123;p5"/>
          <p:cNvSpPr/>
          <p:nvPr/>
        </p:nvSpPr>
        <p:spPr>
          <a:xfrm>
            <a:off x="9960888" y="2098823"/>
            <a:ext cx="482278" cy="974202"/>
          </a:xfrm>
          <a:prstGeom prst="downArrow">
            <a:avLst>
              <a:gd fmla="val 50000" name="adj1"/>
              <a:gd fmla="val 50000" name="adj2"/>
            </a:avLst>
          </a:prstGeom>
          <a:solidFill>
            <a:schemeClr val="dk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4" name="Google Shape;124;p5"/>
          <p:cNvSpPr/>
          <p:nvPr/>
        </p:nvSpPr>
        <p:spPr>
          <a:xfrm>
            <a:off x="6828166" y="4350181"/>
            <a:ext cx="974202" cy="482278"/>
          </a:xfrm>
          <a:prstGeom prst="leftArrow">
            <a:avLst>
              <a:gd fmla="val 50000" name="adj1"/>
              <a:gd fmla="val 50000" name="adj2"/>
            </a:avLst>
          </a:prstGeom>
          <a:solidFill>
            <a:schemeClr val="dk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5" name="Google Shape;125;p5"/>
          <p:cNvSpPr/>
          <p:nvPr/>
        </p:nvSpPr>
        <p:spPr>
          <a:xfrm>
            <a:off x="3556510" y="4348372"/>
            <a:ext cx="974202" cy="482278"/>
          </a:xfrm>
          <a:prstGeom prst="leftArrow">
            <a:avLst>
              <a:gd fmla="val 50000" name="adj1"/>
              <a:gd fmla="val 50000" name="adj2"/>
            </a:avLst>
          </a:prstGeom>
          <a:solidFill>
            <a:schemeClr val="dk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6" name="Google Shape;126;p5"/>
          <p:cNvSpPr txBox="1"/>
          <p:nvPr/>
        </p:nvSpPr>
        <p:spPr>
          <a:xfrm>
            <a:off x="608153" y="5864988"/>
            <a:ext cx="851124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We use the above steps to make predictions with our regression model</a:t>
            </a:r>
            <a:endParaRPr b="1" sz="2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type="title"/>
          </p:nvPr>
        </p:nvSpPr>
        <p:spPr>
          <a:xfrm>
            <a:off x="838200" y="162569"/>
            <a:ext cx="10515600" cy="90115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3600"/>
              <a:buFont typeface="Calibri"/>
              <a:buNone/>
            </a:pPr>
            <a:r>
              <a:rPr b="1" lang="en-US" sz="3600" u="sng">
                <a:solidFill>
                  <a:srgbClr val="FF0000"/>
                </a:solidFill>
              </a:rPr>
              <a:t>HARDWARE AND SOFTWARE REQUIREMENTS</a:t>
            </a:r>
            <a:endParaRPr/>
          </a:p>
        </p:txBody>
      </p:sp>
      <p:sp>
        <p:nvSpPr>
          <p:cNvPr id="132" name="Google Shape;132;p6"/>
          <p:cNvSpPr txBox="1"/>
          <p:nvPr>
            <p:ph idx="1" type="body"/>
          </p:nvPr>
        </p:nvSpPr>
        <p:spPr>
          <a:xfrm>
            <a:off x="838200" y="1343347"/>
            <a:ext cx="11162777" cy="516764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2060"/>
              </a:buClr>
              <a:buSzPts val="2800"/>
              <a:buNone/>
            </a:pPr>
            <a:r>
              <a:rPr lang="en-US" u="sng">
                <a:solidFill>
                  <a:srgbClr val="002060"/>
                </a:solidFill>
              </a:rPr>
              <a:t>HARDWARE REQUIREMENTS</a:t>
            </a:r>
            <a:r>
              <a:rPr lang="en-US"/>
              <a:t> :  A laptop with good internet connection.</a:t>
            </a:r>
            <a:endParaRPr/>
          </a:p>
          <a:p>
            <a:pPr indent="0" lvl="0" marL="0" rtl="0" algn="l">
              <a:lnSpc>
                <a:spcPct val="90000"/>
              </a:lnSpc>
              <a:spcBef>
                <a:spcPts val="1000"/>
              </a:spcBef>
              <a:spcAft>
                <a:spcPts val="0"/>
              </a:spcAft>
              <a:buClr>
                <a:schemeClr val="dk1"/>
              </a:buClr>
              <a:buSzPts val="2800"/>
              <a:buNone/>
            </a:pPr>
            <a:r>
              <a:rPr lang="en-US"/>
              <a:t>                                                                                                                                                                                                                                                                                                                                                                                                                                                                                                                                                        </a:t>
            </a:r>
            <a:endParaRPr>
              <a:solidFill>
                <a:srgbClr val="000000"/>
              </a:solidFill>
            </a:endParaRPr>
          </a:p>
          <a:p>
            <a:pPr indent="0" lvl="0" marL="0" rtl="0" algn="l">
              <a:lnSpc>
                <a:spcPct val="90000"/>
              </a:lnSpc>
              <a:spcBef>
                <a:spcPts val="1000"/>
              </a:spcBef>
              <a:spcAft>
                <a:spcPts val="0"/>
              </a:spcAft>
              <a:buClr>
                <a:schemeClr val="dk1"/>
              </a:buClr>
              <a:buSzPts val="2800"/>
              <a:buNone/>
            </a:pPr>
            <a:r>
              <a:t/>
            </a:r>
            <a:endParaRPr u="sng">
              <a:solidFill>
                <a:srgbClr val="002060"/>
              </a:solidFill>
            </a:endParaRPr>
          </a:p>
          <a:p>
            <a:pPr indent="0" lvl="0" marL="0" rtl="0" algn="l">
              <a:lnSpc>
                <a:spcPct val="90000"/>
              </a:lnSpc>
              <a:spcBef>
                <a:spcPts val="1000"/>
              </a:spcBef>
              <a:spcAft>
                <a:spcPts val="0"/>
              </a:spcAft>
              <a:buClr>
                <a:srgbClr val="002060"/>
              </a:buClr>
              <a:buSzPts val="2800"/>
              <a:buNone/>
            </a:pPr>
            <a:r>
              <a:rPr lang="en-US" u="sng">
                <a:solidFill>
                  <a:srgbClr val="002060"/>
                </a:solidFill>
              </a:rPr>
              <a:t>SOFTWARE REQUIREMENTS</a:t>
            </a:r>
            <a:r>
              <a:rPr lang="en-US"/>
              <a:t> : Anaconda software and Jupyter notebook</a:t>
            </a:r>
            <a:endParaRPr/>
          </a:p>
        </p:txBody>
      </p:sp>
      <p:pic>
        <p:nvPicPr>
          <p:cNvPr id="133" name="Google Shape;133;p6"/>
          <p:cNvPicPr preferRelativeResize="0"/>
          <p:nvPr/>
        </p:nvPicPr>
        <p:blipFill rotWithShape="1">
          <a:blip r:embed="rId3">
            <a:alphaModFix/>
          </a:blip>
          <a:srcRect b="0" l="0" r="0" t="0"/>
          <a:stretch/>
        </p:blipFill>
        <p:spPr>
          <a:xfrm>
            <a:off x="5180912" y="2005818"/>
            <a:ext cx="2419611" cy="1505894"/>
          </a:xfrm>
          <a:prstGeom prst="rect">
            <a:avLst/>
          </a:prstGeom>
          <a:noFill/>
          <a:ln>
            <a:noFill/>
          </a:ln>
        </p:spPr>
      </p:pic>
      <p:pic>
        <p:nvPicPr>
          <p:cNvPr id="134" name="Google Shape;134;p6"/>
          <p:cNvPicPr preferRelativeResize="0"/>
          <p:nvPr/>
        </p:nvPicPr>
        <p:blipFill rotWithShape="1">
          <a:blip r:embed="rId4">
            <a:alphaModFix/>
          </a:blip>
          <a:srcRect b="0" l="0" r="0" t="0"/>
          <a:stretch/>
        </p:blipFill>
        <p:spPr>
          <a:xfrm>
            <a:off x="2981194" y="4698303"/>
            <a:ext cx="1751558" cy="1751558"/>
          </a:xfrm>
          <a:prstGeom prst="rect">
            <a:avLst/>
          </a:prstGeom>
          <a:noFill/>
          <a:ln>
            <a:noFill/>
          </a:ln>
        </p:spPr>
      </p:pic>
      <p:pic>
        <p:nvPicPr>
          <p:cNvPr id="135" name="Google Shape;135;p6"/>
          <p:cNvPicPr preferRelativeResize="0"/>
          <p:nvPr/>
        </p:nvPicPr>
        <p:blipFill rotWithShape="1">
          <a:blip r:embed="rId5">
            <a:alphaModFix/>
          </a:blip>
          <a:srcRect b="0" l="0" r="0" t="0"/>
          <a:stretch/>
        </p:blipFill>
        <p:spPr>
          <a:xfrm>
            <a:off x="5966564" y="4896109"/>
            <a:ext cx="3776597" cy="12828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ph type="title"/>
          </p:nvPr>
        </p:nvSpPr>
        <p:spPr>
          <a:xfrm>
            <a:off x="838200" y="365125"/>
            <a:ext cx="10515600" cy="68895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Calibri"/>
              <a:buNone/>
            </a:pPr>
            <a:r>
              <a:rPr b="1" lang="en-US" u="sng">
                <a:solidFill>
                  <a:srgbClr val="FF0000"/>
                </a:solidFill>
              </a:rPr>
              <a:t>MODULE IMPLEMENTATION</a:t>
            </a:r>
            <a:endParaRPr/>
          </a:p>
        </p:txBody>
      </p:sp>
      <p:sp>
        <p:nvSpPr>
          <p:cNvPr id="141" name="Google Shape;141;p7"/>
          <p:cNvSpPr/>
          <p:nvPr/>
        </p:nvSpPr>
        <p:spPr>
          <a:xfrm>
            <a:off x="273484" y="1092895"/>
            <a:ext cx="3789914" cy="3009418"/>
          </a:xfrm>
          <a:prstGeom prst="cloud">
            <a:avLst/>
          </a:prstGeom>
          <a:solidFill>
            <a:srgbClr val="2F549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u="sng">
                <a:solidFill>
                  <a:srgbClr val="AEABAB"/>
                </a:solidFill>
                <a:latin typeface="Calibri"/>
                <a:ea typeface="Calibri"/>
                <a:cs typeface="Calibri"/>
                <a:sym typeface="Calibri"/>
              </a:rPr>
              <a:t>NUMPY</a:t>
            </a:r>
            <a:endParaRPr b="1" sz="3200" u="sng">
              <a:solidFill>
                <a:srgbClr val="AEABAB"/>
              </a:solidFill>
              <a:latin typeface="Calibri"/>
              <a:ea typeface="Calibri"/>
              <a:cs typeface="Calibri"/>
              <a:sym typeface="Calibri"/>
            </a:endParaRPr>
          </a:p>
          <a:p>
            <a:pPr indent="0" lvl="0" marL="0" marR="0" rtl="0" algn="ctr">
              <a:spcBef>
                <a:spcPts val="0"/>
              </a:spcBef>
              <a:spcAft>
                <a:spcPts val="0"/>
              </a:spcAft>
              <a:buNone/>
            </a:pPr>
            <a:r>
              <a:rPr b="1" lang="en-US" sz="1800">
                <a:solidFill>
                  <a:srgbClr val="420707"/>
                </a:solidFill>
                <a:latin typeface="Calibri"/>
                <a:ea typeface="Calibri"/>
                <a:cs typeface="Calibri"/>
                <a:sym typeface="Calibri"/>
              </a:rPr>
              <a:t>(NUMERICAL PYTHON)</a:t>
            </a:r>
            <a:endParaRPr sz="1800">
              <a:solidFill>
                <a:srgbClr val="420707"/>
              </a:solidFill>
              <a:latin typeface="Calibri"/>
              <a:ea typeface="Calibri"/>
              <a:cs typeface="Calibri"/>
              <a:sym typeface="Calibri"/>
            </a:endParaRPr>
          </a:p>
          <a:p>
            <a:pPr indent="0" lvl="0" marL="0" marR="0" rtl="0" algn="ctr">
              <a:spcBef>
                <a:spcPts val="0"/>
              </a:spcBef>
              <a:spcAft>
                <a:spcPts val="0"/>
              </a:spcAft>
              <a:buNone/>
            </a:pPr>
            <a:r>
              <a:rPr b="1" lang="en-US" sz="1800">
                <a:solidFill>
                  <a:srgbClr val="420707"/>
                </a:solidFill>
                <a:latin typeface="Calibri"/>
                <a:ea typeface="Calibri"/>
                <a:cs typeface="Calibri"/>
                <a:sym typeface="Calibri"/>
              </a:rPr>
              <a:t>*</a:t>
            </a:r>
            <a:r>
              <a:rPr lang="en-US" sz="1800">
                <a:solidFill>
                  <a:srgbClr val="420707"/>
                </a:solidFill>
                <a:latin typeface="Calibri"/>
                <a:ea typeface="Calibri"/>
                <a:cs typeface="Calibri"/>
                <a:sym typeface="Calibri"/>
              </a:rPr>
              <a:t>General-purpose array-processing package.</a:t>
            </a:r>
            <a:endParaRPr/>
          </a:p>
          <a:p>
            <a:pPr indent="0" lvl="0" marL="0" marR="0" rtl="0" algn="ctr">
              <a:spcBef>
                <a:spcPts val="0"/>
              </a:spcBef>
              <a:spcAft>
                <a:spcPts val="0"/>
              </a:spcAft>
              <a:buNone/>
            </a:pPr>
            <a:r>
              <a:rPr lang="en-US" sz="1800">
                <a:solidFill>
                  <a:srgbClr val="420707"/>
                </a:solidFill>
                <a:latin typeface="Calibri"/>
                <a:ea typeface="Calibri"/>
                <a:cs typeface="Calibri"/>
                <a:sym typeface="Calibri"/>
              </a:rPr>
              <a:t>*High performance </a:t>
            </a:r>
            <a:r>
              <a:rPr lang="en-US" sz="1800">
                <a:solidFill>
                  <a:schemeClr val="lt1"/>
                </a:solidFill>
                <a:latin typeface="Calibri"/>
                <a:ea typeface="Calibri"/>
                <a:cs typeface="Calibri"/>
                <a:sym typeface="Calibri"/>
              </a:rPr>
              <a:t>        </a:t>
            </a:r>
            <a:endParaRPr/>
          </a:p>
        </p:txBody>
      </p:sp>
      <p:sp>
        <p:nvSpPr>
          <p:cNvPr id="142" name="Google Shape;142;p7"/>
          <p:cNvSpPr/>
          <p:nvPr/>
        </p:nvSpPr>
        <p:spPr>
          <a:xfrm>
            <a:off x="8829676" y="400702"/>
            <a:ext cx="2870546" cy="2807917"/>
          </a:xfrm>
          <a:prstGeom prst="cloud">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u="sng">
                <a:solidFill>
                  <a:schemeClr val="dk2"/>
                </a:solidFill>
                <a:latin typeface="Calibri"/>
                <a:ea typeface="Calibri"/>
                <a:cs typeface="Calibri"/>
                <a:sym typeface="Calibri"/>
              </a:rPr>
              <a:t>SKLEARN</a:t>
            </a:r>
            <a:endParaRPr b="1" sz="3200" u="sng">
              <a:solidFill>
                <a:schemeClr val="dk2"/>
              </a:solidFill>
              <a:latin typeface="Calibri"/>
              <a:ea typeface="Calibri"/>
              <a:cs typeface="Calibri"/>
              <a:sym typeface="Calibri"/>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*Free software machine learning library for python programming</a:t>
            </a:r>
            <a:endParaRPr/>
          </a:p>
        </p:txBody>
      </p:sp>
      <p:sp>
        <p:nvSpPr>
          <p:cNvPr id="143" name="Google Shape;143;p7"/>
          <p:cNvSpPr/>
          <p:nvPr/>
        </p:nvSpPr>
        <p:spPr>
          <a:xfrm>
            <a:off x="7843093" y="3862975"/>
            <a:ext cx="3853866" cy="2756518"/>
          </a:xfrm>
          <a:prstGeom prst="cloud">
            <a:avLst/>
          </a:prstGeom>
          <a:solidFill>
            <a:srgbClr val="54813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u="sng">
              <a:solidFill>
                <a:srgbClr val="222A35"/>
              </a:solidFill>
              <a:latin typeface="Calibri"/>
              <a:ea typeface="Calibri"/>
              <a:cs typeface="Calibri"/>
              <a:sym typeface="Calibri"/>
            </a:endParaRPr>
          </a:p>
          <a:p>
            <a:pPr indent="0" lvl="0" marL="0" marR="0" rtl="0" algn="ctr">
              <a:spcBef>
                <a:spcPts val="0"/>
              </a:spcBef>
              <a:spcAft>
                <a:spcPts val="0"/>
              </a:spcAft>
              <a:buNone/>
            </a:pPr>
            <a:r>
              <a:rPr b="1" lang="en-US" sz="2800" u="sng">
                <a:solidFill>
                  <a:srgbClr val="222A35"/>
                </a:solidFill>
                <a:latin typeface="Calibri"/>
                <a:ea typeface="Calibri"/>
                <a:cs typeface="Calibri"/>
                <a:sym typeface="Calibri"/>
              </a:rPr>
              <a:t>SEABORN</a:t>
            </a:r>
            <a:endParaRPr b="1" sz="2800" u="sng">
              <a:solidFill>
                <a:srgbClr val="222A35"/>
              </a:solidFill>
              <a:latin typeface="Calibri"/>
              <a:ea typeface="Calibri"/>
              <a:cs typeface="Calibri"/>
              <a:sym typeface="Calibri"/>
            </a:endParaRPr>
          </a:p>
          <a:p>
            <a:pPr indent="0" lvl="0" marL="0" marR="0" rtl="0" algn="ctr">
              <a:spcBef>
                <a:spcPts val="0"/>
              </a:spcBef>
              <a:spcAft>
                <a:spcPts val="0"/>
              </a:spcAft>
              <a:buNone/>
            </a:pPr>
            <a:r>
              <a:rPr lang="en-US" sz="1800">
                <a:solidFill>
                  <a:srgbClr val="002060"/>
                </a:solidFill>
                <a:latin typeface="Calibri"/>
                <a:ea typeface="Calibri"/>
                <a:cs typeface="Calibri"/>
                <a:sym typeface="Calibri"/>
              </a:rPr>
              <a:t>*Python data visualization library</a:t>
            </a:r>
            <a:endParaRPr/>
          </a:p>
          <a:p>
            <a:pPr indent="0" lvl="0" marL="0" marR="0" rtl="0" algn="ctr">
              <a:spcBef>
                <a:spcPts val="0"/>
              </a:spcBef>
              <a:spcAft>
                <a:spcPts val="0"/>
              </a:spcAft>
              <a:buNone/>
            </a:pPr>
            <a:r>
              <a:rPr lang="en-US" sz="1800">
                <a:solidFill>
                  <a:srgbClr val="002060"/>
                </a:solidFill>
                <a:latin typeface="Calibri"/>
                <a:ea typeface="Calibri"/>
                <a:cs typeface="Calibri"/>
                <a:sym typeface="Calibri"/>
              </a:rPr>
              <a:t>*High level interface for drawing statistical graphs</a:t>
            </a:r>
            <a:endParaRPr/>
          </a:p>
          <a:p>
            <a:pPr indent="0" lvl="0" marL="0" marR="0" rtl="0" algn="ctr">
              <a:spcBef>
                <a:spcPts val="0"/>
              </a:spcBef>
              <a:spcAft>
                <a:spcPts val="0"/>
              </a:spcAft>
              <a:buNone/>
            </a:pPr>
            <a:r>
              <a:t/>
            </a:r>
            <a:endParaRPr sz="1800">
              <a:solidFill>
                <a:srgbClr val="0070C0"/>
              </a:solidFill>
              <a:latin typeface="Calibri"/>
              <a:ea typeface="Calibri"/>
              <a:cs typeface="Calibri"/>
              <a:sym typeface="Calibri"/>
            </a:endParaRPr>
          </a:p>
        </p:txBody>
      </p:sp>
      <p:sp>
        <p:nvSpPr>
          <p:cNvPr id="144" name="Google Shape;144;p7"/>
          <p:cNvSpPr/>
          <p:nvPr/>
        </p:nvSpPr>
        <p:spPr>
          <a:xfrm>
            <a:off x="2637830" y="4548644"/>
            <a:ext cx="4761340" cy="2077232"/>
          </a:xfrm>
          <a:prstGeom prst="cloud">
            <a:avLst/>
          </a:prstGeom>
          <a:solidFill>
            <a:srgbClr val="FFD96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u="sng">
                <a:solidFill>
                  <a:srgbClr val="385623"/>
                </a:solidFill>
                <a:latin typeface="Calibri"/>
                <a:ea typeface="Calibri"/>
                <a:cs typeface="Calibri"/>
                <a:sym typeface="Calibri"/>
              </a:rPr>
              <a:t>MATPLOTLIB</a:t>
            </a:r>
            <a:endParaRPr b="1" sz="2400" u="sng">
              <a:solidFill>
                <a:srgbClr val="385623"/>
              </a:solidFill>
              <a:latin typeface="Calibri"/>
              <a:ea typeface="Calibri"/>
              <a:cs typeface="Calibri"/>
              <a:sym typeface="Calibri"/>
            </a:endParaRPr>
          </a:p>
          <a:p>
            <a:pPr indent="0" lvl="0" marL="0" marR="0" rtl="0" algn="ctr">
              <a:spcBef>
                <a:spcPts val="0"/>
              </a:spcBef>
              <a:spcAft>
                <a:spcPts val="0"/>
              </a:spcAft>
              <a:buNone/>
            </a:pPr>
            <a:r>
              <a:rPr lang="en-US" sz="1800">
                <a:solidFill>
                  <a:srgbClr val="2F5496"/>
                </a:solidFill>
                <a:latin typeface="Calibri"/>
                <a:ea typeface="Calibri"/>
                <a:cs typeface="Calibri"/>
                <a:sym typeface="Calibri"/>
              </a:rPr>
              <a:t>*Plotting library for the python programming language and its numerical maths extensions NumPy</a:t>
            </a:r>
            <a:endParaRPr/>
          </a:p>
        </p:txBody>
      </p:sp>
      <p:sp>
        <p:nvSpPr>
          <p:cNvPr id="145" name="Google Shape;145;p7"/>
          <p:cNvSpPr/>
          <p:nvPr/>
        </p:nvSpPr>
        <p:spPr>
          <a:xfrm>
            <a:off x="4766546" y="1254038"/>
            <a:ext cx="3371587" cy="2964491"/>
          </a:xfrm>
          <a:prstGeom prst="cloud">
            <a:avLst/>
          </a:prstGeom>
          <a:solidFill>
            <a:srgbClr val="F4B08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u="sng">
                <a:solidFill>
                  <a:srgbClr val="2F5496"/>
                </a:solidFill>
                <a:latin typeface="Calibri"/>
                <a:ea typeface="Calibri"/>
                <a:cs typeface="Calibri"/>
                <a:sym typeface="Calibri"/>
              </a:rPr>
              <a:t>PANDAS</a:t>
            </a:r>
            <a:endParaRPr b="1" sz="3200" u="sng">
              <a:solidFill>
                <a:srgbClr val="2F5496"/>
              </a:solidFill>
              <a:latin typeface="Calibri"/>
              <a:ea typeface="Calibri"/>
              <a:cs typeface="Calibri"/>
              <a:sym typeface="Calibri"/>
            </a:endParaRPr>
          </a:p>
          <a:p>
            <a:pPr indent="0" lvl="0" marL="0" marR="0" rtl="0" algn="ctr">
              <a:spcBef>
                <a:spcPts val="0"/>
              </a:spcBef>
              <a:spcAft>
                <a:spcPts val="0"/>
              </a:spcAft>
              <a:buNone/>
            </a:pPr>
            <a:r>
              <a:rPr lang="en-US" sz="1800">
                <a:solidFill>
                  <a:srgbClr val="C55A11"/>
                </a:solidFill>
                <a:latin typeface="Calibri"/>
                <a:ea typeface="Calibri"/>
                <a:cs typeface="Calibri"/>
                <a:sym typeface="Calibri"/>
              </a:rPr>
              <a:t>*Software library for python programming</a:t>
            </a:r>
            <a:endParaRPr/>
          </a:p>
          <a:p>
            <a:pPr indent="0" lvl="0" marL="0" marR="0" rtl="0" algn="ctr">
              <a:spcBef>
                <a:spcPts val="0"/>
              </a:spcBef>
              <a:spcAft>
                <a:spcPts val="0"/>
              </a:spcAft>
              <a:buNone/>
            </a:pPr>
            <a:r>
              <a:rPr lang="en-US" sz="1800">
                <a:solidFill>
                  <a:srgbClr val="C55A11"/>
                </a:solidFill>
                <a:latin typeface="Calibri"/>
                <a:ea typeface="Calibri"/>
                <a:cs typeface="Calibri"/>
                <a:sym typeface="Calibri"/>
              </a:rPr>
              <a:t>*Data manipulation</a:t>
            </a:r>
            <a:endParaRPr/>
          </a:p>
          <a:p>
            <a:pPr indent="0" lvl="0" marL="0" marR="0" rtl="0" algn="ctr">
              <a:spcBef>
                <a:spcPts val="0"/>
              </a:spcBef>
              <a:spcAft>
                <a:spcPts val="0"/>
              </a:spcAft>
              <a:buNone/>
            </a:pPr>
            <a:r>
              <a:rPr lang="en-US" sz="1800">
                <a:solidFill>
                  <a:srgbClr val="C55A11"/>
                </a:solidFill>
                <a:latin typeface="Calibri"/>
                <a:ea typeface="Calibri"/>
                <a:cs typeface="Calibri"/>
                <a:sym typeface="Calibri"/>
              </a:rPr>
              <a:t>*Data analysis</a:t>
            </a:r>
            <a:endParaRPr/>
          </a:p>
        </p:txBody>
      </p:sp>
      <p:sp>
        <p:nvSpPr>
          <p:cNvPr id="146" name="Google Shape;146;p7"/>
          <p:cNvSpPr/>
          <p:nvPr/>
        </p:nvSpPr>
        <p:spPr>
          <a:xfrm>
            <a:off x="191893" y="4390823"/>
            <a:ext cx="2306479" cy="2230105"/>
          </a:xfrm>
          <a:prstGeom prst="cloud">
            <a:avLst/>
          </a:prstGeom>
          <a:solidFill>
            <a:srgbClr val="222A3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u="sng">
                <a:solidFill>
                  <a:srgbClr val="7F6000"/>
                </a:solidFill>
                <a:latin typeface="Calibri"/>
                <a:ea typeface="Calibri"/>
                <a:cs typeface="Calibri"/>
                <a:sym typeface="Calibri"/>
              </a:rPr>
              <a:t>MATH</a:t>
            </a:r>
            <a:endParaRPr b="1" sz="2400" u="sng">
              <a:solidFill>
                <a:srgbClr val="7F6000"/>
              </a:solidFill>
              <a:latin typeface="Calibri"/>
              <a:ea typeface="Calibri"/>
              <a:cs typeface="Calibri"/>
              <a:sym typeface="Calibri"/>
            </a:endParaRPr>
          </a:p>
          <a:p>
            <a:pPr indent="0" lvl="0" marL="0" marR="0" rtl="0" algn="ctr">
              <a:spcBef>
                <a:spcPts val="0"/>
              </a:spcBef>
              <a:spcAft>
                <a:spcPts val="0"/>
              </a:spcAft>
              <a:buNone/>
            </a:pPr>
            <a:r>
              <a:rPr lang="en-US" sz="1800">
                <a:solidFill>
                  <a:srgbClr val="757070"/>
                </a:solidFill>
                <a:latin typeface="Calibri"/>
                <a:ea typeface="Calibri"/>
                <a:cs typeface="Calibri"/>
                <a:sym typeface="Calibri"/>
              </a:rPr>
              <a:t>*Built in module for mathematical tasks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8"/>
          <p:cNvSpPr txBox="1"/>
          <p:nvPr>
            <p:ph type="title"/>
          </p:nvPr>
        </p:nvSpPr>
        <p:spPr>
          <a:xfrm>
            <a:off x="838200" y="365125"/>
            <a:ext cx="10515600" cy="7564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000"/>
              <a:buFont typeface="Calibri"/>
              <a:buNone/>
            </a:pPr>
            <a:r>
              <a:rPr b="1" lang="en-US" sz="4000" u="sng">
                <a:solidFill>
                  <a:srgbClr val="FF0000"/>
                </a:solidFill>
              </a:rPr>
              <a:t>ALGORITHMS</a:t>
            </a:r>
            <a:endParaRPr/>
          </a:p>
        </p:txBody>
      </p:sp>
      <p:sp>
        <p:nvSpPr>
          <p:cNvPr id="152" name="Google Shape;152;p8"/>
          <p:cNvSpPr txBox="1"/>
          <p:nvPr>
            <p:ph idx="1" type="body"/>
          </p:nvPr>
        </p:nvSpPr>
        <p:spPr>
          <a:xfrm>
            <a:off x="838200" y="1430157"/>
            <a:ext cx="10515600" cy="4746806"/>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rgbClr val="002060"/>
              </a:buClr>
              <a:buSzPct val="100000"/>
              <a:buNone/>
            </a:pPr>
            <a:r>
              <a:rPr lang="en-US" sz="3200" u="sng">
                <a:solidFill>
                  <a:srgbClr val="002060"/>
                </a:solidFill>
              </a:rPr>
              <a:t>LINEAR REGRESSION</a:t>
            </a:r>
            <a:r>
              <a:rPr lang="en-US" sz="3200">
                <a:solidFill>
                  <a:srgbClr val="002060"/>
                </a:solidFill>
              </a:rPr>
              <a:t> : </a:t>
            </a:r>
            <a:endParaRPr/>
          </a:p>
          <a:p>
            <a:pPr indent="0" lvl="0" marL="0" rtl="0" algn="l">
              <a:lnSpc>
                <a:spcPct val="90000"/>
              </a:lnSpc>
              <a:spcBef>
                <a:spcPts val="1000"/>
              </a:spcBef>
              <a:spcAft>
                <a:spcPts val="0"/>
              </a:spcAft>
              <a:buClr>
                <a:srgbClr val="002060"/>
              </a:buClr>
              <a:buSzPct val="100000"/>
              <a:buNone/>
            </a:pPr>
            <a:r>
              <a:rPr lang="en-US" sz="3200">
                <a:solidFill>
                  <a:srgbClr val="002060"/>
                </a:solidFill>
              </a:rPr>
              <a:t>                           </a:t>
            </a:r>
            <a:r>
              <a:rPr lang="en-US" sz="3200"/>
              <a:t> It is a machine learning algorithm based on supervised learning. It performs a regression task. </a:t>
            </a:r>
            <a:endParaRPr/>
          </a:p>
          <a:p>
            <a:pPr indent="-228600" lvl="0" marL="228600" rtl="0" algn="l">
              <a:lnSpc>
                <a:spcPct val="90000"/>
              </a:lnSpc>
              <a:spcBef>
                <a:spcPts val="1000"/>
              </a:spcBef>
              <a:spcAft>
                <a:spcPts val="0"/>
              </a:spcAft>
              <a:buClr>
                <a:schemeClr val="dk1"/>
              </a:buClr>
              <a:buSzPct val="100000"/>
              <a:buNone/>
            </a:pPr>
            <a:r>
              <a:rPr lang="en-US" sz="3200"/>
              <a:t>•Regression models a target prediction value based on independent variables. </a:t>
            </a:r>
            <a:endParaRPr/>
          </a:p>
          <a:p>
            <a:pPr indent="-228600" lvl="0" marL="228600" rtl="0" algn="l">
              <a:lnSpc>
                <a:spcPct val="90000"/>
              </a:lnSpc>
              <a:spcBef>
                <a:spcPts val="1000"/>
              </a:spcBef>
              <a:spcAft>
                <a:spcPts val="0"/>
              </a:spcAft>
              <a:buClr>
                <a:schemeClr val="dk1"/>
              </a:buClr>
              <a:buSzPct val="100000"/>
              <a:buNone/>
            </a:pPr>
            <a:r>
              <a:rPr lang="en-US" sz="3200"/>
              <a:t>•It is mostly used for finding out the relationship between variables and forecasting. </a:t>
            </a:r>
            <a:endParaRPr/>
          </a:p>
          <a:p>
            <a:pPr indent="-228600" lvl="0" marL="228600" rtl="0" algn="l">
              <a:lnSpc>
                <a:spcPct val="90000"/>
              </a:lnSpc>
              <a:spcBef>
                <a:spcPts val="1000"/>
              </a:spcBef>
              <a:spcAft>
                <a:spcPts val="0"/>
              </a:spcAft>
              <a:buClr>
                <a:schemeClr val="dk1"/>
              </a:buClr>
              <a:buSzPct val="100000"/>
              <a:buNone/>
            </a:pPr>
            <a:r>
              <a:rPr lang="en-US" sz="3200"/>
              <a:t>•Different regression models differ based on – the kind of relationship between dependent and independent variables they are considering, and the number of independent variables getting used.</a:t>
            </a:r>
            <a:endParaRPr/>
          </a:p>
          <a:p>
            <a:pPr indent="0" lvl="0" marL="0" rtl="0" algn="l">
              <a:lnSpc>
                <a:spcPct val="90000"/>
              </a:lnSpc>
              <a:spcBef>
                <a:spcPts val="1000"/>
              </a:spcBef>
              <a:spcAft>
                <a:spcPts val="0"/>
              </a:spcAft>
              <a:buClr>
                <a:schemeClr val="dk1"/>
              </a:buClr>
              <a:buSzPct val="100000"/>
              <a:buNone/>
            </a:pPr>
            <a:r>
              <a:t/>
            </a:r>
            <a:endParaRPr sz="3200">
              <a:solidFill>
                <a:srgbClr val="00206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ph type="title"/>
          </p:nvPr>
        </p:nvSpPr>
        <p:spPr>
          <a:xfrm>
            <a:off x="838200" y="297607"/>
            <a:ext cx="10515600" cy="10169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US" u="sng">
                <a:solidFill>
                  <a:srgbClr val="FF0000"/>
                </a:solidFill>
              </a:rPr>
              <a:t>METHODOLOGY</a:t>
            </a:r>
            <a:endParaRPr>
              <a:solidFill>
                <a:srgbClr val="FF0000"/>
              </a:solidFill>
            </a:endParaRPr>
          </a:p>
        </p:txBody>
      </p:sp>
      <p:sp>
        <p:nvSpPr>
          <p:cNvPr id="158" name="Google Shape;158;p9"/>
          <p:cNvSpPr txBox="1"/>
          <p:nvPr>
            <p:ph idx="1" type="body"/>
          </p:nvPr>
        </p:nvSpPr>
        <p:spPr>
          <a:xfrm>
            <a:off x="838200" y="1488031"/>
            <a:ext cx="10515600" cy="4688932"/>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2800"/>
              <a:buChar char="•"/>
            </a:pPr>
            <a:r>
              <a:rPr lang="en-US"/>
              <a:t>Linear regression uses the least square method. </a:t>
            </a:r>
            <a:endParaRPr/>
          </a:p>
          <a:p>
            <a:pPr indent="-457200" lvl="0" marL="457200" rtl="0" algn="l">
              <a:lnSpc>
                <a:spcPct val="90000"/>
              </a:lnSpc>
              <a:spcBef>
                <a:spcPts val="1000"/>
              </a:spcBef>
              <a:spcAft>
                <a:spcPts val="0"/>
              </a:spcAft>
              <a:buClr>
                <a:schemeClr val="dk1"/>
              </a:buClr>
              <a:buSzPts val="2800"/>
              <a:buChar char="•"/>
            </a:pPr>
            <a:r>
              <a:rPr lang="en-US"/>
              <a:t>The concept is to draw a line through all the plotted data points. The line is positioned in a way that it minimizes the distance to all of the data points. </a:t>
            </a:r>
            <a:endParaRPr/>
          </a:p>
          <a:p>
            <a:pPr indent="-457200" lvl="0" marL="457200" rtl="0" algn="l">
              <a:lnSpc>
                <a:spcPct val="90000"/>
              </a:lnSpc>
              <a:spcBef>
                <a:spcPts val="1000"/>
              </a:spcBef>
              <a:spcAft>
                <a:spcPts val="0"/>
              </a:spcAft>
              <a:buClr>
                <a:schemeClr val="dk1"/>
              </a:buClr>
              <a:buSzPts val="2800"/>
              <a:buChar char="•"/>
            </a:pPr>
            <a:r>
              <a:rPr lang="en-US"/>
              <a:t>The distance is called "residuals" or "errors". It makes the problem easy and understandable.</a:t>
            </a:r>
            <a:endParaRPr/>
          </a:p>
        </p:txBody>
      </p:sp>
      <p:pic>
        <p:nvPicPr>
          <p:cNvPr id="159" name="Google Shape;159;p9"/>
          <p:cNvPicPr preferRelativeResize="0"/>
          <p:nvPr/>
        </p:nvPicPr>
        <p:blipFill rotWithShape="1">
          <a:blip r:embed="rId3">
            <a:alphaModFix/>
          </a:blip>
          <a:srcRect b="11145" l="12875" r="10299" t="11465"/>
          <a:stretch/>
        </p:blipFill>
        <p:spPr>
          <a:xfrm>
            <a:off x="5599504" y="3830698"/>
            <a:ext cx="3992210" cy="27241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2022-04-09T07:25:26Z</dcterms:created>
  <dc:creator>Tejaswi Alapati</dc:creator>
</cp:coreProperties>
</file>