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0668FC-CB8C-4BD2-BE4E-66238B890988}" v="2356" dt="2021-11-09T16:58:55.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9031" y="2062461"/>
            <a:ext cx="7916614" cy="1156445"/>
          </a:xfrm>
        </p:spPr>
        <p:txBody>
          <a:bodyPr/>
          <a:lstStyle/>
          <a:p>
            <a:br>
              <a:rPr lang="en-US" sz="3200" b="1" u="sng" dirty="0">
                <a:solidFill>
                  <a:srgbClr val="FF0000"/>
                </a:solidFill>
                <a:ea typeface="+mj-lt"/>
                <a:cs typeface="+mj-lt"/>
              </a:rPr>
            </a:br>
            <a:br>
              <a:rPr lang="en-US" sz="3200" b="1" u="sng" dirty="0">
                <a:ea typeface="+mj-lt"/>
                <a:cs typeface="+mj-lt"/>
              </a:rPr>
            </a:br>
            <a:br>
              <a:rPr lang="en-US" sz="3200" b="1" u="sng" dirty="0">
                <a:ea typeface="+mj-lt"/>
                <a:cs typeface="+mj-lt"/>
              </a:rPr>
            </a:br>
            <a:r>
              <a:rPr lang="en-US" sz="3200" b="1" u="sng" dirty="0">
                <a:solidFill>
                  <a:srgbClr val="FF0000"/>
                </a:solidFill>
                <a:ea typeface="+mj-lt"/>
                <a:cs typeface="+mj-lt"/>
              </a:rPr>
              <a:t>Seoul Bike Sharing Demand Prediction</a:t>
            </a:r>
            <a:r>
              <a:rPr lang="en-US" sz="3200" b="1" dirty="0">
                <a:solidFill>
                  <a:srgbClr val="FF0000"/>
                </a:solidFill>
                <a:ea typeface="+mj-lt"/>
                <a:cs typeface="+mj-lt"/>
              </a:rPr>
              <a:t> </a:t>
            </a:r>
            <a:endParaRPr lang="en-US" sz="3200" b="1" dirty="0">
              <a:ea typeface="+mj-lt"/>
              <a:cs typeface="+mj-lt"/>
            </a:endParaRPr>
          </a:p>
          <a:p>
            <a:pPr algn="l"/>
            <a:r>
              <a:rPr lang="en-US" sz="3200" dirty="0"/>
              <a:t>             </a:t>
            </a:r>
            <a:r>
              <a:rPr lang="en-US" sz="3200" b="1" u="sng" dirty="0">
                <a:solidFill>
                  <a:srgbClr val="FF0000"/>
                </a:solidFill>
              </a:rPr>
              <a:t>Using Linear Regression</a:t>
            </a:r>
          </a:p>
        </p:txBody>
      </p:sp>
      <p:sp>
        <p:nvSpPr>
          <p:cNvPr id="3" name="Subtitle 2"/>
          <p:cNvSpPr>
            <a:spLocks noGrp="1"/>
          </p:cNvSpPr>
          <p:nvPr>
            <p:ph type="subTitle" idx="1"/>
          </p:nvPr>
        </p:nvSpPr>
        <p:spPr>
          <a:xfrm>
            <a:off x="1439032" y="3701353"/>
            <a:ext cx="7916613" cy="2497027"/>
          </a:xfrm>
        </p:spPr>
        <p:txBody>
          <a:bodyPr>
            <a:normAutofit/>
          </a:bodyPr>
          <a:lstStyle/>
          <a:p>
            <a:pPr algn="l"/>
            <a:r>
              <a:rPr lang="en-US" sz="2400" dirty="0">
                <a:solidFill>
                  <a:srgbClr val="FF0000"/>
                </a:solidFill>
              </a:rPr>
              <a:t>Project Supervisor</a:t>
            </a:r>
            <a:r>
              <a:rPr lang="en-US" sz="2400" dirty="0">
                <a:solidFill>
                  <a:schemeClr val="accent4"/>
                </a:solidFill>
              </a:rPr>
              <a:t>        :  </a:t>
            </a:r>
            <a:r>
              <a:rPr lang="en-US" sz="2400" dirty="0">
                <a:solidFill>
                  <a:srgbClr val="00B050"/>
                </a:solidFill>
              </a:rPr>
              <a:t>Dr. </a:t>
            </a:r>
            <a:r>
              <a:rPr lang="en-US" sz="2400" err="1">
                <a:solidFill>
                  <a:srgbClr val="00B050"/>
                </a:solidFill>
              </a:rPr>
              <a:t>Judgi</a:t>
            </a:r>
            <a:r>
              <a:rPr lang="en-US" sz="2400">
                <a:solidFill>
                  <a:srgbClr val="00B050"/>
                </a:solidFill>
              </a:rPr>
              <a:t> , M.E.,Ph.D.</a:t>
            </a:r>
            <a:endParaRPr lang="en-US" sz="2400" dirty="0">
              <a:solidFill>
                <a:srgbClr val="00B050"/>
              </a:solidFill>
            </a:endParaRPr>
          </a:p>
          <a:p>
            <a:pPr algn="l"/>
            <a:endParaRPr lang="en-US" sz="2400" dirty="0">
              <a:solidFill>
                <a:srgbClr val="E76618"/>
              </a:solidFill>
            </a:endParaRPr>
          </a:p>
          <a:p>
            <a:pPr algn="l"/>
            <a:r>
              <a:rPr lang="en-US" sz="2400" dirty="0">
                <a:solidFill>
                  <a:srgbClr val="FF0000"/>
                </a:solidFill>
              </a:rPr>
              <a:t>Name of the Student</a:t>
            </a:r>
            <a:r>
              <a:rPr lang="en-US" sz="2400" dirty="0">
                <a:solidFill>
                  <a:schemeClr val="accent4"/>
                </a:solidFill>
              </a:rPr>
              <a:t>    :  </a:t>
            </a:r>
            <a:r>
              <a:rPr lang="en-US" sz="2400" dirty="0">
                <a:solidFill>
                  <a:srgbClr val="00B050"/>
                </a:solidFill>
              </a:rPr>
              <a:t>Alapati Tejaswi</a:t>
            </a:r>
          </a:p>
          <a:p>
            <a:pPr algn="l"/>
            <a:r>
              <a:rPr lang="en-US" sz="2400" dirty="0">
                <a:solidFill>
                  <a:srgbClr val="FF0000"/>
                </a:solidFill>
              </a:rPr>
              <a:t>Register Number</a:t>
            </a:r>
            <a:r>
              <a:rPr lang="en-US" sz="2400" dirty="0">
                <a:solidFill>
                  <a:schemeClr val="accent4"/>
                </a:solidFill>
              </a:rPr>
              <a:t>          :  </a:t>
            </a:r>
            <a:r>
              <a:rPr lang="en-US" sz="2400" dirty="0">
                <a:solidFill>
                  <a:srgbClr val="00B050"/>
                </a:solidFill>
              </a:rPr>
              <a:t>39110040</a:t>
            </a:r>
          </a:p>
        </p:txBody>
      </p:sp>
      <p:pic>
        <p:nvPicPr>
          <p:cNvPr id="6" name="Picture 6">
            <a:extLst>
              <a:ext uri="{FF2B5EF4-FFF2-40B4-BE49-F238E27FC236}">
                <a16:creationId xmlns:a16="http://schemas.microsoft.com/office/drawing/2014/main" id="{462A3A1C-9C2F-4A01-8B05-9F9C116EDA84}"/>
              </a:ext>
            </a:extLst>
          </p:cNvPr>
          <p:cNvPicPr>
            <a:picLocks noChangeAspect="1"/>
          </p:cNvPicPr>
          <p:nvPr/>
        </p:nvPicPr>
        <p:blipFill>
          <a:blip r:embed="rId2"/>
          <a:stretch>
            <a:fillRect/>
          </a:stretch>
        </p:blipFill>
        <p:spPr>
          <a:xfrm>
            <a:off x="7332864" y="4565904"/>
            <a:ext cx="2930105" cy="1807822"/>
          </a:xfrm>
          <a:prstGeom prst="ellipse">
            <a:avLst/>
          </a:prstGeom>
          <a:ln>
            <a:noFill/>
          </a:ln>
          <a:effectLst>
            <a:softEdge rad="112500"/>
          </a:effectLst>
        </p:spPr>
      </p:pic>
      <p:pic>
        <p:nvPicPr>
          <p:cNvPr id="4" name="Picture 4">
            <a:extLst>
              <a:ext uri="{FF2B5EF4-FFF2-40B4-BE49-F238E27FC236}">
                <a16:creationId xmlns:a16="http://schemas.microsoft.com/office/drawing/2014/main" id="{BDC006D2-BFFC-48BC-8C11-2C52F969AB5D}"/>
              </a:ext>
            </a:extLst>
          </p:cNvPr>
          <p:cNvPicPr>
            <a:picLocks noChangeAspect="1"/>
          </p:cNvPicPr>
          <p:nvPr/>
        </p:nvPicPr>
        <p:blipFill>
          <a:blip r:embed="rId3"/>
          <a:stretch>
            <a:fillRect/>
          </a:stretch>
        </p:blipFill>
        <p:spPr>
          <a:xfrm>
            <a:off x="1445080" y="344210"/>
            <a:ext cx="7913912" cy="1502330"/>
          </a:xfrm>
          <a:prstGeom prst="rect">
            <a:avLst/>
          </a:prstGeom>
        </p:spPr>
      </p:pic>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6762C-EBD1-4298-973A-AA967946C167}"/>
              </a:ext>
            </a:extLst>
          </p:cNvPr>
          <p:cNvSpPr>
            <a:spLocks noGrp="1"/>
          </p:cNvSpPr>
          <p:nvPr>
            <p:ph idx="1"/>
          </p:nvPr>
        </p:nvSpPr>
        <p:spPr>
          <a:xfrm>
            <a:off x="677334" y="449684"/>
            <a:ext cx="9373045" cy="6008621"/>
          </a:xfrm>
        </p:spPr>
        <p:txBody>
          <a:bodyPr vert="horz" lIns="91440" tIns="45720" rIns="91440" bIns="45720" rtlCol="0" anchor="t">
            <a:noAutofit/>
          </a:bodyPr>
          <a:lstStyle/>
          <a:p>
            <a:pPr marL="0" indent="0">
              <a:buNone/>
            </a:pPr>
            <a:r>
              <a:rPr lang="en-US" sz="2400" b="1" u="sng">
                <a:solidFill>
                  <a:srgbClr val="C00000"/>
                </a:solidFill>
                <a:ea typeface="+mn-lt"/>
                <a:cs typeface="+mn-lt"/>
              </a:rPr>
              <a:t>HARDWARE AND SOFTWARE REQURIMENTS</a:t>
            </a:r>
            <a:endParaRPr lang="en-US" sz="2400" u="sng">
              <a:solidFill>
                <a:srgbClr val="C00000"/>
              </a:solidFill>
              <a:ea typeface="+mn-lt"/>
              <a:cs typeface="+mn-lt"/>
            </a:endParaRPr>
          </a:p>
          <a:p>
            <a:r>
              <a:rPr lang="en-US" sz="2400">
                <a:ea typeface="+mn-lt"/>
                <a:cs typeface="+mn-lt"/>
              </a:rPr>
              <a:t>programming language : Python 3.7.0 and above versions </a:t>
            </a:r>
          </a:p>
          <a:p>
            <a:r>
              <a:rPr lang="en-US" sz="2400">
                <a:ea typeface="+mn-lt"/>
                <a:cs typeface="+mn-lt"/>
              </a:rPr>
              <a:t>hardware requirements : CPU  </a:t>
            </a:r>
          </a:p>
          <a:p>
            <a:r>
              <a:rPr lang="en-US" sz="2400">
                <a:ea typeface="+mn-lt"/>
                <a:cs typeface="+mn-lt"/>
              </a:rPr>
              <a:t>software requirements :  Microsoft Windows10 </a:t>
            </a:r>
          </a:p>
          <a:p>
            <a:pPr marL="0" indent="0">
              <a:buNone/>
            </a:pPr>
            <a:endParaRPr lang="en-US" sz="2400" dirty="0">
              <a:ea typeface="+mn-lt"/>
              <a:cs typeface="+mn-lt"/>
            </a:endParaRPr>
          </a:p>
          <a:p>
            <a:r>
              <a:rPr lang="en-US" sz="2400">
                <a:ea typeface="+mn-lt"/>
                <a:cs typeface="+mn-lt"/>
              </a:rPr>
              <a:t>As we need to connect to internet for opening websites and gather information about the skills required for the jobs, we can also use other programming languages like C, C++, Java but its effective to use and also have predefined functions to use in the python language since the syntax for this programming language is simple to use and is more effective  comparatively.</a:t>
            </a:r>
            <a:endParaRPr lang="en-US" sz="2400" dirty="0">
              <a:ea typeface="+mn-lt"/>
              <a:cs typeface="+mn-lt"/>
            </a:endParaRPr>
          </a:p>
          <a:p>
            <a:r>
              <a:rPr lang="en-US" sz="2400">
                <a:ea typeface="+mn-lt"/>
                <a:cs typeface="+mn-lt"/>
              </a:rPr>
              <a:t>So we have used python for this project for accessing sites and recommended skills as per the present trending technologies</a:t>
            </a:r>
            <a:endParaRPr lang="en-US" sz="2400" dirty="0"/>
          </a:p>
        </p:txBody>
      </p:sp>
    </p:spTree>
    <p:extLst>
      <p:ext uri="{BB962C8B-B14F-4D97-AF65-F5344CB8AC3E}">
        <p14:creationId xmlns:p14="http://schemas.microsoft.com/office/powerpoint/2010/main" val="107724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B382-4577-4FB3-92B2-3351F7868422}"/>
              </a:ext>
            </a:extLst>
          </p:cNvPr>
          <p:cNvSpPr>
            <a:spLocks noGrp="1"/>
          </p:cNvSpPr>
          <p:nvPr>
            <p:ph type="title"/>
          </p:nvPr>
        </p:nvSpPr>
        <p:spPr>
          <a:xfrm>
            <a:off x="677334" y="336431"/>
            <a:ext cx="8596668" cy="745706"/>
          </a:xfrm>
        </p:spPr>
        <p:txBody>
          <a:bodyPr/>
          <a:lstStyle/>
          <a:p>
            <a:r>
              <a:rPr lang="en-US" u="sng">
                <a:solidFill>
                  <a:srgbClr val="C00000"/>
                </a:solidFill>
              </a:rPr>
              <a:t>Results And Discussion</a:t>
            </a:r>
          </a:p>
        </p:txBody>
      </p:sp>
      <p:sp>
        <p:nvSpPr>
          <p:cNvPr id="3" name="Content Placeholder 2">
            <a:extLst>
              <a:ext uri="{FF2B5EF4-FFF2-40B4-BE49-F238E27FC236}">
                <a16:creationId xmlns:a16="http://schemas.microsoft.com/office/drawing/2014/main" id="{471DBD8A-8183-4941-B9FF-C6B166208283}"/>
              </a:ext>
            </a:extLst>
          </p:cNvPr>
          <p:cNvSpPr>
            <a:spLocks noGrp="1"/>
          </p:cNvSpPr>
          <p:nvPr>
            <p:ph idx="1"/>
          </p:nvPr>
        </p:nvSpPr>
        <p:spPr>
          <a:xfrm>
            <a:off x="677334" y="1240439"/>
            <a:ext cx="8596668" cy="4959073"/>
          </a:xfrm>
        </p:spPr>
        <p:txBody>
          <a:bodyPr vert="horz" lIns="91440" tIns="45720" rIns="91440" bIns="45720" rtlCol="0" anchor="t">
            <a:normAutofit/>
          </a:bodyPr>
          <a:lstStyle/>
          <a:p>
            <a:r>
              <a:rPr lang="en-US" sz="2400">
                <a:ea typeface="+mn-lt"/>
                <a:cs typeface="+mn-lt"/>
              </a:rPr>
              <a:t>On executing the python code of predicting rented bike count ,we get the output as :</a:t>
            </a:r>
          </a:p>
          <a:p>
            <a:endParaRPr lang="en-US" dirty="0"/>
          </a:p>
        </p:txBody>
      </p:sp>
      <p:pic>
        <p:nvPicPr>
          <p:cNvPr id="4" name="Picture 4">
            <a:extLst>
              <a:ext uri="{FF2B5EF4-FFF2-40B4-BE49-F238E27FC236}">
                <a16:creationId xmlns:a16="http://schemas.microsoft.com/office/drawing/2014/main" id="{8ABB3D01-8999-4AE1-B7CB-E35606DC17D7}"/>
              </a:ext>
            </a:extLst>
          </p:cNvPr>
          <p:cNvPicPr>
            <a:picLocks noChangeAspect="1"/>
          </p:cNvPicPr>
          <p:nvPr/>
        </p:nvPicPr>
        <p:blipFill>
          <a:blip r:embed="rId2"/>
          <a:stretch>
            <a:fillRect/>
          </a:stretch>
        </p:blipFill>
        <p:spPr>
          <a:xfrm>
            <a:off x="684362" y="2086542"/>
            <a:ext cx="6653841" cy="4108273"/>
          </a:xfrm>
          <a:prstGeom prst="rect">
            <a:avLst/>
          </a:prstGeom>
        </p:spPr>
      </p:pic>
      <p:sp>
        <p:nvSpPr>
          <p:cNvPr id="5" name="TextBox 4">
            <a:extLst>
              <a:ext uri="{FF2B5EF4-FFF2-40B4-BE49-F238E27FC236}">
                <a16:creationId xmlns:a16="http://schemas.microsoft.com/office/drawing/2014/main" id="{4A2C4021-3654-4986-AE07-AA26AFAAEEEB}"/>
              </a:ext>
            </a:extLst>
          </p:cNvPr>
          <p:cNvSpPr txBox="1"/>
          <p:nvPr/>
        </p:nvSpPr>
        <p:spPr>
          <a:xfrm>
            <a:off x="7456098" y="2639683"/>
            <a:ext cx="27432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MSE = 193537.70 </a:t>
            </a:r>
            <a:endParaRPr lang="en-US" sz="2000"/>
          </a:p>
          <a:p>
            <a:r>
              <a:rPr lang="en-US" sz="2000">
                <a:ea typeface="+mn-lt"/>
                <a:cs typeface="+mn-lt"/>
              </a:rPr>
              <a:t>MAE = 325.59 </a:t>
            </a:r>
            <a:endParaRPr lang="en-US" sz="2000"/>
          </a:p>
          <a:p>
            <a:r>
              <a:rPr lang="en-US" sz="2000">
                <a:ea typeface="+mn-lt"/>
                <a:cs typeface="+mn-lt"/>
              </a:rPr>
              <a:t>RMSE = 439.93 </a:t>
            </a:r>
            <a:endParaRPr lang="en-US" sz="2000"/>
          </a:p>
          <a:p>
            <a:r>
              <a:rPr lang="en-US" sz="2000">
                <a:ea typeface="+mn-lt"/>
                <a:cs typeface="+mn-lt"/>
              </a:rPr>
              <a:t>Co-efficient of determination = 0.54 </a:t>
            </a:r>
            <a:endParaRPr lang="en-US" sz="2000"/>
          </a:p>
        </p:txBody>
      </p:sp>
    </p:spTree>
    <p:extLst>
      <p:ext uri="{BB962C8B-B14F-4D97-AF65-F5344CB8AC3E}">
        <p14:creationId xmlns:p14="http://schemas.microsoft.com/office/powerpoint/2010/main" val="260110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011F-4738-47E8-BF2D-3619F69EC9C4}"/>
              </a:ext>
            </a:extLst>
          </p:cNvPr>
          <p:cNvSpPr>
            <a:spLocks noGrp="1"/>
          </p:cNvSpPr>
          <p:nvPr>
            <p:ph type="title"/>
          </p:nvPr>
        </p:nvSpPr>
        <p:spPr>
          <a:xfrm>
            <a:off x="677334" y="609600"/>
            <a:ext cx="8596668" cy="774461"/>
          </a:xfrm>
        </p:spPr>
        <p:txBody>
          <a:bodyPr>
            <a:normAutofit/>
          </a:bodyPr>
          <a:lstStyle/>
          <a:p>
            <a:r>
              <a:rPr lang="en-US" sz="4400" u="sng">
                <a:solidFill>
                  <a:srgbClr val="C00000"/>
                </a:solidFill>
              </a:rPr>
              <a:t>Conclusion</a:t>
            </a:r>
          </a:p>
        </p:txBody>
      </p:sp>
      <p:sp>
        <p:nvSpPr>
          <p:cNvPr id="3" name="Content Placeholder 2">
            <a:extLst>
              <a:ext uri="{FF2B5EF4-FFF2-40B4-BE49-F238E27FC236}">
                <a16:creationId xmlns:a16="http://schemas.microsoft.com/office/drawing/2014/main" id="{4F5B0578-1281-4A57-A55B-0AE9A326BB66}"/>
              </a:ext>
            </a:extLst>
          </p:cNvPr>
          <p:cNvSpPr>
            <a:spLocks noGrp="1"/>
          </p:cNvSpPr>
          <p:nvPr>
            <p:ph idx="1"/>
          </p:nvPr>
        </p:nvSpPr>
        <p:spPr/>
        <p:txBody>
          <a:bodyPr vert="horz" lIns="91440" tIns="45720" rIns="91440" bIns="45720" rtlCol="0" anchor="t">
            <a:normAutofit/>
          </a:bodyPr>
          <a:lstStyle/>
          <a:p>
            <a:r>
              <a:rPr lang="en-US" sz="2400">
                <a:ea typeface="+mn-lt"/>
                <a:cs typeface="+mn-lt"/>
              </a:rPr>
              <a:t>Bike renting systems can be the new boom in India, with use of various prediction models the ease of the operations will be increased. </a:t>
            </a:r>
          </a:p>
          <a:p>
            <a:r>
              <a:rPr lang="en-US" sz="2400">
                <a:ea typeface="+mn-lt"/>
                <a:cs typeface="+mn-lt"/>
              </a:rPr>
              <a:t>The result show that multiple linear regression algorithm improve the R2 ,RMSE, MSE, MAE.</a:t>
            </a:r>
          </a:p>
          <a:p>
            <a:r>
              <a:rPr lang="en-US" sz="2400">
                <a:ea typeface="+mn-lt"/>
                <a:cs typeface="+mn-lt"/>
              </a:rPr>
              <a:t>This shows that multiple linear regression algorithm in machine learning models  can be used in effective tool for rented bike count prediction</a:t>
            </a:r>
            <a:endParaRPr lang="en-US" sz="2400"/>
          </a:p>
        </p:txBody>
      </p:sp>
    </p:spTree>
    <p:extLst>
      <p:ext uri="{BB962C8B-B14F-4D97-AF65-F5344CB8AC3E}">
        <p14:creationId xmlns:p14="http://schemas.microsoft.com/office/powerpoint/2010/main" val="275368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D088-1434-4211-AF8E-4353193B94F4}"/>
              </a:ext>
            </a:extLst>
          </p:cNvPr>
          <p:cNvSpPr>
            <a:spLocks noGrp="1"/>
          </p:cNvSpPr>
          <p:nvPr>
            <p:ph type="title"/>
          </p:nvPr>
        </p:nvSpPr>
        <p:spPr>
          <a:xfrm>
            <a:off x="677334" y="322053"/>
            <a:ext cx="8596668" cy="659442"/>
          </a:xfrm>
        </p:spPr>
        <p:txBody>
          <a:bodyPr>
            <a:noAutofit/>
          </a:bodyPr>
          <a:lstStyle/>
          <a:p>
            <a:r>
              <a:rPr lang="en-US" sz="4000" u="sng">
                <a:solidFill>
                  <a:srgbClr val="C00000"/>
                </a:solidFill>
              </a:rPr>
              <a:t>References</a:t>
            </a:r>
          </a:p>
        </p:txBody>
      </p:sp>
      <p:sp>
        <p:nvSpPr>
          <p:cNvPr id="3" name="Content Placeholder 2">
            <a:extLst>
              <a:ext uri="{FF2B5EF4-FFF2-40B4-BE49-F238E27FC236}">
                <a16:creationId xmlns:a16="http://schemas.microsoft.com/office/drawing/2014/main" id="{1B68FE04-7448-40DA-8099-736D5979F782}"/>
              </a:ext>
            </a:extLst>
          </p:cNvPr>
          <p:cNvSpPr>
            <a:spLocks noGrp="1"/>
          </p:cNvSpPr>
          <p:nvPr>
            <p:ph idx="1"/>
          </p:nvPr>
        </p:nvSpPr>
        <p:spPr>
          <a:xfrm>
            <a:off x="591070" y="1355459"/>
            <a:ext cx="9387421" cy="4815300"/>
          </a:xfrm>
        </p:spPr>
        <p:txBody>
          <a:bodyPr vert="horz" lIns="91440" tIns="45720" rIns="91440" bIns="45720" rtlCol="0" anchor="t">
            <a:normAutofit/>
          </a:bodyPr>
          <a:lstStyle/>
          <a:p>
            <a:r>
              <a:rPr lang="en-US" sz="2300">
                <a:ea typeface="+mn-lt"/>
                <a:cs typeface="+mn-lt"/>
              </a:rPr>
              <a:t>Barnes, G., &amp; Krizek, K. (2005). Estimating bicycling demand. Transportation Research Record, 1939(1), 45– 51.</a:t>
            </a:r>
          </a:p>
          <a:p>
            <a:r>
              <a:rPr lang="en-US" sz="2300">
                <a:ea typeface="+mn-lt"/>
                <a:cs typeface="+mn-lt"/>
              </a:rPr>
              <a:t>Breiman, L. (2017). Classification and regression trees. Routledge, Taylor and Francis, FL.</a:t>
            </a:r>
            <a:endParaRPr lang="en-US" sz="2300" dirty="0"/>
          </a:p>
          <a:p>
            <a:r>
              <a:rPr lang="en-US" sz="2300">
                <a:ea typeface="+mn-lt"/>
                <a:cs typeface="+mn-lt"/>
              </a:rPr>
              <a:t>Corcoran, J., Li, T., Rohde, D., Charles-Edwards, E., &amp; Mateo-Babiano, D. (2014). Spatio-temporal patterns of a public bicycle sharing program: The effect of weather and calendar events. Journal of Transport Geography, 41, 292– 305.</a:t>
            </a:r>
            <a:endParaRPr lang="en-US" sz="2300" dirty="0"/>
          </a:p>
          <a:p>
            <a:r>
              <a:rPr lang="en-US" sz="2300">
                <a:ea typeface="+mn-lt"/>
                <a:cs typeface="+mn-lt"/>
              </a:rPr>
              <a:t>El-Assi, W., Mahmoud, M.S., &amp; Habib, K.N. (2017). Effects of built environment and weather on bike sharing demand: A station level analysis of commercial bike sharing in Toronto. Transportation, 44(3), 589–613.</a:t>
            </a:r>
            <a:endParaRPr lang="en-US" sz="2300" dirty="0"/>
          </a:p>
          <a:p>
            <a:endParaRPr lang="en-US" sz="2300" dirty="0"/>
          </a:p>
        </p:txBody>
      </p:sp>
    </p:spTree>
    <p:extLst>
      <p:ext uri="{BB962C8B-B14F-4D97-AF65-F5344CB8AC3E}">
        <p14:creationId xmlns:p14="http://schemas.microsoft.com/office/powerpoint/2010/main" val="41318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DA80-3169-4718-B399-969663D19AF3}"/>
              </a:ext>
            </a:extLst>
          </p:cNvPr>
          <p:cNvSpPr>
            <a:spLocks noGrp="1"/>
          </p:cNvSpPr>
          <p:nvPr>
            <p:ph type="title"/>
          </p:nvPr>
        </p:nvSpPr>
        <p:spPr>
          <a:xfrm>
            <a:off x="677334" y="451449"/>
            <a:ext cx="8596668" cy="844550"/>
          </a:xfrm>
        </p:spPr>
        <p:txBody>
          <a:bodyPr>
            <a:normAutofit/>
          </a:bodyPr>
          <a:lstStyle/>
          <a:p>
            <a:r>
              <a:rPr lang="en-US" sz="4400" u="sng" dirty="0">
                <a:solidFill>
                  <a:srgbClr val="C00000"/>
                </a:solidFill>
              </a:rPr>
              <a:t>Presentation Outline </a:t>
            </a:r>
          </a:p>
        </p:txBody>
      </p:sp>
      <p:sp>
        <p:nvSpPr>
          <p:cNvPr id="3" name="Content Placeholder 2">
            <a:extLst>
              <a:ext uri="{FF2B5EF4-FFF2-40B4-BE49-F238E27FC236}">
                <a16:creationId xmlns:a16="http://schemas.microsoft.com/office/drawing/2014/main" id="{1FD4F888-758C-49A3-8FDA-B3D4A4AD5772}"/>
              </a:ext>
            </a:extLst>
          </p:cNvPr>
          <p:cNvSpPr>
            <a:spLocks noGrp="1"/>
          </p:cNvSpPr>
          <p:nvPr>
            <p:ph idx="1"/>
          </p:nvPr>
        </p:nvSpPr>
        <p:spPr>
          <a:xfrm>
            <a:off x="677334" y="1056357"/>
            <a:ext cx="8596668" cy="5100023"/>
          </a:xfrm>
        </p:spPr>
        <p:txBody>
          <a:bodyPr vert="horz" lIns="91440" tIns="45720" rIns="91440" bIns="45720" rtlCol="0" anchor="t">
            <a:noAutofit/>
          </a:bodyPr>
          <a:lstStyle/>
          <a:p>
            <a:pPr marL="0" indent="0">
              <a:buNone/>
            </a:pPr>
            <a:endParaRPr lang="en-US" sz="2400" dirty="0"/>
          </a:p>
          <a:p>
            <a:r>
              <a:rPr lang="en-US" sz="3200"/>
              <a:t>Course Certificate</a:t>
            </a:r>
            <a:endParaRPr lang="en-US" sz="3200" dirty="0"/>
          </a:p>
          <a:p>
            <a:r>
              <a:rPr lang="en-US" sz="3200" dirty="0"/>
              <a:t>Introduction</a:t>
            </a:r>
          </a:p>
          <a:p>
            <a:r>
              <a:rPr lang="en-US" sz="3200" dirty="0"/>
              <a:t>Objectives</a:t>
            </a:r>
          </a:p>
          <a:p>
            <a:r>
              <a:rPr lang="en-US" sz="3200"/>
              <a:t>Algorithms and Methods</a:t>
            </a:r>
            <a:endParaRPr lang="en-US" sz="3200" dirty="0"/>
          </a:p>
          <a:p>
            <a:r>
              <a:rPr lang="en-US" sz="3200"/>
              <a:t>System Implementation</a:t>
            </a:r>
            <a:endParaRPr lang="en-US" sz="3200" dirty="0"/>
          </a:p>
          <a:p>
            <a:r>
              <a:rPr lang="en-US" sz="3200"/>
              <a:t>Results</a:t>
            </a:r>
            <a:endParaRPr lang="en-US" sz="3200" dirty="0"/>
          </a:p>
          <a:p>
            <a:r>
              <a:rPr lang="en-US" sz="3200"/>
              <a:t>Conclusion</a:t>
            </a:r>
          </a:p>
          <a:p>
            <a:r>
              <a:rPr lang="en-US" sz="3200" dirty="0"/>
              <a:t>References</a:t>
            </a:r>
          </a:p>
        </p:txBody>
      </p:sp>
    </p:spTree>
    <p:extLst>
      <p:ext uri="{BB962C8B-B14F-4D97-AF65-F5344CB8AC3E}">
        <p14:creationId xmlns:p14="http://schemas.microsoft.com/office/powerpoint/2010/main" val="406457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2482-05F0-4648-8A6E-868B71EC4E03}"/>
              </a:ext>
            </a:extLst>
          </p:cNvPr>
          <p:cNvSpPr>
            <a:spLocks noGrp="1"/>
          </p:cNvSpPr>
          <p:nvPr>
            <p:ph type="title"/>
          </p:nvPr>
        </p:nvSpPr>
        <p:spPr>
          <a:xfrm>
            <a:off x="677334" y="609600"/>
            <a:ext cx="8596668" cy="830943"/>
          </a:xfrm>
        </p:spPr>
        <p:txBody>
          <a:bodyPr/>
          <a:lstStyle/>
          <a:p>
            <a:pPr>
              <a:spcBef>
                <a:spcPts val="1000"/>
              </a:spcBef>
            </a:pPr>
            <a:r>
              <a:rPr lang="en-US" u="sng" dirty="0">
                <a:solidFill>
                  <a:srgbClr val="C00000"/>
                </a:solidFill>
                <a:ea typeface="+mj-lt"/>
                <a:cs typeface="+mj-lt"/>
              </a:rPr>
              <a:t>Course Certificate</a:t>
            </a:r>
            <a:endParaRPr lang="en-US" u="sng">
              <a:solidFill>
                <a:srgbClr val="C00000"/>
              </a:solidFill>
            </a:endParaRPr>
          </a:p>
          <a:p>
            <a:endParaRPr lang="en-US" dirty="0"/>
          </a:p>
        </p:txBody>
      </p:sp>
      <p:pic>
        <p:nvPicPr>
          <p:cNvPr id="7" name="Picture 7">
            <a:extLst>
              <a:ext uri="{FF2B5EF4-FFF2-40B4-BE49-F238E27FC236}">
                <a16:creationId xmlns:a16="http://schemas.microsoft.com/office/drawing/2014/main" id="{4BA9DDF9-FC31-4187-90B2-C95B6761913B}"/>
              </a:ext>
            </a:extLst>
          </p:cNvPr>
          <p:cNvPicPr>
            <a:picLocks noGrp="1" noChangeAspect="1"/>
          </p:cNvPicPr>
          <p:nvPr>
            <p:ph idx="1"/>
          </p:nvPr>
        </p:nvPicPr>
        <p:blipFill>
          <a:blip r:embed="rId2"/>
          <a:stretch>
            <a:fillRect/>
          </a:stretch>
        </p:blipFill>
        <p:spPr>
          <a:xfrm>
            <a:off x="1447751" y="1843089"/>
            <a:ext cx="7733167" cy="4357023"/>
          </a:xfrm>
        </p:spPr>
      </p:pic>
    </p:spTree>
    <p:extLst>
      <p:ext uri="{BB962C8B-B14F-4D97-AF65-F5344CB8AC3E}">
        <p14:creationId xmlns:p14="http://schemas.microsoft.com/office/powerpoint/2010/main" val="141746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FA63-426E-4BB7-A135-77947875DEA8}"/>
              </a:ext>
            </a:extLst>
          </p:cNvPr>
          <p:cNvSpPr>
            <a:spLocks noGrp="1"/>
          </p:cNvSpPr>
          <p:nvPr>
            <p:ph type="title"/>
          </p:nvPr>
        </p:nvSpPr>
        <p:spPr>
          <a:xfrm>
            <a:off x="677334" y="465827"/>
            <a:ext cx="8596668" cy="961367"/>
          </a:xfrm>
        </p:spPr>
        <p:txBody>
          <a:bodyPr>
            <a:normAutofit/>
          </a:bodyPr>
          <a:lstStyle/>
          <a:p>
            <a:r>
              <a:rPr lang="en-US" sz="4400" u="sng" dirty="0">
                <a:solidFill>
                  <a:srgbClr val="C00000"/>
                </a:solidFill>
              </a:rPr>
              <a:t>Introduction</a:t>
            </a:r>
          </a:p>
        </p:txBody>
      </p:sp>
      <p:sp>
        <p:nvSpPr>
          <p:cNvPr id="3" name="Content Placeholder 2">
            <a:extLst>
              <a:ext uri="{FF2B5EF4-FFF2-40B4-BE49-F238E27FC236}">
                <a16:creationId xmlns:a16="http://schemas.microsoft.com/office/drawing/2014/main" id="{81D257AD-4230-4294-BD13-16D0FAB533F1}"/>
              </a:ext>
            </a:extLst>
          </p:cNvPr>
          <p:cNvSpPr>
            <a:spLocks noGrp="1"/>
          </p:cNvSpPr>
          <p:nvPr>
            <p:ph idx="1"/>
          </p:nvPr>
        </p:nvSpPr>
        <p:spPr>
          <a:xfrm>
            <a:off x="677334" y="1643005"/>
            <a:ext cx="9531196" cy="4786546"/>
          </a:xfrm>
        </p:spPr>
        <p:txBody>
          <a:bodyPr vert="horz" lIns="91440" tIns="45720" rIns="91440" bIns="45720" rtlCol="0" anchor="t">
            <a:noAutofit/>
          </a:bodyPr>
          <a:lstStyle/>
          <a:p>
            <a:r>
              <a:rPr lang="en-US" sz="2400" dirty="0">
                <a:solidFill>
                  <a:schemeClr val="accent2">
                    <a:lumMod val="50000"/>
                  </a:schemeClr>
                </a:solidFill>
                <a:ea typeface="+mn-lt"/>
                <a:cs typeface="+mn-lt"/>
              </a:rPr>
              <a:t>Bicycle system provides user to rent a bike from one docking station, where user can ride and then return in another docking station.</a:t>
            </a:r>
            <a:endParaRPr lang="en-US" sz="2400">
              <a:solidFill>
                <a:schemeClr val="accent2">
                  <a:lumMod val="50000"/>
                </a:schemeClr>
              </a:solidFill>
            </a:endParaRPr>
          </a:p>
          <a:p>
            <a:r>
              <a:rPr lang="en-US" sz="2400" err="1">
                <a:solidFill>
                  <a:schemeClr val="accent2">
                    <a:lumMod val="50000"/>
                  </a:schemeClr>
                </a:solidFill>
                <a:ea typeface="+mn-lt"/>
                <a:cs typeface="+mn-lt"/>
              </a:rPr>
              <a:t>Ddareungi</a:t>
            </a:r>
            <a:r>
              <a:rPr lang="en-US" sz="2400" dirty="0">
                <a:solidFill>
                  <a:schemeClr val="accent2">
                    <a:lumMod val="50000"/>
                  </a:schemeClr>
                </a:solidFill>
                <a:ea typeface="+mn-lt"/>
                <a:cs typeface="+mn-lt"/>
              </a:rPr>
              <a:t> is a bike sharing system in South Korea, which started in the year 2015, known as Seoul bike in English. </a:t>
            </a:r>
          </a:p>
          <a:p>
            <a:r>
              <a:rPr lang="en-US" sz="2400" dirty="0">
                <a:solidFill>
                  <a:schemeClr val="accent2">
                    <a:lumMod val="50000"/>
                  </a:schemeClr>
                </a:solidFill>
                <a:ea typeface="+mn-lt"/>
                <a:cs typeface="+mn-lt"/>
              </a:rPr>
              <a:t>Han River is the initial place where </a:t>
            </a:r>
            <a:r>
              <a:rPr lang="en-US" sz="2400" err="1">
                <a:solidFill>
                  <a:schemeClr val="accent2">
                    <a:lumMod val="50000"/>
                  </a:schemeClr>
                </a:solidFill>
                <a:ea typeface="+mn-lt"/>
                <a:cs typeface="+mn-lt"/>
              </a:rPr>
              <a:t>Ddareungi</a:t>
            </a:r>
            <a:r>
              <a:rPr lang="en-US" sz="2400" dirty="0">
                <a:solidFill>
                  <a:schemeClr val="accent2">
                    <a:lumMod val="50000"/>
                  </a:schemeClr>
                </a:solidFill>
                <a:ea typeface="+mn-lt"/>
                <a:cs typeface="+mn-lt"/>
              </a:rPr>
              <a:t> was first started in Seoul.</a:t>
            </a:r>
          </a:p>
          <a:p>
            <a:r>
              <a:rPr lang="en-US" sz="2400" dirty="0">
                <a:solidFill>
                  <a:schemeClr val="accent2">
                    <a:lumMod val="50000"/>
                  </a:schemeClr>
                </a:solidFill>
                <a:ea typeface="+mn-lt"/>
                <a:cs typeface="+mn-lt"/>
              </a:rPr>
              <a:t>It was started to overcome issues like greater oil prices, congestion in traffic and pollution in the environment and to develop a healthy environment for citizen of Seoul to live. </a:t>
            </a:r>
            <a:endParaRPr lang="en-US" sz="2400">
              <a:solidFill>
                <a:schemeClr val="accent2">
                  <a:lumMod val="50000"/>
                </a:schemeClr>
              </a:solidFill>
            </a:endParaRPr>
          </a:p>
        </p:txBody>
      </p:sp>
    </p:spTree>
    <p:extLst>
      <p:ext uri="{BB962C8B-B14F-4D97-AF65-F5344CB8AC3E}">
        <p14:creationId xmlns:p14="http://schemas.microsoft.com/office/powerpoint/2010/main" val="172195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E8F3-858C-4406-AA58-E99A4FA99BBA}"/>
              </a:ext>
            </a:extLst>
          </p:cNvPr>
          <p:cNvSpPr>
            <a:spLocks noGrp="1"/>
          </p:cNvSpPr>
          <p:nvPr>
            <p:ph type="title"/>
          </p:nvPr>
        </p:nvSpPr>
        <p:spPr>
          <a:xfrm>
            <a:off x="762001" y="926102"/>
            <a:ext cx="8596668" cy="788838"/>
          </a:xfrm>
        </p:spPr>
        <p:txBody>
          <a:bodyPr>
            <a:normAutofit/>
          </a:bodyPr>
          <a:lstStyle/>
          <a:p>
            <a:r>
              <a:rPr lang="en-US" sz="4000" u="sng" dirty="0">
                <a:solidFill>
                  <a:srgbClr val="C00000"/>
                </a:solidFill>
              </a:rPr>
              <a:t>Problem statement</a:t>
            </a:r>
          </a:p>
        </p:txBody>
      </p:sp>
      <p:sp>
        <p:nvSpPr>
          <p:cNvPr id="3" name="Content Placeholder 2">
            <a:extLst>
              <a:ext uri="{FF2B5EF4-FFF2-40B4-BE49-F238E27FC236}">
                <a16:creationId xmlns:a16="http://schemas.microsoft.com/office/drawing/2014/main" id="{08D79459-44DD-4481-A410-E68D760505E1}"/>
              </a:ext>
            </a:extLst>
          </p:cNvPr>
          <p:cNvSpPr>
            <a:spLocks noGrp="1"/>
          </p:cNvSpPr>
          <p:nvPr>
            <p:ph idx="1"/>
          </p:nvPr>
        </p:nvSpPr>
        <p:spPr>
          <a:xfrm>
            <a:off x="762001" y="1939538"/>
            <a:ext cx="8596668" cy="3805491"/>
          </a:xfrm>
        </p:spPr>
        <p:txBody>
          <a:bodyPr vert="horz" lIns="91440" tIns="45720" rIns="91440" bIns="45720" rtlCol="0" anchor="t">
            <a:noAutofit/>
          </a:bodyPr>
          <a:lstStyle/>
          <a:p>
            <a:pPr>
              <a:buFont typeface="Wingdings" charset="2"/>
              <a:buChar char="v"/>
            </a:pPr>
            <a:r>
              <a:rPr lang="en-US" sz="2400" dirty="0">
                <a:ea typeface="+mn-lt"/>
                <a:cs typeface="+mn-lt"/>
              </a:rPr>
              <a:t>Docking stations are computerized stands for the purpose of pickup and drop off of the rental bikes. </a:t>
            </a:r>
          </a:p>
          <a:p>
            <a:pPr>
              <a:buFont typeface="Wingdings" charset="2"/>
              <a:buChar char="v"/>
            </a:pPr>
            <a:r>
              <a:rPr lang="en-US" sz="2400" dirty="0">
                <a:ea typeface="+mn-lt"/>
                <a:cs typeface="+mn-lt"/>
              </a:rPr>
              <a:t>Seoul bike users can verify their trip details (distance, </a:t>
            </a:r>
            <a:r>
              <a:rPr lang="en-US" sz="2400">
                <a:ea typeface="+mn-lt"/>
                <a:cs typeface="+mn-lt"/>
              </a:rPr>
              <a:t>duration) and measure of bodily activities (burnt calories).</a:t>
            </a:r>
            <a:endParaRPr lang="en-US" sz="2400" dirty="0">
              <a:ea typeface="+mn-lt"/>
              <a:cs typeface="+mn-lt"/>
            </a:endParaRPr>
          </a:p>
          <a:p>
            <a:pPr>
              <a:buFont typeface="Wingdings" charset="2"/>
              <a:buChar char="v"/>
            </a:pPr>
            <a:r>
              <a:rPr lang="en-US" sz="2400" dirty="0">
                <a:ea typeface="+mn-lt"/>
                <a:cs typeface="+mn-lt"/>
              </a:rPr>
              <a:t>With this kind of smart technology and convenience, the use of Rental bike is increasing every day. </a:t>
            </a:r>
          </a:p>
          <a:p>
            <a:pPr>
              <a:buFont typeface="Wingdings" charset="2"/>
              <a:buChar char="v"/>
            </a:pPr>
            <a:r>
              <a:rPr lang="en-US" sz="2400" dirty="0">
                <a:ea typeface="+mn-lt"/>
                <a:cs typeface="+mn-lt"/>
              </a:rPr>
              <a:t>So, there is a need to analyze and manage the bike rental demand and manage the continuous and convenient service for the </a:t>
            </a:r>
            <a:r>
              <a:rPr lang="en-US" sz="2400">
                <a:ea typeface="+mn-lt"/>
                <a:cs typeface="+mn-lt"/>
              </a:rPr>
              <a:t>users.</a:t>
            </a:r>
            <a:endParaRPr lang="en-US" sz="2400" dirty="0">
              <a:ea typeface="+mn-lt"/>
              <a:cs typeface="+mn-lt"/>
            </a:endParaRPr>
          </a:p>
          <a:p>
            <a:pPr>
              <a:buFont typeface="Wingdings" charset="2"/>
              <a:buChar char="v"/>
            </a:pPr>
            <a:endParaRPr lang="en-US" dirty="0"/>
          </a:p>
          <a:p>
            <a:pPr>
              <a:buFont typeface="Wingdings" charset="2"/>
              <a:buChar char="v"/>
            </a:pPr>
            <a:endParaRPr lang="en-US" dirty="0"/>
          </a:p>
        </p:txBody>
      </p:sp>
    </p:spTree>
    <p:extLst>
      <p:ext uri="{BB962C8B-B14F-4D97-AF65-F5344CB8AC3E}">
        <p14:creationId xmlns:p14="http://schemas.microsoft.com/office/powerpoint/2010/main" val="167257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3FA4-71E8-4AE8-92DC-8E429FBD3126}"/>
              </a:ext>
            </a:extLst>
          </p:cNvPr>
          <p:cNvSpPr>
            <a:spLocks noGrp="1"/>
          </p:cNvSpPr>
          <p:nvPr>
            <p:ph type="title"/>
          </p:nvPr>
        </p:nvSpPr>
        <p:spPr>
          <a:xfrm>
            <a:off x="677334" y="529725"/>
            <a:ext cx="8596668" cy="749300"/>
          </a:xfrm>
        </p:spPr>
        <p:txBody>
          <a:bodyPr>
            <a:normAutofit/>
          </a:bodyPr>
          <a:lstStyle/>
          <a:p>
            <a:r>
              <a:rPr lang="en-US" sz="4000" u="sng" dirty="0">
                <a:solidFill>
                  <a:srgbClr val="C00000"/>
                </a:solidFill>
              </a:rPr>
              <a:t>Objectives</a:t>
            </a:r>
          </a:p>
        </p:txBody>
      </p:sp>
      <p:sp>
        <p:nvSpPr>
          <p:cNvPr id="3" name="Content Placeholder 2">
            <a:extLst>
              <a:ext uri="{FF2B5EF4-FFF2-40B4-BE49-F238E27FC236}">
                <a16:creationId xmlns:a16="http://schemas.microsoft.com/office/drawing/2014/main" id="{92CB3CD3-789A-43DF-87B9-E550B43CCA33}"/>
              </a:ext>
            </a:extLst>
          </p:cNvPr>
          <p:cNvSpPr>
            <a:spLocks noGrp="1"/>
          </p:cNvSpPr>
          <p:nvPr>
            <p:ph idx="1"/>
          </p:nvPr>
        </p:nvSpPr>
        <p:spPr>
          <a:xfrm>
            <a:off x="677334" y="1493840"/>
            <a:ext cx="8596668" cy="5087272"/>
          </a:xfrm>
        </p:spPr>
        <p:txBody>
          <a:bodyPr vert="horz" lIns="91440" tIns="45720" rIns="91440" bIns="45720" rtlCol="0" anchor="t">
            <a:normAutofit fontScale="92500"/>
          </a:bodyPr>
          <a:lstStyle/>
          <a:p>
            <a:r>
              <a:rPr lang="en-US" sz="2600" dirty="0"/>
              <a:t>The main objective of this project is to provide the required information to analyze and predict the Seoul </a:t>
            </a:r>
            <a:r>
              <a:rPr lang="en-US" sz="2600"/>
              <a:t>bike usage by people using linear regression.</a:t>
            </a:r>
          </a:p>
          <a:p>
            <a:r>
              <a:rPr lang="en-US" sz="2600" dirty="0"/>
              <a:t>Through this project, we can get the insight about the usage of bike system in Seoul and the variation of data based on the weather conditions etc.</a:t>
            </a:r>
          </a:p>
          <a:p>
            <a:r>
              <a:rPr lang="en-US" sz="2600" dirty="0"/>
              <a:t>Analyzing the data which includes weather information like Temperature, Humidity, Windspeed, Visibility, Dewpoint, Solar radiation, Snowfall, Rainfall, seasons, the number of bikes rented with hours and date and day information.</a:t>
            </a:r>
          </a:p>
          <a:p>
            <a:pPr marL="0" indent="0">
              <a:buNone/>
            </a:pPr>
            <a:br>
              <a:rPr lang="en-US" sz="2000" dirty="0"/>
            </a:br>
            <a:endParaRPr lang="en-US" sz="2000">
              <a:ea typeface="+mn-lt"/>
              <a:cs typeface="+mn-lt"/>
            </a:endParaRPr>
          </a:p>
        </p:txBody>
      </p:sp>
    </p:spTree>
    <p:extLst>
      <p:ext uri="{BB962C8B-B14F-4D97-AF65-F5344CB8AC3E}">
        <p14:creationId xmlns:p14="http://schemas.microsoft.com/office/powerpoint/2010/main" val="105418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42AC-DBAF-4E1E-9A80-75EF075BED96}"/>
              </a:ext>
            </a:extLst>
          </p:cNvPr>
          <p:cNvSpPr>
            <a:spLocks noGrp="1"/>
          </p:cNvSpPr>
          <p:nvPr>
            <p:ph type="title"/>
          </p:nvPr>
        </p:nvSpPr>
        <p:spPr>
          <a:xfrm>
            <a:off x="677334" y="609600"/>
            <a:ext cx="8596668" cy="673819"/>
          </a:xfrm>
        </p:spPr>
        <p:txBody>
          <a:bodyPr>
            <a:noAutofit/>
          </a:bodyPr>
          <a:lstStyle/>
          <a:p>
            <a:r>
              <a:rPr lang="en-US" sz="4400" u="sng">
                <a:solidFill>
                  <a:srgbClr val="C00000"/>
                </a:solidFill>
              </a:rPr>
              <a:t>Scope of the Project</a:t>
            </a:r>
          </a:p>
        </p:txBody>
      </p:sp>
      <p:sp>
        <p:nvSpPr>
          <p:cNvPr id="3" name="Content Placeholder 2">
            <a:extLst>
              <a:ext uri="{FF2B5EF4-FFF2-40B4-BE49-F238E27FC236}">
                <a16:creationId xmlns:a16="http://schemas.microsoft.com/office/drawing/2014/main" id="{02ADC28F-A649-4739-B5C5-AC513EA3ADA7}"/>
              </a:ext>
            </a:extLst>
          </p:cNvPr>
          <p:cNvSpPr>
            <a:spLocks noGrp="1"/>
          </p:cNvSpPr>
          <p:nvPr>
            <p:ph idx="1"/>
          </p:nvPr>
        </p:nvSpPr>
        <p:spPr/>
        <p:txBody>
          <a:bodyPr vert="horz" lIns="91440" tIns="45720" rIns="91440" bIns="45720" rtlCol="0" anchor="t">
            <a:noAutofit/>
          </a:bodyPr>
          <a:lstStyle/>
          <a:p>
            <a:r>
              <a:rPr lang="en-US" sz="2400">
                <a:ea typeface="+mn-lt"/>
                <a:cs typeface="+mn-lt"/>
              </a:rPr>
              <a:t>We are required to model the demand for rented  bikes with the available independent variables. </a:t>
            </a:r>
          </a:p>
          <a:p>
            <a:r>
              <a:rPr lang="en-US" sz="2400">
                <a:ea typeface="+mn-lt"/>
                <a:cs typeface="+mn-lt"/>
              </a:rPr>
              <a:t>The management can accordingly manipulate the business strategy to meet the demand levels and meet the customer’ s expectations. </a:t>
            </a:r>
          </a:p>
          <a:p>
            <a:r>
              <a:rPr lang="en-US" sz="2400">
                <a:ea typeface="+mn-lt"/>
                <a:cs typeface="+mn-lt"/>
              </a:rPr>
              <a:t>Further, the model will be good way for management  to understand the demand dynamics of a new market</a:t>
            </a:r>
            <a:endParaRPr lang="en-US" sz="2400"/>
          </a:p>
        </p:txBody>
      </p:sp>
    </p:spTree>
    <p:extLst>
      <p:ext uri="{BB962C8B-B14F-4D97-AF65-F5344CB8AC3E}">
        <p14:creationId xmlns:p14="http://schemas.microsoft.com/office/powerpoint/2010/main" val="406330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8759-A10D-4A2B-8C9E-14A586BB7B61}"/>
              </a:ext>
            </a:extLst>
          </p:cNvPr>
          <p:cNvSpPr>
            <a:spLocks noGrp="1"/>
          </p:cNvSpPr>
          <p:nvPr>
            <p:ph type="title"/>
          </p:nvPr>
        </p:nvSpPr>
        <p:spPr>
          <a:xfrm>
            <a:off x="677334" y="307675"/>
            <a:ext cx="8596668" cy="716952"/>
          </a:xfrm>
        </p:spPr>
        <p:txBody>
          <a:bodyPr>
            <a:normAutofit/>
          </a:bodyPr>
          <a:lstStyle/>
          <a:p>
            <a:r>
              <a:rPr lang="en-US" u="sng">
                <a:solidFill>
                  <a:srgbClr val="C00000"/>
                </a:solidFill>
              </a:rPr>
              <a:t>Algorithms and Methods</a:t>
            </a:r>
          </a:p>
        </p:txBody>
      </p:sp>
      <p:sp>
        <p:nvSpPr>
          <p:cNvPr id="3" name="Content Placeholder 2">
            <a:extLst>
              <a:ext uri="{FF2B5EF4-FFF2-40B4-BE49-F238E27FC236}">
                <a16:creationId xmlns:a16="http://schemas.microsoft.com/office/drawing/2014/main" id="{842F2B69-FFE2-46D7-B5A7-C77388B1CC52}"/>
              </a:ext>
            </a:extLst>
          </p:cNvPr>
          <p:cNvSpPr>
            <a:spLocks noGrp="1"/>
          </p:cNvSpPr>
          <p:nvPr>
            <p:ph idx="1"/>
          </p:nvPr>
        </p:nvSpPr>
        <p:spPr>
          <a:xfrm>
            <a:off x="562315" y="1024780"/>
            <a:ext cx="8999234" cy="5030959"/>
          </a:xfrm>
        </p:spPr>
        <p:txBody>
          <a:bodyPr vert="horz" lIns="91440" tIns="45720" rIns="91440" bIns="45720" rtlCol="0" anchor="t">
            <a:noAutofit/>
          </a:bodyPr>
          <a:lstStyle/>
          <a:p>
            <a:r>
              <a:rPr lang="en-US" sz="2400">
                <a:ea typeface="+mn-lt"/>
                <a:cs typeface="+mn-lt"/>
              </a:rPr>
              <a:t>This experiment is carrying out machine learning algorithm multiple linear regression.</a:t>
            </a:r>
          </a:p>
          <a:p>
            <a:r>
              <a:rPr lang="en-US" sz="2400">
                <a:ea typeface="+mn-lt"/>
                <a:cs typeface="+mn-lt"/>
              </a:rPr>
              <a:t>Taking y(dependent variable) as Rented Bike Count column and x(independent variables) as rest of all columns in the given dataset . If x has categorical variables convert into integers. We will train and testing the model and evaluting the model.</a:t>
            </a:r>
          </a:p>
          <a:p>
            <a:r>
              <a:rPr lang="en-US" sz="2400">
                <a:ea typeface="+mn-lt"/>
                <a:cs typeface="+mn-lt"/>
              </a:rPr>
              <a:t>The performance evaluation indices used here are: Root Mean Squared Error(RMSE), Mean Squared Error(MSE), Mean absolute Error(MAE), Co-efficient of determination(R2 score).  .</a:t>
            </a:r>
          </a:p>
          <a:p>
            <a:r>
              <a:rPr lang="en-US" sz="2400"/>
              <a:t>Since python is </a:t>
            </a:r>
            <a:r>
              <a:rPr lang="en-US" sz="2400">
                <a:ea typeface="+mn-lt"/>
                <a:cs typeface="+mn-lt"/>
              </a:rPr>
              <a:t>simple,efficient,interpreted,object oriented,compatible, it is used  for doing the project based on basic syntax.</a:t>
            </a:r>
          </a:p>
          <a:p>
            <a:endParaRPr lang="en-US" sz="2400" dirty="0"/>
          </a:p>
          <a:p>
            <a:endParaRPr lang="en-US" dirty="0"/>
          </a:p>
          <a:p>
            <a:endParaRPr lang="en-US" sz="2400" dirty="0"/>
          </a:p>
        </p:txBody>
      </p:sp>
    </p:spTree>
    <p:extLst>
      <p:ext uri="{BB962C8B-B14F-4D97-AF65-F5344CB8AC3E}">
        <p14:creationId xmlns:p14="http://schemas.microsoft.com/office/powerpoint/2010/main" val="246629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3E40-C705-44C5-9ED5-D2ADA82CA4FF}"/>
              </a:ext>
            </a:extLst>
          </p:cNvPr>
          <p:cNvSpPr>
            <a:spLocks noGrp="1"/>
          </p:cNvSpPr>
          <p:nvPr>
            <p:ph type="title"/>
          </p:nvPr>
        </p:nvSpPr>
        <p:spPr>
          <a:xfrm>
            <a:off x="749221" y="178279"/>
            <a:ext cx="8596668" cy="774461"/>
          </a:xfrm>
        </p:spPr>
        <p:txBody>
          <a:bodyPr/>
          <a:lstStyle/>
          <a:p>
            <a:r>
              <a:rPr lang="en-US" u="sng">
                <a:solidFill>
                  <a:srgbClr val="C00000"/>
                </a:solidFill>
              </a:rPr>
              <a:t>System Implementation</a:t>
            </a:r>
          </a:p>
        </p:txBody>
      </p:sp>
      <p:sp>
        <p:nvSpPr>
          <p:cNvPr id="3" name="Content Placeholder 2">
            <a:extLst>
              <a:ext uri="{FF2B5EF4-FFF2-40B4-BE49-F238E27FC236}">
                <a16:creationId xmlns:a16="http://schemas.microsoft.com/office/drawing/2014/main" id="{7EA701EE-19B9-42AD-B77B-79699EC40BF2}"/>
              </a:ext>
            </a:extLst>
          </p:cNvPr>
          <p:cNvSpPr>
            <a:spLocks noGrp="1"/>
          </p:cNvSpPr>
          <p:nvPr>
            <p:ph idx="1"/>
          </p:nvPr>
        </p:nvSpPr>
        <p:spPr>
          <a:xfrm>
            <a:off x="749221" y="809118"/>
            <a:ext cx="8596668" cy="5390394"/>
          </a:xfrm>
        </p:spPr>
        <p:txBody>
          <a:bodyPr vert="horz" lIns="91440" tIns="45720" rIns="91440" bIns="45720" rtlCol="0" anchor="t">
            <a:noAutofit/>
          </a:bodyPr>
          <a:lstStyle/>
          <a:p>
            <a:r>
              <a:rPr lang="en-US" sz="2400"/>
              <a:t>Firstly </a:t>
            </a:r>
            <a:r>
              <a:rPr lang="en-US" sz="2400">
                <a:ea typeface="+mn-lt"/>
                <a:cs typeface="+mn-lt"/>
              </a:rPr>
              <a:t>we need to install Python in our system and set it up.</a:t>
            </a:r>
            <a:endParaRPr lang="en-US" sz="2400" dirty="0">
              <a:ea typeface="+mn-lt"/>
              <a:cs typeface="+mn-lt"/>
            </a:endParaRPr>
          </a:p>
          <a:p>
            <a:r>
              <a:rPr lang="en-US" sz="2400">
                <a:ea typeface="+mn-lt"/>
                <a:cs typeface="+mn-lt"/>
              </a:rPr>
              <a:t>Once done, we select our best algorithm(i.e., Multiple linear regression), proceeding  to experiment with fine-tuning our model to improve prediction accuracy. </a:t>
            </a:r>
            <a:endParaRPr lang="en-US" sz="2400"/>
          </a:p>
          <a:p>
            <a:r>
              <a:rPr lang="en-US" sz="2400">
                <a:ea typeface="+mn-lt"/>
                <a:cs typeface="+mn-lt"/>
              </a:rPr>
              <a:t>In the algorithm screening phase, we used all available independent variables as features. </a:t>
            </a:r>
            <a:endParaRPr lang="en-US" sz="2400" dirty="0">
              <a:ea typeface="+mn-lt"/>
              <a:cs typeface="+mn-lt"/>
            </a:endParaRPr>
          </a:p>
          <a:p>
            <a:r>
              <a:rPr lang="en-US" sz="2400" dirty="0">
                <a:ea typeface="+mn-lt"/>
                <a:cs typeface="+mn-lt"/>
              </a:rPr>
              <a:t>  </a:t>
            </a:r>
            <a:r>
              <a:rPr lang="en-US" sz="2400">
                <a:ea typeface="+mn-lt"/>
                <a:cs typeface="+mn-lt"/>
              </a:rPr>
              <a:t>After going through the dataset, convert the data-time attribute in proper format and we separate day, month, year, and hour into separate columns so that it is easy to perform operations on the data. </a:t>
            </a:r>
            <a:endParaRPr lang="en-US" sz="2400"/>
          </a:p>
          <a:p>
            <a:r>
              <a:rPr lang="en-US" sz="2400" dirty="0">
                <a:ea typeface="+mn-lt"/>
                <a:cs typeface="+mn-lt"/>
              </a:rPr>
              <a:t>  </a:t>
            </a:r>
            <a:r>
              <a:rPr lang="en-US" sz="2400">
                <a:ea typeface="+mn-lt"/>
                <a:cs typeface="+mn-lt"/>
              </a:rPr>
              <a:t>Divide temperature, humidity and wind speed variables into categories. Doing so we can get better accuracy in the model. </a:t>
            </a:r>
            <a:endParaRPr lang="en-US" sz="2400"/>
          </a:p>
          <a:p>
            <a:endParaRPr lang="en-US" dirty="0"/>
          </a:p>
        </p:txBody>
      </p:sp>
    </p:spTree>
    <p:extLst>
      <p:ext uri="{BB962C8B-B14F-4D97-AF65-F5344CB8AC3E}">
        <p14:creationId xmlns:p14="http://schemas.microsoft.com/office/powerpoint/2010/main" val="14980804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   Seoul Bike Sharing Demand Prediction               Using Linear Regression</vt:lpstr>
      <vt:lpstr>Presentation Outline </vt:lpstr>
      <vt:lpstr>Course Certificate </vt:lpstr>
      <vt:lpstr>Introduction</vt:lpstr>
      <vt:lpstr>Problem statement</vt:lpstr>
      <vt:lpstr>Objectives</vt:lpstr>
      <vt:lpstr>Scope of the Project</vt:lpstr>
      <vt:lpstr>Algorithms and Methods</vt:lpstr>
      <vt:lpstr>System Implementation</vt:lpstr>
      <vt:lpstr>PowerPoint Presentation</vt:lpstr>
      <vt:lpstr>Results And 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644</cp:revision>
  <dcterms:created xsi:type="dcterms:W3CDTF">2021-11-09T09:59:15Z</dcterms:created>
  <dcterms:modified xsi:type="dcterms:W3CDTF">2021-11-09T17:00:33Z</dcterms:modified>
</cp:coreProperties>
</file>