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6"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4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38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584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10871200" cy="6324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13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43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13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46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61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73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8108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40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6/30/2024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32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6/30/2024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69198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2185924"/>
            <a:ext cx="9296400" cy="567463"/>
          </a:xfrm>
          <a:prstGeom prst="rect">
            <a:avLst/>
          </a:prstGeom>
        </p:spPr>
        <p:txBody>
          <a:bodyPr vert="horz" wrap="square" lIns="0" tIns="13335" rIns="0" bIns="0" rtlCol="0">
            <a:spAutoFit/>
          </a:bodyPr>
          <a:lstStyle/>
          <a:p>
            <a:pPr marL="12700" algn="ctr">
              <a:lnSpc>
                <a:spcPct val="100000"/>
              </a:lnSpc>
              <a:spcBef>
                <a:spcPts val="105"/>
              </a:spcBef>
            </a:pPr>
            <a:r>
              <a:rPr lang="en-IN" sz="3600" b="1" spc="-5" dirty="0">
                <a:solidFill>
                  <a:srgbClr val="C00000"/>
                </a:solidFill>
                <a:latin typeface="Arial"/>
                <a:cs typeface="Arial"/>
              </a:rPr>
              <a:t>RESTAURENT SENTIMENT ANALYSIS</a:t>
            </a:r>
            <a:endParaRPr sz="3600" b="1" dirty="0">
              <a:solidFill>
                <a:srgbClr val="C00000"/>
              </a:solidFill>
              <a:latin typeface="Arial"/>
              <a:cs typeface="Arial"/>
            </a:endParaRPr>
          </a:p>
        </p:txBody>
      </p:sp>
      <p:sp>
        <p:nvSpPr>
          <p:cNvPr id="3" name="object 3"/>
          <p:cNvSpPr txBox="1">
            <a:spLocks noGrp="1"/>
          </p:cNvSpPr>
          <p:nvPr>
            <p:ph type="title"/>
          </p:nvPr>
        </p:nvSpPr>
        <p:spPr>
          <a:xfrm>
            <a:off x="3882135" y="1049655"/>
            <a:ext cx="4317365" cy="518159"/>
          </a:xfrm>
          <a:prstGeom prst="rect">
            <a:avLst/>
          </a:prstGeom>
          <a:effectLst>
            <a:innerShdw blurRad="114300">
              <a:prstClr val="black"/>
            </a:innerShdw>
          </a:effectLst>
        </p:spPr>
        <p:txBody>
          <a:bodyPr vert="horz" wrap="square" lIns="0" tIns="16510" rIns="0" bIns="0" rtlCol="0">
            <a:spAutoFit/>
          </a:bodyPr>
          <a:lstStyle/>
          <a:p>
            <a:pPr marL="12700">
              <a:lnSpc>
                <a:spcPct val="100000"/>
              </a:lnSpc>
              <a:spcBef>
                <a:spcPts val="130"/>
              </a:spcBef>
            </a:pPr>
            <a:r>
              <a:rPr sz="3200" spc="-5" dirty="0">
                <a:solidFill>
                  <a:schemeClr val="tx1">
                    <a:lumMod val="95000"/>
                    <a:lumOff val="5000"/>
                  </a:schemeClr>
                </a:solidFill>
                <a:effectLst>
                  <a:outerShdw blurRad="38100" dist="38100" dir="2700000" algn="tl">
                    <a:srgbClr val="000000">
                      <a:alpha val="43137"/>
                    </a:srgbClr>
                  </a:outerShdw>
                </a:effectLst>
              </a:rPr>
              <a:t>CAPSTONE</a:t>
            </a:r>
            <a:r>
              <a:rPr sz="3200" spc="-105" dirty="0">
                <a:solidFill>
                  <a:schemeClr val="tx1">
                    <a:lumMod val="95000"/>
                    <a:lumOff val="5000"/>
                  </a:schemeClr>
                </a:solidFill>
                <a:effectLst>
                  <a:outerShdw blurRad="38100" dist="38100" dir="2700000" algn="tl">
                    <a:srgbClr val="000000">
                      <a:alpha val="43137"/>
                    </a:srgbClr>
                  </a:outerShdw>
                </a:effectLst>
              </a:rPr>
              <a:t> </a:t>
            </a:r>
            <a:r>
              <a:rPr sz="3200" spc="5" dirty="0">
                <a:solidFill>
                  <a:schemeClr val="tx1">
                    <a:lumMod val="95000"/>
                    <a:lumOff val="5000"/>
                  </a:schemeClr>
                </a:solidFill>
                <a:effectLst>
                  <a:outerShdw blurRad="38100" dist="38100" dir="2700000" algn="tl">
                    <a:srgbClr val="000000">
                      <a:alpha val="43137"/>
                    </a:srgbClr>
                  </a:outerShdw>
                </a:effectLst>
              </a:rPr>
              <a:t>PROJECT</a:t>
            </a:r>
            <a:endParaRPr sz="3200" dirty="0">
              <a:solidFill>
                <a:schemeClr val="tx1">
                  <a:lumMod val="95000"/>
                  <a:lumOff val="5000"/>
                </a:schemeClr>
              </a:solidFill>
              <a:effectLst>
                <a:outerShdw blurRad="38100" dist="38100" dir="2700000" algn="tl">
                  <a:srgbClr val="000000">
                    <a:alpha val="43137"/>
                  </a:srgbClr>
                </a:outerShdw>
              </a:effectLst>
            </a:endParaRPr>
          </a:p>
        </p:txBody>
      </p:sp>
      <p:sp>
        <p:nvSpPr>
          <p:cNvPr id="4" name="object 4"/>
          <p:cNvSpPr txBox="1"/>
          <p:nvPr/>
        </p:nvSpPr>
        <p:spPr>
          <a:xfrm>
            <a:off x="533400" y="2971800"/>
            <a:ext cx="11125200" cy="2546851"/>
          </a:xfrm>
          <a:prstGeom prst="rect">
            <a:avLst/>
          </a:prstGeom>
          <a:solidFill>
            <a:schemeClr val="tx2">
              <a:lumMod val="60000"/>
              <a:lumOff val="40000"/>
            </a:schemeClr>
          </a:solidFill>
        </p:spPr>
        <p:txBody>
          <a:bodyPr vert="horz" wrap="square" lIns="0" tIns="0" rIns="0" bIns="0" rtlCol="0">
            <a:spAutoFit/>
          </a:bodyPr>
          <a:lstStyle/>
          <a:p>
            <a:pPr>
              <a:lnSpc>
                <a:spcPct val="100000"/>
              </a:lnSpc>
            </a:pPr>
            <a:endParaRPr sz="2200" dirty="0">
              <a:solidFill>
                <a:srgbClr val="002060"/>
              </a:solidFill>
              <a:latin typeface="Times New Roman"/>
              <a:cs typeface="Times New Roman"/>
            </a:endParaRPr>
          </a:p>
          <a:p>
            <a:pPr>
              <a:lnSpc>
                <a:spcPct val="100000"/>
              </a:lnSpc>
            </a:pPr>
            <a:endParaRPr sz="2200" dirty="0">
              <a:solidFill>
                <a:srgbClr val="002060"/>
              </a:solidFill>
              <a:highlight>
                <a:srgbClr val="C0C0C0"/>
              </a:highlight>
              <a:latin typeface="Times New Roman"/>
              <a:cs typeface="Times New Roman"/>
            </a:endParaRPr>
          </a:p>
          <a:p>
            <a:pPr>
              <a:lnSpc>
                <a:spcPct val="100000"/>
              </a:lnSpc>
            </a:pPr>
            <a:endParaRPr sz="2200" dirty="0">
              <a:solidFill>
                <a:srgbClr val="002060"/>
              </a:solidFill>
              <a:latin typeface="Times New Roman"/>
              <a:cs typeface="Times New Roman"/>
            </a:endParaRPr>
          </a:p>
          <a:p>
            <a:pPr>
              <a:lnSpc>
                <a:spcPct val="100000"/>
              </a:lnSpc>
            </a:pPr>
            <a:endParaRPr sz="2200" dirty="0">
              <a:solidFill>
                <a:srgbClr val="002060"/>
              </a:solidFill>
              <a:latin typeface="Times New Roman"/>
              <a:cs typeface="Times New Roman"/>
            </a:endParaRPr>
          </a:p>
          <a:p>
            <a:pPr>
              <a:lnSpc>
                <a:spcPct val="100000"/>
              </a:lnSpc>
              <a:spcBef>
                <a:spcPts val="45"/>
              </a:spcBef>
            </a:pPr>
            <a:endParaRPr lang="en-IN" sz="1750" dirty="0">
              <a:solidFill>
                <a:srgbClr val="002060"/>
              </a:solidFill>
              <a:latin typeface="Times New Roman"/>
              <a:cs typeface="Times New Roman"/>
            </a:endParaRPr>
          </a:p>
          <a:p>
            <a:pPr marL="2763520">
              <a:lnSpc>
                <a:spcPct val="100000"/>
              </a:lnSpc>
            </a:pPr>
            <a:r>
              <a:rPr lang="en-US" sz="2000" b="1" dirty="0">
                <a:solidFill>
                  <a:srgbClr val="002060"/>
                </a:solidFill>
                <a:latin typeface="Arial"/>
                <a:cs typeface="Arial"/>
              </a:rPr>
              <a:t>Presented</a:t>
            </a:r>
            <a:r>
              <a:rPr lang="en-US" sz="2000" b="1" spc="-100" dirty="0">
                <a:solidFill>
                  <a:srgbClr val="002060"/>
                </a:solidFill>
                <a:latin typeface="Arial"/>
                <a:cs typeface="Arial"/>
              </a:rPr>
              <a:t> </a:t>
            </a:r>
            <a:r>
              <a:rPr lang="en-US" sz="2000" b="1" spc="20" dirty="0">
                <a:solidFill>
                  <a:srgbClr val="002060"/>
                </a:solidFill>
                <a:latin typeface="Arial"/>
                <a:cs typeface="Arial"/>
              </a:rPr>
              <a:t>By:</a:t>
            </a:r>
            <a:endParaRPr lang="en-US" sz="2000" dirty="0">
              <a:solidFill>
                <a:srgbClr val="002060"/>
              </a:solidFill>
              <a:latin typeface="Arial"/>
              <a:cs typeface="Arial"/>
            </a:endParaRPr>
          </a:p>
          <a:p>
            <a:pPr marL="2763520">
              <a:lnSpc>
                <a:spcPct val="100000"/>
              </a:lnSpc>
            </a:pPr>
            <a:r>
              <a:rPr lang="en-US" sz="2000" b="1" spc="-5" dirty="0">
                <a:solidFill>
                  <a:srgbClr val="002060"/>
                </a:solidFill>
                <a:latin typeface="Arial"/>
                <a:cs typeface="Arial"/>
              </a:rPr>
              <a:t>      Tejaswi Kumar </a:t>
            </a:r>
          </a:p>
          <a:p>
            <a:pPr marL="2763520">
              <a:lnSpc>
                <a:spcPct val="100000"/>
              </a:lnSpc>
            </a:pPr>
            <a:r>
              <a:rPr lang="en-US" sz="2000" b="1" spc="-5" dirty="0">
                <a:solidFill>
                  <a:srgbClr val="002060"/>
                </a:solidFill>
                <a:latin typeface="Arial"/>
                <a:cs typeface="Arial"/>
              </a:rPr>
              <a:t>	</a:t>
            </a:r>
            <a:r>
              <a:rPr lang="en-US" sz="2000" b="1" dirty="0">
                <a:solidFill>
                  <a:srgbClr val="002060"/>
                </a:solidFill>
                <a:latin typeface="Arial"/>
                <a:cs typeface="Arial"/>
              </a:rPr>
              <a:t>Aditya Engineering College (</a:t>
            </a:r>
            <a:r>
              <a:rPr lang="en-US" sz="2000" b="1" spc="-5" dirty="0">
                <a:solidFill>
                  <a:srgbClr val="002060"/>
                </a:solidFill>
                <a:latin typeface="Arial"/>
                <a:cs typeface="Arial"/>
              </a:rPr>
              <a:t>CSE)</a:t>
            </a:r>
            <a:endParaRPr lang="en-US" sz="2000" dirty="0">
              <a:solidFill>
                <a:srgbClr val="00206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idx="4294967295"/>
          </p:nvPr>
        </p:nvSpPr>
        <p:spPr>
          <a:xfrm>
            <a:off x="0" y="304800"/>
            <a:ext cx="6019800" cy="528637"/>
          </a:xfrm>
          <a:prstGeom prst="rect">
            <a:avLst/>
          </a:prstGeom>
        </p:spPr>
        <p:txBody>
          <a:bodyPr vert="horz" wrap="square" lIns="0" tIns="13335" rIns="0" bIns="0" rtlCol="0">
            <a:spAutoFit/>
          </a:bodyPr>
          <a:lstStyle/>
          <a:p>
            <a:pPr marL="12700">
              <a:lnSpc>
                <a:spcPct val="100000"/>
              </a:lnSpc>
              <a:spcBef>
                <a:spcPts val="105"/>
              </a:spcBef>
            </a:pPr>
            <a:r>
              <a:rPr lang="en-US" sz="3300" spc="-5" dirty="0">
                <a:solidFill>
                  <a:srgbClr val="C00000"/>
                </a:solidFill>
              </a:rPr>
              <a:t>  </a:t>
            </a:r>
            <a:r>
              <a:rPr sz="3300" u="sng" spc="-5" dirty="0">
                <a:solidFill>
                  <a:srgbClr val="C00000"/>
                </a:solidFill>
              </a:rPr>
              <a:t>FUTURE</a:t>
            </a:r>
            <a:r>
              <a:rPr sz="3300" u="sng" spc="-40" dirty="0">
                <a:solidFill>
                  <a:srgbClr val="C00000"/>
                </a:solidFill>
              </a:rPr>
              <a:t> </a:t>
            </a:r>
            <a:r>
              <a:rPr sz="3300" u="sng" spc="-15" dirty="0">
                <a:solidFill>
                  <a:srgbClr val="C00000"/>
                </a:solidFill>
              </a:rPr>
              <a:t>SCOPE</a:t>
            </a:r>
            <a:endParaRPr sz="3300" u="sng" dirty="0">
              <a:solidFill>
                <a:srgbClr val="C00000"/>
              </a:solidFill>
            </a:endParaRPr>
          </a:p>
        </p:txBody>
      </p:sp>
      <p:sp>
        <p:nvSpPr>
          <p:cNvPr id="4" name="TextBox 3">
            <a:extLst>
              <a:ext uri="{FF2B5EF4-FFF2-40B4-BE49-F238E27FC236}">
                <a16:creationId xmlns:a16="http://schemas.microsoft.com/office/drawing/2014/main" id="{679585B7-156C-42B5-4E18-2EAD05C190BC}"/>
              </a:ext>
            </a:extLst>
          </p:cNvPr>
          <p:cNvSpPr txBox="1"/>
          <p:nvPr/>
        </p:nvSpPr>
        <p:spPr>
          <a:xfrm>
            <a:off x="304800" y="1330578"/>
            <a:ext cx="11277600" cy="4801314"/>
          </a:xfrm>
          <a:prstGeom prst="rect">
            <a:avLst/>
          </a:prstGeom>
          <a:noFill/>
        </p:spPr>
        <p:txBody>
          <a:bodyPr wrap="square" rtlCol="0">
            <a:spAutoFit/>
          </a:bodyPr>
          <a:lstStyle/>
          <a:p>
            <a:r>
              <a:rPr lang="en-US" b="1" dirty="0"/>
              <a:t>Incorporating Additional Data Sources:</a:t>
            </a:r>
          </a:p>
          <a:p>
            <a:pPr>
              <a:buFont typeface="+mj-lt"/>
              <a:buAutoNum type="arabicPeriod"/>
            </a:pPr>
            <a:r>
              <a:rPr lang="en-US" b="1" dirty="0"/>
              <a:t>Social Media Data:</a:t>
            </a:r>
            <a:r>
              <a:rPr lang="en-US" dirty="0"/>
              <a:t> </a:t>
            </a:r>
            <a:r>
              <a:rPr lang="en-US" sz="1400" dirty="0"/>
              <a:t>Integrate reviews and comments from social media platforms like Twitter, Facebook, and Instagram to capture a broader range of customer opinions</a:t>
            </a:r>
            <a:r>
              <a:rPr lang="en-US" dirty="0"/>
              <a:t>.</a:t>
            </a:r>
          </a:p>
          <a:p>
            <a:pPr>
              <a:buFont typeface="+mj-lt"/>
              <a:buAutoNum type="arabicPeriod"/>
            </a:pPr>
            <a:r>
              <a:rPr lang="en-US" b="1" dirty="0"/>
              <a:t>Customer Surveys:</a:t>
            </a:r>
            <a:r>
              <a:rPr lang="en-US" dirty="0"/>
              <a:t> </a:t>
            </a:r>
            <a:r>
              <a:rPr lang="en-US" sz="1400" dirty="0"/>
              <a:t>Utilize feedback from customer surveys to provide more detailed insights into specific aspects of the dining experience.</a:t>
            </a:r>
          </a:p>
          <a:p>
            <a:pPr>
              <a:buFont typeface="+mj-lt"/>
              <a:buAutoNum type="arabicPeriod"/>
            </a:pPr>
            <a:r>
              <a:rPr lang="en-US" b="1" dirty="0"/>
              <a:t>Competitor Analysis:</a:t>
            </a:r>
            <a:r>
              <a:rPr lang="en-US" dirty="0"/>
              <a:t> </a:t>
            </a:r>
            <a:r>
              <a:rPr lang="en-US" sz="1400" dirty="0"/>
              <a:t>Include reviews from competitor restaurants to benchmark performance and identify areas for improvement.</a:t>
            </a:r>
          </a:p>
          <a:p>
            <a:r>
              <a:rPr lang="en-US" b="1" dirty="0"/>
              <a:t>Optimizing the Algorithm:</a:t>
            </a:r>
          </a:p>
          <a:p>
            <a:pPr>
              <a:buFont typeface="+mj-lt"/>
              <a:buAutoNum type="arabicPeriod"/>
            </a:pPr>
            <a:r>
              <a:rPr lang="en-US" b="1" dirty="0"/>
              <a:t>Advanced Models:</a:t>
            </a:r>
            <a:r>
              <a:rPr lang="en-US" dirty="0"/>
              <a:t> </a:t>
            </a:r>
            <a:r>
              <a:rPr lang="en-US" sz="1400" dirty="0"/>
              <a:t>Transition from Naive Bayes to more sophisticated models such as BERT or Transformer-based models to improve context understanding and sentiment accuracy</a:t>
            </a:r>
            <a:r>
              <a:rPr lang="en-US" dirty="0"/>
              <a:t>.</a:t>
            </a:r>
          </a:p>
          <a:p>
            <a:pPr>
              <a:buFont typeface="+mj-lt"/>
              <a:buAutoNum type="arabicPeriod"/>
            </a:pPr>
            <a:r>
              <a:rPr lang="en-US" b="1" dirty="0"/>
              <a:t>Ensemble Techniques:</a:t>
            </a:r>
            <a:r>
              <a:rPr lang="en-US" dirty="0"/>
              <a:t> </a:t>
            </a:r>
            <a:r>
              <a:rPr lang="en-US" sz="1400" dirty="0"/>
              <a:t>Implement ensemble methods combining multiple algorithms to boost prediction accuracy and robustness.</a:t>
            </a:r>
          </a:p>
          <a:p>
            <a:pPr>
              <a:buFont typeface="+mj-lt"/>
              <a:buAutoNum type="arabicPeriod"/>
            </a:pPr>
            <a:r>
              <a:rPr lang="en-US" b="1" dirty="0"/>
              <a:t>Hyperparameter Tuning:</a:t>
            </a:r>
            <a:r>
              <a:rPr lang="en-US" dirty="0"/>
              <a:t> </a:t>
            </a:r>
            <a:r>
              <a:rPr lang="en-US" sz="1400" dirty="0"/>
              <a:t>Continuously optimize model parameters using techniques like Grid Search or Random Search to enhance performance</a:t>
            </a:r>
            <a:r>
              <a:rPr lang="en-US" dirty="0"/>
              <a:t>.</a:t>
            </a:r>
          </a:p>
          <a:p>
            <a:r>
              <a:rPr lang="en-US" b="1" dirty="0"/>
              <a:t>Expanding Geographic Coverage:</a:t>
            </a:r>
          </a:p>
          <a:p>
            <a:pPr>
              <a:buFont typeface="+mj-lt"/>
              <a:buAutoNum type="arabicPeriod"/>
            </a:pPr>
            <a:r>
              <a:rPr lang="en-US" b="1" dirty="0"/>
              <a:t>Multi-City/Region Support:</a:t>
            </a:r>
            <a:r>
              <a:rPr lang="en-US" dirty="0"/>
              <a:t> </a:t>
            </a:r>
            <a:r>
              <a:rPr lang="en-US" sz="1500" dirty="0"/>
              <a:t>Extend the system to analyze reviews from multiple cities or regions, allowing for regional performance comparisons and tailored marketing strategies.</a:t>
            </a:r>
          </a:p>
          <a:p>
            <a:pPr>
              <a:buFont typeface="+mj-lt"/>
              <a:buAutoNum type="arabicPeriod"/>
            </a:pPr>
            <a:r>
              <a:rPr lang="en-US" b="1" dirty="0"/>
              <a:t>Language Support</a:t>
            </a:r>
            <a:r>
              <a:rPr lang="en-US" sz="1400" b="1" dirty="0"/>
              <a:t>:</a:t>
            </a:r>
            <a:r>
              <a:rPr lang="en-US" sz="1400" dirty="0"/>
              <a:t> Add multilingual capabilities to analyze reviews in different languages, broadening the system’s applicability to non-English speaking regions.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64943"/>
            <a:ext cx="3497263" cy="631825"/>
          </a:xfrm>
          <a:prstGeom prst="rect">
            <a:avLst/>
          </a:prstGeom>
        </p:spPr>
        <p:txBody>
          <a:bodyPr vert="horz" wrap="square" lIns="0" tIns="16510" rIns="0" bIns="0" rtlCol="0">
            <a:spAutoFit/>
          </a:bodyPr>
          <a:lstStyle/>
          <a:p>
            <a:pPr marL="12700">
              <a:lnSpc>
                <a:spcPct val="100000"/>
              </a:lnSpc>
              <a:spcBef>
                <a:spcPts val="130"/>
              </a:spcBef>
            </a:pPr>
            <a:r>
              <a:rPr lang="en-US" sz="3950" spc="30" dirty="0">
                <a:solidFill>
                  <a:srgbClr val="C00000"/>
                </a:solidFill>
              </a:rPr>
              <a:t>   </a:t>
            </a:r>
            <a:r>
              <a:rPr sz="3950" u="sng" spc="30" dirty="0">
                <a:solidFill>
                  <a:srgbClr val="C00000"/>
                </a:solidFill>
              </a:rPr>
              <a:t>REFERENCES</a:t>
            </a:r>
            <a:endParaRPr sz="3950" u="sng" dirty="0">
              <a:solidFill>
                <a:srgbClr val="C00000"/>
              </a:solidFill>
            </a:endParaRPr>
          </a:p>
        </p:txBody>
      </p:sp>
      <p:sp>
        <p:nvSpPr>
          <p:cNvPr id="4" name="TextBox 3">
            <a:extLst>
              <a:ext uri="{FF2B5EF4-FFF2-40B4-BE49-F238E27FC236}">
                <a16:creationId xmlns:a16="http://schemas.microsoft.com/office/drawing/2014/main" id="{6E7C7613-C6E4-8722-EAE9-671777863DCD}"/>
              </a:ext>
            </a:extLst>
          </p:cNvPr>
          <p:cNvSpPr txBox="1"/>
          <p:nvPr/>
        </p:nvSpPr>
        <p:spPr>
          <a:xfrm>
            <a:off x="609600" y="1066800"/>
            <a:ext cx="11506200" cy="4970591"/>
          </a:xfrm>
          <a:prstGeom prst="rect">
            <a:avLst/>
          </a:prstGeom>
          <a:noFill/>
        </p:spPr>
        <p:txBody>
          <a:bodyPr wrap="square" rtlCol="0">
            <a:spAutoFit/>
          </a:bodyPr>
          <a:lstStyle/>
          <a:p>
            <a:r>
              <a:rPr lang="en-IN" b="1" dirty="0"/>
              <a:t>Restaurant Review Sentiment Analysis:</a:t>
            </a:r>
          </a:p>
          <a:p>
            <a:endParaRPr lang="en-IN" dirty="0"/>
          </a:p>
          <a:p>
            <a:r>
              <a:rPr lang="en-IN" sz="1500" dirty="0"/>
              <a:t>Pang, B., &amp; Lee, L. (2008). Opinion mining and sentiment analysis. Foundations and Trends® in Information Retrieval, 2(1-2), 1-135.</a:t>
            </a:r>
          </a:p>
          <a:p>
            <a:r>
              <a:rPr lang="en-IN" sz="1500" dirty="0"/>
              <a:t>Liu, B. (2012). Sentiment analysis and opinion mining. Synthesis Lectures on Human Language Technologies, 5(1), 1-167.</a:t>
            </a:r>
          </a:p>
          <a:p>
            <a:r>
              <a:rPr lang="en-IN" sz="1500" dirty="0"/>
              <a:t>Machine Learning Algorithms:</a:t>
            </a:r>
          </a:p>
          <a:p>
            <a:endParaRPr lang="en-IN" dirty="0"/>
          </a:p>
          <a:p>
            <a:r>
              <a:rPr lang="en-IN" sz="1500" dirty="0"/>
              <a:t>Kim, Y. (2014). Convolutional neural networks for sentence classification. Proceedings of the 2014 Conference on Empirical Methods in Natural Language Processing (EMNLP), 1746-1751.</a:t>
            </a:r>
          </a:p>
          <a:p>
            <a:r>
              <a:rPr lang="en-IN" sz="1500" dirty="0"/>
              <a:t>Pennington, J., </a:t>
            </a:r>
            <a:r>
              <a:rPr lang="en-IN" sz="1500" dirty="0" err="1"/>
              <a:t>Socher</a:t>
            </a:r>
            <a:r>
              <a:rPr lang="en-IN" sz="1500" dirty="0"/>
              <a:t>, R., &amp; Manning, C. D. (2014). </a:t>
            </a:r>
            <a:r>
              <a:rPr lang="en-IN" sz="1500" dirty="0" err="1"/>
              <a:t>GloVe</a:t>
            </a:r>
            <a:r>
              <a:rPr lang="en-IN" sz="1500" dirty="0"/>
              <a:t>: Global vectors for word representation. Proceedings of the 2014 Conference on Empirical Methods in Natural Language Processing (EMNLP), 1532-1543.</a:t>
            </a:r>
          </a:p>
          <a:p>
            <a:r>
              <a:rPr lang="en-IN" sz="1600" b="1" dirty="0"/>
              <a:t>Data Preprocessing:</a:t>
            </a:r>
          </a:p>
          <a:p>
            <a:endParaRPr lang="en-IN" dirty="0"/>
          </a:p>
          <a:p>
            <a:r>
              <a:rPr lang="en-IN" sz="1500" dirty="0"/>
              <a:t>Bird, S., Klein, E., &amp; </a:t>
            </a:r>
            <a:r>
              <a:rPr lang="en-IN" sz="1500" dirty="0" err="1"/>
              <a:t>Loper</a:t>
            </a:r>
            <a:r>
              <a:rPr lang="en-IN" sz="1500" dirty="0"/>
              <a:t>, E. (2009). Natural Language Processing with Python: </a:t>
            </a:r>
            <a:r>
              <a:rPr lang="en-IN" sz="1500" dirty="0" err="1"/>
              <a:t>Analyzing</a:t>
            </a:r>
            <a:r>
              <a:rPr lang="en-IN" sz="1500" dirty="0"/>
              <a:t> Text with the Natural Language Toolkit. O'Reilly Media.</a:t>
            </a:r>
          </a:p>
          <a:p>
            <a:r>
              <a:rPr lang="en-IN" sz="1500" dirty="0"/>
              <a:t>Manning, C. D., Raghavan, P., &amp; </a:t>
            </a:r>
            <a:r>
              <a:rPr lang="en-IN" sz="1500" dirty="0" err="1"/>
              <a:t>Schütze</a:t>
            </a:r>
            <a:r>
              <a:rPr lang="en-IN" sz="1500" dirty="0"/>
              <a:t>, H. (2008). Introduction to Information Retrieval. Cambridge University Press.</a:t>
            </a:r>
          </a:p>
          <a:p>
            <a:endParaRPr lang="en-IN" sz="1500" dirty="0"/>
          </a:p>
          <a:p>
            <a:r>
              <a:rPr lang="en-IN" sz="1600" b="1" dirty="0"/>
              <a:t>Model Evaluation:</a:t>
            </a:r>
          </a:p>
          <a:p>
            <a:endParaRPr lang="en-IN" dirty="0"/>
          </a:p>
          <a:p>
            <a:r>
              <a:rPr lang="en-IN" sz="1500" dirty="0"/>
              <a:t>Forman, G. (2003). An extensive empirical study of feature selection metrics for text classification. Journal of Machine Learning Research, 3, 1289-1305.</a:t>
            </a:r>
          </a:p>
          <a:p>
            <a:r>
              <a:rPr lang="en-IN" sz="1500" dirty="0" err="1"/>
              <a:t>Sebastiani</a:t>
            </a:r>
            <a:r>
              <a:rPr lang="en-IN" sz="1500" dirty="0"/>
              <a:t>, F. (2002). Machine learning in automated text categorization. ACM Computing Surveys (CSUR), 34(1), 1-47.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981200" y="2133600"/>
            <a:ext cx="8686800" cy="1124026"/>
          </a:xfrm>
          <a:prstGeom prst="rect">
            <a:avLst/>
          </a:prstGeom>
          <a:ln>
            <a:noFill/>
          </a:ln>
          <a:effectLst>
            <a:glow rad="228600">
              <a:schemeClr val="accent1">
                <a:satMod val="175000"/>
                <a:alpha val="40000"/>
              </a:schemeClr>
            </a:glow>
            <a:outerShdw blurRad="44450" dist="27940" dir="5400000" algn="ctr">
              <a:srgbClr val="000000">
                <a:alpha val="32000"/>
              </a:srgbClr>
            </a:outerShdw>
            <a:reflection blurRad="6350" stA="50000" endA="300" endPos="55500" dist="101600" dir="5400000" sy="-100000" algn="bl" rotWithShape="0"/>
          </a:effectLst>
          <a:scene3d>
            <a:camera prst="orthographicFront">
              <a:rot lat="0" lon="0" rev="0"/>
            </a:camera>
            <a:lightRig rig="balanced" dir="t">
              <a:rot lat="0" lon="0" rev="8700000"/>
            </a:lightRig>
          </a:scene3d>
          <a:sp3d>
            <a:bevelT w="190500" h="38100"/>
          </a:sp3d>
        </p:spPr>
        <p:txBody>
          <a:bodyPr vert="horz" wrap="square" lIns="0" tIns="15875" rIns="0" bIns="0" rtlCol="0">
            <a:spAutoFit/>
          </a:bodyPr>
          <a:lstStyle/>
          <a:p>
            <a:pPr marL="47625" algn="ctr">
              <a:lnSpc>
                <a:spcPct val="100000"/>
              </a:lnSpc>
              <a:spcBef>
                <a:spcPts val="125"/>
              </a:spcBef>
            </a:pPr>
            <a:r>
              <a:rPr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a:t>
            </a:r>
            <a:r>
              <a:rPr lang="en-IN"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 YOU</a:t>
            </a:r>
            <a:endParaRPr sz="72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143000"/>
            <a:ext cx="2195195" cy="508473"/>
          </a:xfrm>
          <a:prstGeom prst="rect">
            <a:avLst/>
          </a:prstGeom>
        </p:spPr>
        <p:txBody>
          <a:bodyPr vert="horz" wrap="square" lIns="0" tIns="15875" rIns="0" bIns="0" rtlCol="0">
            <a:spAutoFit/>
          </a:bodyPr>
          <a:lstStyle/>
          <a:p>
            <a:pPr marL="12700">
              <a:lnSpc>
                <a:spcPct val="100000"/>
              </a:lnSpc>
              <a:spcBef>
                <a:spcPts val="125"/>
              </a:spcBef>
            </a:pPr>
            <a:r>
              <a:rPr u="sng" spc="30" dirty="0"/>
              <a:t>OU</a:t>
            </a:r>
            <a:r>
              <a:rPr u="sng" spc="40" dirty="0"/>
              <a:t>TL</a:t>
            </a:r>
            <a:r>
              <a:rPr u="sng" spc="-20" dirty="0"/>
              <a:t>I</a:t>
            </a:r>
            <a:r>
              <a:rPr lang="en-US" u="sng" spc="30" dirty="0"/>
              <a:t>N</a:t>
            </a:r>
            <a:r>
              <a:rPr u="sng" spc="15" dirty="0"/>
              <a:t>E</a:t>
            </a:r>
          </a:p>
        </p:txBody>
      </p:sp>
      <p:sp>
        <p:nvSpPr>
          <p:cNvPr id="3" name="object 3"/>
          <p:cNvSpPr txBox="1"/>
          <p:nvPr/>
        </p:nvSpPr>
        <p:spPr>
          <a:xfrm>
            <a:off x="1371600" y="1951368"/>
            <a:ext cx="6346190" cy="3813175"/>
          </a:xfrm>
          <a:prstGeom prst="rect">
            <a:avLst/>
          </a:prstGeom>
        </p:spPr>
        <p:txBody>
          <a:bodyPr vert="horz" wrap="square" lIns="0" tIns="184785" rIns="0" bIns="0" rtlCol="0">
            <a:spAutoFit/>
          </a:bodyPr>
          <a:lstStyle/>
          <a:p>
            <a:pPr marL="318770" indent="-306705">
              <a:lnSpc>
                <a:spcPct val="100000"/>
              </a:lnSpc>
              <a:spcBef>
                <a:spcPts val="1455"/>
              </a:spcBef>
              <a:buClr>
                <a:srgbClr val="1CACE3"/>
              </a:buClr>
              <a:buSzPct val="92500"/>
              <a:buFont typeface="Cambria"/>
              <a:buChar char="◾"/>
              <a:tabLst>
                <a:tab pos="318770" algn="l"/>
                <a:tab pos="319405" algn="l"/>
              </a:tabLst>
            </a:pPr>
            <a:r>
              <a:rPr sz="2000" b="1" dirty="0">
                <a:solidFill>
                  <a:srgbClr val="404040"/>
                </a:solidFill>
                <a:latin typeface="Arial"/>
                <a:cs typeface="Arial"/>
              </a:rPr>
              <a:t>Problem</a:t>
            </a:r>
            <a:r>
              <a:rPr sz="2000" b="1" spc="-45" dirty="0">
                <a:solidFill>
                  <a:srgbClr val="404040"/>
                </a:solidFill>
                <a:latin typeface="Arial"/>
                <a:cs typeface="Arial"/>
              </a:rPr>
              <a:t> </a:t>
            </a:r>
            <a:r>
              <a:rPr sz="2000" b="1" spc="-5" dirty="0">
                <a:solidFill>
                  <a:srgbClr val="404040"/>
                </a:solidFill>
                <a:latin typeface="Arial"/>
                <a:cs typeface="Arial"/>
              </a:rPr>
              <a:t>Statement</a:t>
            </a:r>
            <a:r>
              <a:rPr sz="2000" b="1" spc="-15" dirty="0">
                <a:solidFill>
                  <a:srgbClr val="404040"/>
                </a:solidFill>
                <a:latin typeface="Arial"/>
                <a:cs typeface="Arial"/>
              </a:rPr>
              <a:t> </a:t>
            </a:r>
            <a:r>
              <a:rPr sz="2000" dirty="0">
                <a:solidFill>
                  <a:srgbClr val="404040"/>
                </a:solidFill>
                <a:latin typeface="Arial MT"/>
                <a:cs typeface="Arial MT"/>
              </a:rPr>
              <a:t>(Should</a:t>
            </a:r>
            <a:r>
              <a:rPr sz="2000" spc="-40" dirty="0">
                <a:solidFill>
                  <a:srgbClr val="404040"/>
                </a:solidFill>
                <a:latin typeface="Arial MT"/>
                <a:cs typeface="Arial MT"/>
              </a:rPr>
              <a:t> </a:t>
            </a:r>
            <a:r>
              <a:rPr sz="2000" spc="10" dirty="0">
                <a:solidFill>
                  <a:srgbClr val="404040"/>
                </a:solidFill>
                <a:latin typeface="Arial MT"/>
                <a:cs typeface="Arial MT"/>
              </a:rPr>
              <a:t>not</a:t>
            </a:r>
            <a:r>
              <a:rPr sz="2000" spc="-5" dirty="0">
                <a:solidFill>
                  <a:srgbClr val="404040"/>
                </a:solidFill>
                <a:latin typeface="Arial MT"/>
                <a:cs typeface="Arial MT"/>
              </a:rPr>
              <a:t> </a:t>
            </a:r>
            <a:r>
              <a:rPr sz="2000" spc="5" dirty="0">
                <a:solidFill>
                  <a:srgbClr val="404040"/>
                </a:solidFill>
                <a:latin typeface="Arial MT"/>
                <a:cs typeface="Arial MT"/>
              </a:rPr>
              <a:t>include</a:t>
            </a:r>
            <a:r>
              <a:rPr sz="2000" spc="-40" dirty="0">
                <a:solidFill>
                  <a:srgbClr val="404040"/>
                </a:solidFill>
                <a:latin typeface="Arial MT"/>
                <a:cs typeface="Arial MT"/>
              </a:rPr>
              <a:t> </a:t>
            </a:r>
            <a:r>
              <a:rPr sz="2000" dirty="0">
                <a:solidFill>
                  <a:srgbClr val="404040"/>
                </a:solidFill>
                <a:latin typeface="Arial MT"/>
                <a:cs typeface="Arial MT"/>
              </a:rPr>
              <a:t>solution)</a:t>
            </a:r>
            <a:endParaRPr sz="2000">
              <a:latin typeface="Arial MT"/>
              <a:cs typeface="Arial MT"/>
            </a:endParaRPr>
          </a:p>
          <a:p>
            <a:pPr marL="318770" indent="-306705">
              <a:lnSpc>
                <a:spcPct val="100000"/>
              </a:lnSpc>
              <a:spcBef>
                <a:spcPts val="1355"/>
              </a:spcBef>
              <a:buClr>
                <a:srgbClr val="1CACE3"/>
              </a:buClr>
              <a:buSzPct val="92500"/>
              <a:buFont typeface="Cambria"/>
              <a:buChar char="◾"/>
              <a:tabLst>
                <a:tab pos="318770" algn="l"/>
                <a:tab pos="319405" algn="l"/>
              </a:tabLst>
            </a:pPr>
            <a:r>
              <a:rPr sz="2000" b="1" dirty="0">
                <a:solidFill>
                  <a:srgbClr val="404040"/>
                </a:solidFill>
                <a:latin typeface="Arial"/>
                <a:cs typeface="Arial"/>
              </a:rPr>
              <a:t>Proposed</a:t>
            </a:r>
            <a:r>
              <a:rPr sz="2000" b="1" spc="-30" dirty="0">
                <a:solidFill>
                  <a:srgbClr val="404040"/>
                </a:solidFill>
                <a:latin typeface="Arial"/>
                <a:cs typeface="Arial"/>
              </a:rPr>
              <a:t> </a:t>
            </a:r>
            <a:r>
              <a:rPr sz="2000" b="1" spc="-5" dirty="0">
                <a:solidFill>
                  <a:srgbClr val="404040"/>
                </a:solidFill>
                <a:latin typeface="Arial"/>
                <a:cs typeface="Arial"/>
              </a:rPr>
              <a:t>System/Solution</a:t>
            </a:r>
            <a:endParaRPr sz="2000">
              <a:latin typeface="Arial"/>
              <a:cs typeface="Arial"/>
            </a:endParaRPr>
          </a:p>
          <a:p>
            <a:pPr marL="318770" indent="-306705">
              <a:lnSpc>
                <a:spcPct val="100000"/>
              </a:lnSpc>
              <a:spcBef>
                <a:spcPts val="1280"/>
              </a:spcBef>
              <a:buClr>
                <a:srgbClr val="1CACE3"/>
              </a:buClr>
              <a:buSzPct val="92500"/>
              <a:buFont typeface="Cambria"/>
              <a:buChar char="◾"/>
              <a:tabLst>
                <a:tab pos="318770" algn="l"/>
                <a:tab pos="319405" algn="l"/>
              </a:tabLst>
            </a:pPr>
            <a:r>
              <a:rPr sz="2000" b="1" dirty="0">
                <a:solidFill>
                  <a:srgbClr val="404040"/>
                </a:solidFill>
                <a:latin typeface="Arial"/>
                <a:cs typeface="Arial"/>
              </a:rPr>
              <a:t>System</a:t>
            </a:r>
            <a:r>
              <a:rPr sz="2000" b="1" spc="-15" dirty="0">
                <a:solidFill>
                  <a:srgbClr val="404040"/>
                </a:solidFill>
                <a:latin typeface="Arial"/>
                <a:cs typeface="Arial"/>
              </a:rPr>
              <a:t> </a:t>
            </a:r>
            <a:r>
              <a:rPr sz="2000" b="1" dirty="0">
                <a:solidFill>
                  <a:srgbClr val="404040"/>
                </a:solidFill>
                <a:latin typeface="Arial"/>
                <a:cs typeface="Arial"/>
              </a:rPr>
              <a:t>Development</a:t>
            </a:r>
            <a:r>
              <a:rPr sz="2000" b="1" spc="-100" dirty="0">
                <a:solidFill>
                  <a:srgbClr val="404040"/>
                </a:solidFill>
                <a:latin typeface="Arial"/>
                <a:cs typeface="Arial"/>
              </a:rPr>
              <a:t> </a:t>
            </a:r>
            <a:r>
              <a:rPr sz="2000" b="1" dirty="0">
                <a:solidFill>
                  <a:srgbClr val="404040"/>
                </a:solidFill>
                <a:latin typeface="Arial"/>
                <a:cs typeface="Arial"/>
              </a:rPr>
              <a:t>Approach</a:t>
            </a:r>
            <a:r>
              <a:rPr sz="2000" b="1" spc="-20" dirty="0">
                <a:solidFill>
                  <a:srgbClr val="404040"/>
                </a:solidFill>
                <a:latin typeface="Arial"/>
                <a:cs typeface="Arial"/>
              </a:rPr>
              <a:t> </a:t>
            </a:r>
            <a:r>
              <a:rPr sz="2000" spc="-20" dirty="0">
                <a:solidFill>
                  <a:srgbClr val="404040"/>
                </a:solidFill>
                <a:latin typeface="Arial MT"/>
                <a:cs typeface="Arial MT"/>
              </a:rPr>
              <a:t>(Technology</a:t>
            </a:r>
            <a:r>
              <a:rPr sz="2000" spc="-7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705">
              <a:lnSpc>
                <a:spcPct val="100000"/>
              </a:lnSpc>
              <a:spcBef>
                <a:spcPts val="1355"/>
              </a:spcBef>
              <a:buClr>
                <a:srgbClr val="1CACE3"/>
              </a:buClr>
              <a:buSzPct val="92500"/>
              <a:buFont typeface="Cambria"/>
              <a:buChar char="◾"/>
              <a:tabLst>
                <a:tab pos="318770" algn="l"/>
                <a:tab pos="319405" algn="l"/>
              </a:tabLst>
            </a:pPr>
            <a:r>
              <a:rPr sz="2000" b="1" spc="-5" dirty="0">
                <a:solidFill>
                  <a:srgbClr val="404040"/>
                </a:solidFill>
                <a:latin typeface="Arial"/>
                <a:cs typeface="Arial"/>
              </a:rPr>
              <a:t>Algorithm</a:t>
            </a:r>
            <a:r>
              <a:rPr sz="2000" b="1" spc="-50" dirty="0">
                <a:solidFill>
                  <a:srgbClr val="404040"/>
                </a:solidFill>
                <a:latin typeface="Arial"/>
                <a:cs typeface="Arial"/>
              </a:rPr>
              <a:t> </a:t>
            </a:r>
            <a:r>
              <a:rPr sz="2000" b="1" spc="15" dirty="0">
                <a:solidFill>
                  <a:srgbClr val="404040"/>
                </a:solidFill>
                <a:latin typeface="Arial"/>
                <a:cs typeface="Arial"/>
              </a:rPr>
              <a:t>&amp;</a:t>
            </a:r>
            <a:r>
              <a:rPr sz="2000" b="1" spc="-15" dirty="0">
                <a:solidFill>
                  <a:srgbClr val="404040"/>
                </a:solidFill>
                <a:latin typeface="Arial"/>
                <a:cs typeface="Arial"/>
              </a:rPr>
              <a:t> </a:t>
            </a:r>
            <a:r>
              <a:rPr sz="2000" b="1" dirty="0">
                <a:solidFill>
                  <a:srgbClr val="404040"/>
                </a:solidFill>
                <a:latin typeface="Arial"/>
                <a:cs typeface="Arial"/>
              </a:rPr>
              <a:t>Deployment</a:t>
            </a:r>
            <a:endParaRPr sz="2000">
              <a:latin typeface="Arial"/>
              <a:cs typeface="Arial"/>
            </a:endParaRPr>
          </a:p>
          <a:p>
            <a:pPr marL="318770" indent="-306705">
              <a:lnSpc>
                <a:spcPct val="100000"/>
              </a:lnSpc>
              <a:spcBef>
                <a:spcPts val="1280"/>
              </a:spcBef>
              <a:buClr>
                <a:srgbClr val="1CACE3"/>
              </a:buClr>
              <a:buSzPct val="92500"/>
              <a:buFont typeface="Cambria"/>
              <a:buChar char="◾"/>
              <a:tabLst>
                <a:tab pos="318770" algn="l"/>
                <a:tab pos="319405" algn="l"/>
              </a:tabLst>
            </a:pPr>
            <a:r>
              <a:rPr sz="2000" b="1" dirty="0">
                <a:solidFill>
                  <a:srgbClr val="404040"/>
                </a:solidFill>
                <a:latin typeface="Arial"/>
                <a:cs typeface="Arial"/>
              </a:rPr>
              <a:t>Result</a:t>
            </a:r>
            <a:endParaRPr sz="2000">
              <a:latin typeface="Arial"/>
              <a:cs typeface="Arial"/>
            </a:endParaRPr>
          </a:p>
          <a:p>
            <a:pPr marL="318770" indent="-306705">
              <a:lnSpc>
                <a:spcPct val="100000"/>
              </a:lnSpc>
              <a:spcBef>
                <a:spcPts val="1355"/>
              </a:spcBef>
              <a:buClr>
                <a:srgbClr val="1CACE3"/>
              </a:buClr>
              <a:buSzPct val="92500"/>
              <a:buFont typeface="Cambria"/>
              <a:buChar char="◾"/>
              <a:tabLst>
                <a:tab pos="318770" algn="l"/>
                <a:tab pos="319405" algn="l"/>
              </a:tabLst>
            </a:pPr>
            <a:r>
              <a:rPr sz="2000" b="1" spc="-5" dirty="0">
                <a:solidFill>
                  <a:srgbClr val="404040"/>
                </a:solidFill>
                <a:latin typeface="Arial"/>
                <a:cs typeface="Arial"/>
              </a:rPr>
              <a:t>Conclusion</a:t>
            </a:r>
            <a:endParaRPr sz="2000">
              <a:latin typeface="Arial"/>
              <a:cs typeface="Arial"/>
            </a:endParaRPr>
          </a:p>
          <a:p>
            <a:pPr marL="318770" indent="-306705">
              <a:lnSpc>
                <a:spcPct val="100000"/>
              </a:lnSpc>
              <a:spcBef>
                <a:spcPts val="1355"/>
              </a:spcBef>
              <a:buClr>
                <a:srgbClr val="1CACE3"/>
              </a:buClr>
              <a:buSzPct val="92500"/>
              <a:buFont typeface="Cambria"/>
              <a:buChar char="◾"/>
              <a:tabLst>
                <a:tab pos="318770" algn="l"/>
                <a:tab pos="319405" algn="l"/>
              </a:tabLst>
            </a:pPr>
            <a:r>
              <a:rPr sz="2000" b="1" spc="-5" dirty="0">
                <a:solidFill>
                  <a:srgbClr val="404040"/>
                </a:solidFill>
                <a:latin typeface="Arial"/>
                <a:cs typeface="Arial"/>
              </a:rPr>
              <a:t>Future</a:t>
            </a:r>
            <a:r>
              <a:rPr sz="2000" b="1" spc="-60"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8770" indent="-306705">
              <a:lnSpc>
                <a:spcPct val="100000"/>
              </a:lnSpc>
              <a:spcBef>
                <a:spcPts val="1280"/>
              </a:spcBef>
              <a:buClr>
                <a:srgbClr val="1CACE3"/>
              </a:buClr>
              <a:buSzPct val="92500"/>
              <a:buFont typeface="Cambria"/>
              <a:buChar char="◾"/>
              <a:tabLst>
                <a:tab pos="318770" algn="l"/>
                <a:tab pos="319405" algn="l"/>
              </a:tabLst>
            </a:pPr>
            <a:r>
              <a:rPr sz="2000" b="1"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28600"/>
            <a:ext cx="5727700" cy="624530"/>
          </a:xfrm>
          <a:prstGeom prst="rect">
            <a:avLst/>
          </a:prstGeom>
        </p:spPr>
        <p:txBody>
          <a:bodyPr vert="horz" wrap="square" lIns="0" tIns="16510" rIns="0" bIns="0" rtlCol="0">
            <a:spAutoFit/>
          </a:bodyPr>
          <a:lstStyle/>
          <a:p>
            <a:pPr marL="12700">
              <a:lnSpc>
                <a:spcPct val="100000"/>
              </a:lnSpc>
              <a:spcBef>
                <a:spcPts val="130"/>
              </a:spcBef>
            </a:pPr>
            <a:r>
              <a:rPr lang="en-US" sz="3950" spc="25" dirty="0">
                <a:solidFill>
                  <a:srgbClr val="C00000"/>
                </a:solidFill>
              </a:rPr>
              <a:t>   </a:t>
            </a:r>
            <a:r>
              <a:rPr sz="3950" u="sng" spc="25" dirty="0">
                <a:solidFill>
                  <a:srgbClr val="C00000"/>
                </a:solidFill>
              </a:rPr>
              <a:t>PROBLEM</a:t>
            </a:r>
            <a:r>
              <a:rPr sz="3950" u="sng" spc="-50" dirty="0">
                <a:solidFill>
                  <a:srgbClr val="C00000"/>
                </a:solidFill>
              </a:rPr>
              <a:t> </a:t>
            </a:r>
            <a:r>
              <a:rPr sz="3950" u="sng" spc="-40" dirty="0">
                <a:solidFill>
                  <a:srgbClr val="C00000"/>
                </a:solidFill>
              </a:rPr>
              <a:t>STATEMENT</a:t>
            </a:r>
            <a:endParaRPr sz="3950" u="sng" dirty="0">
              <a:solidFill>
                <a:srgbClr val="C00000"/>
              </a:solidFill>
            </a:endParaRPr>
          </a:p>
        </p:txBody>
      </p:sp>
      <p:sp>
        <p:nvSpPr>
          <p:cNvPr id="3" name="object 3"/>
          <p:cNvSpPr txBox="1"/>
          <p:nvPr/>
        </p:nvSpPr>
        <p:spPr>
          <a:xfrm>
            <a:off x="868045" y="1524000"/>
            <a:ext cx="10866755" cy="3390672"/>
          </a:xfrm>
          <a:prstGeom prst="rect">
            <a:avLst/>
          </a:prstGeom>
        </p:spPr>
        <p:txBody>
          <a:bodyPr vert="horz" wrap="square" lIns="0" tIns="35560" rIns="0" bIns="0" rtlCol="0">
            <a:spAutoFit/>
          </a:bodyPr>
          <a:lstStyle/>
          <a:p>
            <a:pPr marL="12700" marR="366395">
              <a:lnSpc>
                <a:spcPct val="110200"/>
              </a:lnSpc>
              <a:spcBef>
                <a:spcPts val="280"/>
              </a:spcBef>
            </a:pPr>
            <a:r>
              <a:rPr sz="3200" spc="-45" dirty="0">
                <a:solidFill>
                  <a:srgbClr val="0E0E0E"/>
                </a:solidFill>
                <a:latin typeface="Franklin Gothic Medium"/>
                <a:cs typeface="Franklin Gothic Medium"/>
              </a:rPr>
              <a:t>Example:</a:t>
            </a:r>
            <a:r>
              <a:rPr lang="en-US" sz="3200" spc="-45" dirty="0">
                <a:solidFill>
                  <a:srgbClr val="0E0E0E"/>
                </a:solidFill>
                <a:latin typeface="Franklin Gothic Medium"/>
                <a:cs typeface="Franklin Gothic Medium"/>
              </a:rPr>
              <a:t> </a:t>
            </a:r>
            <a:r>
              <a:rPr lang="en-US" sz="2400" spc="-45" dirty="0">
                <a:solidFill>
                  <a:srgbClr val="0E0E0E"/>
                </a:solidFill>
                <a:latin typeface="Franklin Gothic Medium"/>
                <a:cs typeface="Franklin Gothic Medium"/>
              </a:rPr>
              <a:t>Sentiment analysis in a restaurant review system is the computational process of identifying and categorizing opinions expressed in customer reviews to determine the reviewer’s attitude towards the restaurant. This involves analyzing text to ascertain whether the sentiment is positive, negative, or neutral, and often includes evaluating specific aspects such as food quality, service, ambiance, and overall experience. By leveraging natural language processing (NLP) techniques, sentiment analysis helps restaurant managers understand customer satisfaction and identify areas for improvement, ultimately enhancing the dining experience.</a:t>
            </a:r>
            <a:endParaRPr lang="en-US" sz="2400" dirty="0">
              <a:latin typeface="Franklin Gothic Medium"/>
              <a:cs typeface="Franklin Gothic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6927" y="76200"/>
            <a:ext cx="7620000" cy="624530"/>
          </a:xfrm>
          <a:prstGeom prst="rect">
            <a:avLst/>
          </a:prstGeom>
        </p:spPr>
        <p:txBody>
          <a:bodyPr vert="horz" wrap="square" lIns="0" tIns="16510" rIns="0" bIns="0" rtlCol="0">
            <a:spAutoFit/>
          </a:bodyPr>
          <a:lstStyle/>
          <a:p>
            <a:pPr marL="12700">
              <a:lnSpc>
                <a:spcPct val="100000"/>
              </a:lnSpc>
              <a:spcBef>
                <a:spcPts val="130"/>
              </a:spcBef>
            </a:pPr>
            <a:r>
              <a:rPr lang="en-US" sz="3950" spc="30" dirty="0">
                <a:solidFill>
                  <a:srgbClr val="C00000"/>
                </a:solidFill>
              </a:rPr>
              <a:t>   </a:t>
            </a:r>
            <a:r>
              <a:rPr sz="3950" u="sng" spc="30" dirty="0">
                <a:solidFill>
                  <a:srgbClr val="C00000"/>
                </a:solidFill>
              </a:rPr>
              <a:t>PROPOSED</a:t>
            </a:r>
            <a:r>
              <a:rPr sz="3950" u="sng" spc="-35" dirty="0">
                <a:solidFill>
                  <a:srgbClr val="C00000"/>
                </a:solidFill>
              </a:rPr>
              <a:t> </a:t>
            </a:r>
            <a:r>
              <a:rPr sz="3950" u="sng" spc="25" dirty="0">
                <a:solidFill>
                  <a:srgbClr val="C00000"/>
                </a:solidFill>
              </a:rPr>
              <a:t>SOLUTION</a:t>
            </a:r>
            <a:endParaRPr sz="3950" u="sng" dirty="0">
              <a:solidFill>
                <a:srgbClr val="C00000"/>
              </a:solidFill>
            </a:endParaRPr>
          </a:p>
        </p:txBody>
      </p:sp>
      <p:sp>
        <p:nvSpPr>
          <p:cNvPr id="3" name="object 3"/>
          <p:cNvSpPr txBox="1"/>
          <p:nvPr/>
        </p:nvSpPr>
        <p:spPr>
          <a:xfrm>
            <a:off x="491172" y="914400"/>
            <a:ext cx="11209655" cy="5246052"/>
          </a:xfrm>
          <a:prstGeom prst="rect">
            <a:avLst/>
          </a:prstGeom>
        </p:spPr>
        <p:txBody>
          <a:bodyPr vert="horz" wrap="square" lIns="0" tIns="12700" rIns="0" bIns="0" rtlCol="0">
            <a:spAutoFit/>
          </a:bodyPr>
          <a:lstStyle/>
          <a:p>
            <a:pPr marL="318135" marR="5080" indent="-306070">
              <a:lnSpc>
                <a:spcPct val="109600"/>
              </a:lnSpc>
              <a:spcBef>
                <a:spcPts val="100"/>
              </a:spcBef>
              <a:buClr>
                <a:srgbClr val="1CACE3"/>
              </a:buClr>
              <a:buSzPct val="91666"/>
              <a:buFont typeface="Cambria"/>
              <a:buChar char="◾"/>
              <a:tabLst>
                <a:tab pos="318135" algn="l"/>
                <a:tab pos="318770" algn="l"/>
              </a:tabLst>
            </a:pPr>
            <a:r>
              <a:rPr sz="1200" b="1" spc="5" dirty="0">
                <a:solidFill>
                  <a:srgbClr val="404040"/>
                </a:solidFill>
                <a:latin typeface="Calibri"/>
                <a:cs typeface="Calibri"/>
              </a:rPr>
              <a:t>The </a:t>
            </a:r>
            <a:r>
              <a:rPr sz="1200" b="1" dirty="0">
                <a:solidFill>
                  <a:srgbClr val="404040"/>
                </a:solidFill>
                <a:latin typeface="Calibri"/>
                <a:cs typeface="Calibri"/>
              </a:rPr>
              <a:t>proposed </a:t>
            </a:r>
            <a:r>
              <a:rPr sz="1200" b="1" spc="-15" dirty="0">
                <a:solidFill>
                  <a:srgbClr val="404040"/>
                </a:solidFill>
                <a:latin typeface="Calibri"/>
                <a:cs typeface="Calibri"/>
              </a:rPr>
              <a:t>system </a:t>
            </a:r>
            <a:r>
              <a:rPr sz="1200" b="1" dirty="0">
                <a:solidFill>
                  <a:srgbClr val="404040"/>
                </a:solidFill>
                <a:latin typeface="Calibri"/>
                <a:cs typeface="Calibri"/>
              </a:rPr>
              <a:t>aims </a:t>
            </a:r>
            <a:r>
              <a:rPr sz="1200" b="1" spc="-25" dirty="0">
                <a:solidFill>
                  <a:srgbClr val="404040"/>
                </a:solidFill>
                <a:latin typeface="Calibri"/>
                <a:cs typeface="Calibri"/>
              </a:rPr>
              <a:t>to </a:t>
            </a:r>
            <a:r>
              <a:rPr sz="1200" b="1" spc="-5" dirty="0">
                <a:solidFill>
                  <a:srgbClr val="404040"/>
                </a:solidFill>
                <a:latin typeface="Calibri"/>
                <a:cs typeface="Calibri"/>
              </a:rPr>
              <a:t>address </a:t>
            </a:r>
            <a:r>
              <a:rPr sz="1200" b="1" spc="-10" dirty="0">
                <a:solidFill>
                  <a:srgbClr val="404040"/>
                </a:solidFill>
                <a:latin typeface="Calibri"/>
                <a:cs typeface="Calibri"/>
              </a:rPr>
              <a:t>the </a:t>
            </a:r>
            <a:r>
              <a:rPr sz="1200" b="1" spc="-5" dirty="0">
                <a:solidFill>
                  <a:srgbClr val="404040"/>
                </a:solidFill>
                <a:latin typeface="Calibri"/>
                <a:cs typeface="Calibri"/>
              </a:rPr>
              <a:t>challenge </a:t>
            </a:r>
            <a:r>
              <a:rPr sz="1200" b="1" spc="10" dirty="0">
                <a:solidFill>
                  <a:srgbClr val="404040"/>
                </a:solidFill>
                <a:latin typeface="Calibri"/>
                <a:cs typeface="Calibri"/>
              </a:rPr>
              <a:t>of </a:t>
            </a:r>
            <a:r>
              <a:rPr sz="1200" b="1" spc="-5" dirty="0">
                <a:solidFill>
                  <a:srgbClr val="404040"/>
                </a:solidFill>
                <a:latin typeface="Calibri"/>
                <a:cs typeface="Calibri"/>
              </a:rPr>
              <a:t>predicting </a:t>
            </a:r>
            <a:r>
              <a:rPr sz="1200" b="1" spc="15" dirty="0">
                <a:solidFill>
                  <a:srgbClr val="404040"/>
                </a:solidFill>
                <a:latin typeface="Calibri"/>
                <a:cs typeface="Calibri"/>
              </a:rPr>
              <a:t>the </a:t>
            </a:r>
            <a:r>
              <a:rPr sz="1200" b="1" dirty="0">
                <a:solidFill>
                  <a:srgbClr val="404040"/>
                </a:solidFill>
                <a:latin typeface="Calibri"/>
                <a:cs typeface="Calibri"/>
              </a:rPr>
              <a:t>required </a:t>
            </a:r>
            <a:r>
              <a:rPr sz="1200" b="1" spc="-10" dirty="0">
                <a:solidFill>
                  <a:srgbClr val="404040"/>
                </a:solidFill>
                <a:latin typeface="Calibri"/>
                <a:cs typeface="Calibri"/>
              </a:rPr>
              <a:t>bike </a:t>
            </a:r>
            <a:r>
              <a:rPr sz="1200" b="1" spc="5" dirty="0">
                <a:solidFill>
                  <a:srgbClr val="404040"/>
                </a:solidFill>
                <a:latin typeface="Calibri"/>
                <a:cs typeface="Calibri"/>
              </a:rPr>
              <a:t>count </a:t>
            </a:r>
            <a:r>
              <a:rPr sz="1200" b="1" dirty="0">
                <a:solidFill>
                  <a:srgbClr val="404040"/>
                </a:solidFill>
                <a:latin typeface="Calibri"/>
                <a:cs typeface="Calibri"/>
              </a:rPr>
              <a:t>at </a:t>
            </a:r>
            <a:r>
              <a:rPr sz="1200" b="1" spc="-15" dirty="0">
                <a:solidFill>
                  <a:srgbClr val="404040"/>
                </a:solidFill>
                <a:latin typeface="Calibri"/>
                <a:cs typeface="Calibri"/>
              </a:rPr>
              <a:t>each</a:t>
            </a:r>
            <a:r>
              <a:rPr sz="1200" b="1" spc="-10" dirty="0">
                <a:solidFill>
                  <a:srgbClr val="404040"/>
                </a:solidFill>
                <a:latin typeface="Calibri"/>
                <a:cs typeface="Calibri"/>
              </a:rPr>
              <a:t> </a:t>
            </a:r>
            <a:r>
              <a:rPr sz="1200" b="1" dirty="0">
                <a:solidFill>
                  <a:srgbClr val="404040"/>
                </a:solidFill>
                <a:latin typeface="Calibri"/>
                <a:cs typeface="Calibri"/>
              </a:rPr>
              <a:t>hour </a:t>
            </a:r>
            <a:r>
              <a:rPr sz="1200" b="1" spc="-25" dirty="0">
                <a:solidFill>
                  <a:srgbClr val="404040"/>
                </a:solidFill>
                <a:latin typeface="Calibri"/>
                <a:cs typeface="Calibri"/>
              </a:rPr>
              <a:t>to</a:t>
            </a:r>
            <a:r>
              <a:rPr sz="1200" b="1" spc="-20" dirty="0">
                <a:solidFill>
                  <a:srgbClr val="404040"/>
                </a:solidFill>
                <a:latin typeface="Calibri"/>
                <a:cs typeface="Calibri"/>
              </a:rPr>
              <a:t> </a:t>
            </a:r>
            <a:r>
              <a:rPr sz="1200" b="1" spc="-10" dirty="0">
                <a:solidFill>
                  <a:srgbClr val="404040"/>
                </a:solidFill>
                <a:latin typeface="Calibri"/>
                <a:cs typeface="Calibri"/>
              </a:rPr>
              <a:t>ensure </a:t>
            </a:r>
            <a:r>
              <a:rPr sz="1200" b="1" dirty="0">
                <a:solidFill>
                  <a:srgbClr val="404040"/>
                </a:solidFill>
                <a:latin typeface="Calibri"/>
                <a:cs typeface="Calibri"/>
              </a:rPr>
              <a:t>a </a:t>
            </a:r>
            <a:r>
              <a:rPr sz="1200" b="1" spc="-10" dirty="0">
                <a:solidFill>
                  <a:srgbClr val="404040"/>
                </a:solidFill>
                <a:latin typeface="Calibri"/>
                <a:cs typeface="Calibri"/>
              </a:rPr>
              <a:t>stable </a:t>
            </a:r>
            <a:r>
              <a:rPr sz="1200" b="1" spc="-5" dirty="0">
                <a:solidFill>
                  <a:srgbClr val="404040"/>
                </a:solidFill>
                <a:latin typeface="Calibri"/>
                <a:cs typeface="Calibri"/>
              </a:rPr>
              <a:t>suppl </a:t>
            </a:r>
            <a:r>
              <a:rPr sz="1200" b="1" dirty="0">
                <a:solidFill>
                  <a:srgbClr val="404040"/>
                </a:solidFill>
                <a:latin typeface="Calibri"/>
                <a:cs typeface="Calibri"/>
              </a:rPr>
              <a:t>y </a:t>
            </a:r>
            <a:r>
              <a:rPr sz="1200" b="1" spc="5" dirty="0">
                <a:solidFill>
                  <a:srgbClr val="404040"/>
                </a:solidFill>
                <a:latin typeface="Calibri"/>
                <a:cs typeface="Calibri"/>
              </a:rPr>
              <a:t>of </a:t>
            </a:r>
            <a:r>
              <a:rPr sz="1200" b="1" spc="-15" dirty="0">
                <a:solidFill>
                  <a:srgbClr val="404040"/>
                </a:solidFill>
                <a:latin typeface="Calibri"/>
                <a:cs typeface="Calibri"/>
              </a:rPr>
              <a:t>rental bikes. This </a:t>
            </a:r>
            <a:r>
              <a:rPr sz="1200" b="1" spc="-10" dirty="0">
                <a:solidFill>
                  <a:srgbClr val="404040"/>
                </a:solidFill>
                <a:latin typeface="Calibri"/>
                <a:cs typeface="Calibri"/>
              </a:rPr>
              <a:t>involves leveraging </a:t>
            </a:r>
            <a:r>
              <a:rPr sz="1200" b="1" spc="-5" dirty="0">
                <a:solidFill>
                  <a:srgbClr val="404040"/>
                </a:solidFill>
                <a:latin typeface="Calibri"/>
                <a:cs typeface="Calibri"/>
              </a:rPr>
              <a:t>data </a:t>
            </a:r>
            <a:r>
              <a:rPr sz="1200" b="1" spc="-265" dirty="0">
                <a:solidFill>
                  <a:srgbClr val="404040"/>
                </a:solidFill>
                <a:latin typeface="Calibri"/>
                <a:cs typeface="Calibri"/>
              </a:rPr>
              <a:t> </a:t>
            </a:r>
            <a:r>
              <a:rPr sz="1200" b="1" spc="-5" dirty="0">
                <a:solidFill>
                  <a:srgbClr val="404040"/>
                </a:solidFill>
                <a:latin typeface="Calibri"/>
                <a:cs typeface="Calibri"/>
              </a:rPr>
              <a:t>analytics </a:t>
            </a:r>
            <a:r>
              <a:rPr sz="1200" b="1" spc="10" dirty="0">
                <a:solidFill>
                  <a:srgbClr val="404040"/>
                </a:solidFill>
                <a:latin typeface="Calibri"/>
                <a:cs typeface="Calibri"/>
              </a:rPr>
              <a:t>and</a:t>
            </a:r>
            <a:r>
              <a:rPr sz="1200" b="1" spc="-15" dirty="0">
                <a:solidFill>
                  <a:srgbClr val="404040"/>
                </a:solidFill>
                <a:latin typeface="Calibri"/>
                <a:cs typeface="Calibri"/>
              </a:rPr>
              <a:t> </a:t>
            </a:r>
            <a:r>
              <a:rPr sz="1200" b="1" spc="-5" dirty="0">
                <a:solidFill>
                  <a:srgbClr val="404040"/>
                </a:solidFill>
                <a:latin typeface="Calibri"/>
                <a:cs typeface="Calibri"/>
              </a:rPr>
              <a:t>machine</a:t>
            </a:r>
            <a:r>
              <a:rPr sz="1200" b="1" spc="-55" dirty="0">
                <a:solidFill>
                  <a:srgbClr val="404040"/>
                </a:solidFill>
                <a:latin typeface="Calibri"/>
                <a:cs typeface="Calibri"/>
              </a:rPr>
              <a:t> </a:t>
            </a:r>
            <a:r>
              <a:rPr sz="1200" b="1" spc="-5" dirty="0">
                <a:solidFill>
                  <a:srgbClr val="404040"/>
                </a:solidFill>
                <a:latin typeface="Calibri"/>
                <a:cs typeface="Calibri"/>
              </a:rPr>
              <a:t>learning</a:t>
            </a:r>
            <a:r>
              <a:rPr sz="1200" b="1" spc="60" dirty="0">
                <a:solidFill>
                  <a:srgbClr val="404040"/>
                </a:solidFill>
                <a:latin typeface="Calibri"/>
                <a:cs typeface="Calibri"/>
              </a:rPr>
              <a:t> </a:t>
            </a:r>
            <a:r>
              <a:rPr sz="1200" b="1" spc="-10" dirty="0">
                <a:solidFill>
                  <a:srgbClr val="404040"/>
                </a:solidFill>
                <a:latin typeface="Calibri"/>
                <a:cs typeface="Calibri"/>
              </a:rPr>
              <a:t>techniques</a:t>
            </a:r>
            <a:r>
              <a:rPr sz="1200" b="1" spc="-5" dirty="0">
                <a:solidFill>
                  <a:srgbClr val="404040"/>
                </a:solidFill>
                <a:latin typeface="Calibri"/>
                <a:cs typeface="Calibri"/>
              </a:rPr>
              <a:t> </a:t>
            </a:r>
            <a:r>
              <a:rPr sz="1200" b="1" spc="15" dirty="0">
                <a:solidFill>
                  <a:srgbClr val="404040"/>
                </a:solidFill>
                <a:latin typeface="Calibri"/>
                <a:cs typeface="Calibri"/>
              </a:rPr>
              <a:t>to</a:t>
            </a:r>
            <a:r>
              <a:rPr sz="1200" b="1" spc="-15" dirty="0">
                <a:solidFill>
                  <a:srgbClr val="404040"/>
                </a:solidFill>
                <a:latin typeface="Calibri"/>
                <a:cs typeface="Calibri"/>
              </a:rPr>
              <a:t> </a:t>
            </a:r>
            <a:r>
              <a:rPr sz="1200" b="1" spc="-20" dirty="0">
                <a:solidFill>
                  <a:srgbClr val="404040"/>
                </a:solidFill>
                <a:latin typeface="Calibri"/>
                <a:cs typeface="Calibri"/>
              </a:rPr>
              <a:t>forecast</a:t>
            </a:r>
            <a:r>
              <a:rPr sz="1200" b="1" spc="55" dirty="0">
                <a:solidFill>
                  <a:srgbClr val="404040"/>
                </a:solidFill>
                <a:latin typeface="Calibri"/>
                <a:cs typeface="Calibri"/>
              </a:rPr>
              <a:t> </a:t>
            </a:r>
            <a:r>
              <a:rPr sz="1200" b="1" spc="-10" dirty="0">
                <a:solidFill>
                  <a:srgbClr val="404040"/>
                </a:solidFill>
                <a:latin typeface="Calibri"/>
                <a:cs typeface="Calibri"/>
              </a:rPr>
              <a:t>demand</a:t>
            </a:r>
            <a:r>
              <a:rPr sz="1200" b="1" spc="-15" dirty="0">
                <a:solidFill>
                  <a:srgbClr val="404040"/>
                </a:solidFill>
                <a:latin typeface="Calibri"/>
                <a:cs typeface="Calibri"/>
              </a:rPr>
              <a:t> patterns</a:t>
            </a:r>
            <a:r>
              <a:rPr sz="1200" b="1" spc="-5" dirty="0">
                <a:solidFill>
                  <a:srgbClr val="404040"/>
                </a:solidFill>
                <a:latin typeface="Calibri"/>
                <a:cs typeface="Calibri"/>
              </a:rPr>
              <a:t> </a:t>
            </a:r>
            <a:r>
              <a:rPr sz="1200" b="1" spc="-15" dirty="0">
                <a:solidFill>
                  <a:srgbClr val="404040"/>
                </a:solidFill>
                <a:latin typeface="Calibri"/>
                <a:cs typeface="Calibri"/>
              </a:rPr>
              <a:t>accurately.</a:t>
            </a:r>
            <a:r>
              <a:rPr sz="1200" b="1" spc="10" dirty="0">
                <a:solidFill>
                  <a:srgbClr val="404040"/>
                </a:solidFill>
                <a:latin typeface="Calibri"/>
                <a:cs typeface="Calibri"/>
              </a:rPr>
              <a:t> </a:t>
            </a:r>
            <a:r>
              <a:rPr sz="1200" b="1" spc="5" dirty="0">
                <a:solidFill>
                  <a:srgbClr val="404040"/>
                </a:solidFill>
                <a:latin typeface="Calibri"/>
                <a:cs typeface="Calibri"/>
              </a:rPr>
              <a:t>The</a:t>
            </a:r>
            <a:r>
              <a:rPr sz="1200" b="1" spc="-55" dirty="0">
                <a:solidFill>
                  <a:srgbClr val="404040"/>
                </a:solidFill>
                <a:latin typeface="Calibri"/>
                <a:cs typeface="Calibri"/>
              </a:rPr>
              <a:t> </a:t>
            </a:r>
            <a:r>
              <a:rPr sz="1200" b="1" dirty="0">
                <a:solidFill>
                  <a:srgbClr val="404040"/>
                </a:solidFill>
                <a:latin typeface="Calibri"/>
                <a:cs typeface="Calibri"/>
              </a:rPr>
              <a:t>solution</a:t>
            </a:r>
            <a:r>
              <a:rPr sz="1200" b="1" spc="60" dirty="0">
                <a:solidFill>
                  <a:srgbClr val="404040"/>
                </a:solidFill>
                <a:latin typeface="Calibri"/>
                <a:cs typeface="Calibri"/>
              </a:rPr>
              <a:t> </a:t>
            </a:r>
            <a:r>
              <a:rPr sz="1200" b="1" dirty="0">
                <a:solidFill>
                  <a:srgbClr val="404040"/>
                </a:solidFill>
                <a:latin typeface="Calibri"/>
                <a:cs typeface="Calibri"/>
              </a:rPr>
              <a:t>will</a:t>
            </a:r>
            <a:r>
              <a:rPr sz="1200" b="1" spc="-45" dirty="0">
                <a:solidFill>
                  <a:srgbClr val="404040"/>
                </a:solidFill>
                <a:latin typeface="Calibri"/>
                <a:cs typeface="Calibri"/>
              </a:rPr>
              <a:t> </a:t>
            </a:r>
            <a:r>
              <a:rPr sz="1200" b="1" dirty="0">
                <a:solidFill>
                  <a:srgbClr val="404040"/>
                </a:solidFill>
                <a:latin typeface="Calibri"/>
                <a:cs typeface="Calibri"/>
              </a:rPr>
              <a:t>consist</a:t>
            </a:r>
            <a:r>
              <a:rPr sz="1200" b="1" spc="-10" dirty="0">
                <a:solidFill>
                  <a:srgbClr val="404040"/>
                </a:solidFill>
                <a:latin typeface="Calibri"/>
                <a:cs typeface="Calibri"/>
              </a:rPr>
              <a:t> </a:t>
            </a:r>
            <a:r>
              <a:rPr sz="1200" b="1" spc="-25" dirty="0">
                <a:solidFill>
                  <a:srgbClr val="404040"/>
                </a:solidFill>
                <a:latin typeface="Calibri"/>
                <a:cs typeface="Calibri"/>
              </a:rPr>
              <a:t>of</a:t>
            </a:r>
            <a:r>
              <a:rPr sz="1200" b="1" spc="25" dirty="0">
                <a:solidFill>
                  <a:srgbClr val="404040"/>
                </a:solidFill>
                <a:latin typeface="Calibri"/>
                <a:cs typeface="Calibri"/>
              </a:rPr>
              <a:t> </a:t>
            </a:r>
            <a:r>
              <a:rPr sz="1200" b="1" spc="-10" dirty="0">
                <a:solidFill>
                  <a:srgbClr val="404040"/>
                </a:solidFill>
                <a:latin typeface="Calibri"/>
                <a:cs typeface="Calibri"/>
              </a:rPr>
              <a:t>the</a:t>
            </a:r>
            <a:r>
              <a:rPr sz="1200" b="1" spc="20" dirty="0">
                <a:solidFill>
                  <a:srgbClr val="404040"/>
                </a:solidFill>
                <a:latin typeface="Calibri"/>
                <a:cs typeface="Calibri"/>
              </a:rPr>
              <a:t> </a:t>
            </a:r>
            <a:r>
              <a:rPr sz="1200" b="1" dirty="0">
                <a:solidFill>
                  <a:srgbClr val="404040"/>
                </a:solidFill>
                <a:latin typeface="Calibri"/>
                <a:cs typeface="Calibri"/>
              </a:rPr>
              <a:t>following</a:t>
            </a:r>
            <a:r>
              <a:rPr sz="1200" b="1" spc="135" dirty="0">
                <a:solidFill>
                  <a:srgbClr val="404040"/>
                </a:solidFill>
                <a:latin typeface="Calibri"/>
                <a:cs typeface="Calibri"/>
              </a:rPr>
              <a:t> </a:t>
            </a:r>
            <a:r>
              <a:rPr sz="1200" b="1" spc="-10" dirty="0">
                <a:solidFill>
                  <a:srgbClr val="404040"/>
                </a:solidFill>
                <a:latin typeface="Calibri"/>
                <a:cs typeface="Calibri"/>
              </a:rPr>
              <a:t>components:</a:t>
            </a:r>
            <a:endParaRPr sz="1200" dirty="0">
              <a:latin typeface="Calibri"/>
              <a:cs typeface="Calibri"/>
            </a:endParaRPr>
          </a:p>
          <a:p>
            <a:pPr marL="318135" indent="-306070">
              <a:lnSpc>
                <a:spcPct val="100000"/>
              </a:lnSpc>
              <a:spcBef>
                <a:spcPts val="1035"/>
              </a:spcBef>
              <a:buClr>
                <a:srgbClr val="1CACE3"/>
              </a:buClr>
              <a:buSzPct val="91666"/>
              <a:buFont typeface="Cambria"/>
              <a:buChar char="◾"/>
              <a:tabLst>
                <a:tab pos="318135" algn="l"/>
                <a:tab pos="318770" algn="l"/>
              </a:tabLst>
            </a:pPr>
            <a:r>
              <a:rPr sz="1200" b="1" spc="-15" dirty="0">
                <a:solidFill>
                  <a:srgbClr val="404040"/>
                </a:solidFill>
                <a:latin typeface="Calibri"/>
                <a:cs typeface="Calibri"/>
              </a:rPr>
              <a:t>Data</a:t>
            </a:r>
            <a:r>
              <a:rPr sz="1200" b="1" spc="10" dirty="0">
                <a:solidFill>
                  <a:srgbClr val="404040"/>
                </a:solidFill>
                <a:latin typeface="Calibri"/>
                <a:cs typeface="Calibri"/>
              </a:rPr>
              <a:t> </a:t>
            </a:r>
            <a:r>
              <a:rPr sz="1200" b="1" spc="-10" dirty="0">
                <a:solidFill>
                  <a:srgbClr val="404040"/>
                </a:solidFill>
                <a:latin typeface="Calibri"/>
                <a:cs typeface="Calibri"/>
              </a:rPr>
              <a:t>Collection:</a:t>
            </a:r>
            <a:endParaRPr sz="1200" dirty="0">
              <a:latin typeface="Calibri"/>
              <a:cs typeface="Calibri"/>
            </a:endParaRPr>
          </a:p>
          <a:p>
            <a:pPr marL="643255" lvl="1" indent="-306070">
              <a:lnSpc>
                <a:spcPct val="100000"/>
              </a:lnSpc>
              <a:spcBef>
                <a:spcPts val="965"/>
              </a:spcBef>
              <a:buClr>
                <a:srgbClr val="1CACE3"/>
              </a:buClr>
              <a:buSzPct val="91666"/>
              <a:buFont typeface="Cambria"/>
              <a:buChar char="◾"/>
              <a:tabLst>
                <a:tab pos="642620" algn="l"/>
                <a:tab pos="643255" algn="l"/>
              </a:tabLst>
            </a:pPr>
            <a:r>
              <a:rPr sz="1200" b="1" spc="-5" dirty="0">
                <a:solidFill>
                  <a:srgbClr val="404040"/>
                </a:solidFill>
                <a:latin typeface="Calibri"/>
                <a:cs typeface="Calibri"/>
              </a:rPr>
              <a:t>Gather</a:t>
            </a:r>
            <a:r>
              <a:rPr sz="1200" b="1" spc="-25" dirty="0">
                <a:solidFill>
                  <a:srgbClr val="404040"/>
                </a:solidFill>
                <a:latin typeface="Calibri"/>
                <a:cs typeface="Calibri"/>
              </a:rPr>
              <a:t> </a:t>
            </a:r>
            <a:r>
              <a:rPr sz="1200" b="1" spc="-5" dirty="0">
                <a:solidFill>
                  <a:srgbClr val="404040"/>
                </a:solidFill>
                <a:latin typeface="Calibri"/>
                <a:cs typeface="Calibri"/>
              </a:rPr>
              <a:t>historical</a:t>
            </a:r>
            <a:r>
              <a:rPr sz="1200" b="1" spc="35" dirty="0">
                <a:solidFill>
                  <a:srgbClr val="404040"/>
                </a:solidFill>
                <a:latin typeface="Calibri"/>
                <a:cs typeface="Calibri"/>
              </a:rPr>
              <a:t> </a:t>
            </a:r>
            <a:r>
              <a:rPr sz="1200" b="1" spc="-5" dirty="0">
                <a:solidFill>
                  <a:srgbClr val="404040"/>
                </a:solidFill>
                <a:latin typeface="Calibri"/>
                <a:cs typeface="Calibri"/>
              </a:rPr>
              <a:t>data</a:t>
            </a:r>
            <a:r>
              <a:rPr sz="1200" b="1" spc="-35" dirty="0">
                <a:solidFill>
                  <a:srgbClr val="404040"/>
                </a:solidFill>
                <a:latin typeface="Calibri"/>
                <a:cs typeface="Calibri"/>
              </a:rPr>
              <a:t> </a:t>
            </a:r>
            <a:r>
              <a:rPr sz="1200" b="1" spc="10" dirty="0">
                <a:solidFill>
                  <a:srgbClr val="404040"/>
                </a:solidFill>
                <a:latin typeface="Calibri"/>
                <a:cs typeface="Calibri"/>
              </a:rPr>
              <a:t>on</a:t>
            </a:r>
            <a:r>
              <a:rPr sz="1200" b="1" spc="-15" dirty="0">
                <a:solidFill>
                  <a:srgbClr val="404040"/>
                </a:solidFill>
                <a:latin typeface="Calibri"/>
                <a:cs typeface="Calibri"/>
              </a:rPr>
              <a:t> </a:t>
            </a:r>
            <a:r>
              <a:rPr lang="en-IN" sz="1200" b="1" spc="-10" dirty="0">
                <a:solidFill>
                  <a:srgbClr val="404040"/>
                </a:solidFill>
                <a:latin typeface="Calibri"/>
                <a:cs typeface="Calibri"/>
              </a:rPr>
              <a:t>restaurant customers</a:t>
            </a:r>
            <a:r>
              <a:rPr sz="1200" b="1" spc="-15" dirty="0">
                <a:solidFill>
                  <a:srgbClr val="404040"/>
                </a:solidFill>
                <a:latin typeface="Calibri"/>
                <a:cs typeface="Calibri"/>
              </a:rPr>
              <a:t>,</a:t>
            </a:r>
            <a:r>
              <a:rPr sz="1200" b="1" spc="15" dirty="0">
                <a:solidFill>
                  <a:srgbClr val="404040"/>
                </a:solidFill>
                <a:latin typeface="Calibri"/>
                <a:cs typeface="Calibri"/>
              </a:rPr>
              <a:t> </a:t>
            </a:r>
            <a:r>
              <a:rPr sz="1200" b="1" spc="-5" dirty="0">
                <a:solidFill>
                  <a:srgbClr val="404040"/>
                </a:solidFill>
                <a:latin typeface="Calibri"/>
                <a:cs typeface="Calibri"/>
              </a:rPr>
              <a:t>including</a:t>
            </a:r>
            <a:r>
              <a:rPr sz="1200" b="1" spc="60" dirty="0">
                <a:solidFill>
                  <a:srgbClr val="404040"/>
                </a:solidFill>
                <a:latin typeface="Calibri"/>
                <a:cs typeface="Calibri"/>
              </a:rPr>
              <a:t> </a:t>
            </a:r>
            <a:r>
              <a:rPr sz="1200" b="1" spc="-15" dirty="0">
                <a:solidFill>
                  <a:srgbClr val="404040"/>
                </a:solidFill>
                <a:latin typeface="Calibri"/>
                <a:cs typeface="Calibri"/>
              </a:rPr>
              <a:t>time,</a:t>
            </a:r>
            <a:r>
              <a:rPr sz="1200" b="1" spc="20" dirty="0">
                <a:solidFill>
                  <a:srgbClr val="404040"/>
                </a:solidFill>
                <a:latin typeface="Calibri"/>
                <a:cs typeface="Calibri"/>
              </a:rPr>
              <a:t> </a:t>
            </a:r>
            <a:r>
              <a:rPr sz="1200" b="1" spc="-5" dirty="0">
                <a:solidFill>
                  <a:srgbClr val="404040"/>
                </a:solidFill>
                <a:latin typeface="Calibri"/>
                <a:cs typeface="Calibri"/>
              </a:rPr>
              <a:t>date,</a:t>
            </a:r>
            <a:r>
              <a:rPr sz="1200" b="1" spc="20" dirty="0">
                <a:solidFill>
                  <a:srgbClr val="404040"/>
                </a:solidFill>
                <a:latin typeface="Calibri"/>
                <a:cs typeface="Calibri"/>
              </a:rPr>
              <a:t> </a:t>
            </a:r>
            <a:r>
              <a:rPr lang="en-IN" sz="1200" b="1" spc="-10" dirty="0">
                <a:solidFill>
                  <a:srgbClr val="404040"/>
                </a:solidFill>
                <a:latin typeface="Calibri"/>
                <a:cs typeface="Calibri"/>
              </a:rPr>
              <a:t>frequency</a:t>
            </a:r>
            <a:r>
              <a:rPr sz="1200" b="1" spc="-10" dirty="0">
                <a:solidFill>
                  <a:srgbClr val="404040"/>
                </a:solidFill>
                <a:latin typeface="Calibri"/>
                <a:cs typeface="Calibri"/>
              </a:rPr>
              <a:t>,</a:t>
            </a:r>
            <a:r>
              <a:rPr sz="1200" b="1" spc="20" dirty="0">
                <a:solidFill>
                  <a:srgbClr val="404040"/>
                </a:solidFill>
                <a:latin typeface="Calibri"/>
                <a:cs typeface="Calibri"/>
              </a:rPr>
              <a:t> </a:t>
            </a:r>
            <a:r>
              <a:rPr sz="1200" b="1" spc="10" dirty="0">
                <a:solidFill>
                  <a:srgbClr val="404040"/>
                </a:solidFill>
                <a:latin typeface="Calibri"/>
                <a:cs typeface="Calibri"/>
              </a:rPr>
              <a:t>and</a:t>
            </a:r>
            <a:r>
              <a:rPr sz="1200" b="1" spc="-15" dirty="0">
                <a:solidFill>
                  <a:srgbClr val="404040"/>
                </a:solidFill>
                <a:latin typeface="Calibri"/>
                <a:cs typeface="Calibri"/>
              </a:rPr>
              <a:t> </a:t>
            </a:r>
            <a:r>
              <a:rPr sz="1200" b="1" dirty="0">
                <a:solidFill>
                  <a:srgbClr val="404040"/>
                </a:solidFill>
                <a:latin typeface="Calibri"/>
                <a:cs typeface="Calibri"/>
              </a:rPr>
              <a:t>other</a:t>
            </a:r>
            <a:r>
              <a:rPr sz="1200" b="1" spc="-20" dirty="0">
                <a:solidFill>
                  <a:srgbClr val="404040"/>
                </a:solidFill>
                <a:latin typeface="Calibri"/>
                <a:cs typeface="Calibri"/>
              </a:rPr>
              <a:t> </a:t>
            </a:r>
            <a:r>
              <a:rPr sz="1200" b="1" spc="-10" dirty="0">
                <a:solidFill>
                  <a:srgbClr val="404040"/>
                </a:solidFill>
                <a:latin typeface="Calibri"/>
                <a:cs typeface="Calibri"/>
              </a:rPr>
              <a:t>relevant</a:t>
            </a:r>
            <a:r>
              <a:rPr sz="1200" b="1" spc="-15" dirty="0">
                <a:solidFill>
                  <a:srgbClr val="404040"/>
                </a:solidFill>
                <a:latin typeface="Calibri"/>
                <a:cs typeface="Calibri"/>
              </a:rPr>
              <a:t> factors.</a:t>
            </a:r>
            <a:endParaRPr sz="1200" dirty="0">
              <a:latin typeface="Calibri"/>
              <a:cs typeface="Calibri"/>
            </a:endParaRPr>
          </a:p>
          <a:p>
            <a:pPr marL="643255" lvl="1" indent="-306070">
              <a:lnSpc>
                <a:spcPct val="100000"/>
              </a:lnSpc>
              <a:spcBef>
                <a:spcPts val="890"/>
              </a:spcBef>
              <a:buClr>
                <a:srgbClr val="1CACE3"/>
              </a:buClr>
              <a:buSzPct val="91666"/>
              <a:buFont typeface="Cambria"/>
              <a:buChar char="◾"/>
              <a:tabLst>
                <a:tab pos="642620" algn="l"/>
                <a:tab pos="643255" algn="l"/>
              </a:tabLst>
            </a:pPr>
            <a:r>
              <a:rPr sz="1200" b="1" spc="-5" dirty="0">
                <a:solidFill>
                  <a:srgbClr val="404040"/>
                </a:solidFill>
                <a:latin typeface="Calibri"/>
                <a:cs typeface="Calibri"/>
              </a:rPr>
              <a:t>Utilize</a:t>
            </a:r>
            <a:r>
              <a:rPr sz="1200" b="1" spc="30" dirty="0">
                <a:solidFill>
                  <a:srgbClr val="404040"/>
                </a:solidFill>
                <a:latin typeface="Calibri"/>
                <a:cs typeface="Calibri"/>
              </a:rPr>
              <a:t> </a:t>
            </a:r>
            <a:r>
              <a:rPr sz="1200" b="1" spc="-5" dirty="0">
                <a:solidFill>
                  <a:srgbClr val="404040"/>
                </a:solidFill>
                <a:latin typeface="Calibri"/>
                <a:cs typeface="Calibri"/>
              </a:rPr>
              <a:t>real-time</a:t>
            </a:r>
            <a:r>
              <a:rPr sz="1200" b="1" spc="-45" dirty="0">
                <a:solidFill>
                  <a:srgbClr val="404040"/>
                </a:solidFill>
                <a:latin typeface="Calibri"/>
                <a:cs typeface="Calibri"/>
              </a:rPr>
              <a:t> </a:t>
            </a:r>
            <a:r>
              <a:rPr sz="1200" b="1" spc="-5" dirty="0">
                <a:solidFill>
                  <a:srgbClr val="404040"/>
                </a:solidFill>
                <a:latin typeface="Calibri"/>
                <a:cs typeface="Calibri"/>
              </a:rPr>
              <a:t>data</a:t>
            </a:r>
            <a:r>
              <a:rPr sz="1200" b="1" spc="-35" dirty="0">
                <a:solidFill>
                  <a:srgbClr val="404040"/>
                </a:solidFill>
                <a:latin typeface="Calibri"/>
                <a:cs typeface="Calibri"/>
              </a:rPr>
              <a:t> </a:t>
            </a:r>
            <a:r>
              <a:rPr sz="1200" b="1" spc="-10" dirty="0">
                <a:solidFill>
                  <a:srgbClr val="404040"/>
                </a:solidFill>
                <a:latin typeface="Calibri"/>
                <a:cs typeface="Calibri"/>
              </a:rPr>
              <a:t>sources,</a:t>
            </a:r>
            <a:r>
              <a:rPr sz="1200" b="1" spc="25" dirty="0">
                <a:solidFill>
                  <a:srgbClr val="404040"/>
                </a:solidFill>
                <a:latin typeface="Calibri"/>
                <a:cs typeface="Calibri"/>
              </a:rPr>
              <a:t> </a:t>
            </a:r>
            <a:r>
              <a:rPr sz="1200" b="1" dirty="0">
                <a:solidFill>
                  <a:srgbClr val="404040"/>
                </a:solidFill>
                <a:latin typeface="Calibri"/>
                <a:cs typeface="Calibri"/>
              </a:rPr>
              <a:t>such</a:t>
            </a:r>
            <a:r>
              <a:rPr sz="1200" b="1" spc="-10" dirty="0">
                <a:solidFill>
                  <a:srgbClr val="404040"/>
                </a:solidFill>
                <a:latin typeface="Calibri"/>
                <a:cs typeface="Calibri"/>
              </a:rPr>
              <a:t> </a:t>
            </a:r>
            <a:r>
              <a:rPr sz="1200" b="1" dirty="0">
                <a:solidFill>
                  <a:srgbClr val="404040"/>
                </a:solidFill>
                <a:latin typeface="Calibri"/>
                <a:cs typeface="Calibri"/>
              </a:rPr>
              <a:t>as,</a:t>
            </a:r>
            <a:r>
              <a:rPr sz="1200" b="1" spc="25" dirty="0">
                <a:solidFill>
                  <a:srgbClr val="404040"/>
                </a:solidFill>
                <a:latin typeface="Calibri"/>
                <a:cs typeface="Calibri"/>
              </a:rPr>
              <a:t> </a:t>
            </a:r>
            <a:r>
              <a:rPr sz="1200" b="1" spc="-20" dirty="0">
                <a:solidFill>
                  <a:srgbClr val="404040"/>
                </a:solidFill>
                <a:latin typeface="Calibri"/>
                <a:cs typeface="Calibri"/>
              </a:rPr>
              <a:t>events,</a:t>
            </a:r>
            <a:r>
              <a:rPr sz="1200" b="1" spc="25" dirty="0">
                <a:solidFill>
                  <a:srgbClr val="404040"/>
                </a:solidFill>
                <a:latin typeface="Calibri"/>
                <a:cs typeface="Calibri"/>
              </a:rPr>
              <a:t> </a:t>
            </a:r>
            <a:r>
              <a:rPr sz="1200" b="1" spc="10" dirty="0">
                <a:solidFill>
                  <a:srgbClr val="404040"/>
                </a:solidFill>
                <a:latin typeface="Calibri"/>
                <a:cs typeface="Calibri"/>
              </a:rPr>
              <a:t>and</a:t>
            </a:r>
            <a:r>
              <a:rPr sz="1200" b="1" spc="-5" dirty="0">
                <a:solidFill>
                  <a:srgbClr val="404040"/>
                </a:solidFill>
                <a:latin typeface="Calibri"/>
                <a:cs typeface="Calibri"/>
              </a:rPr>
              <a:t> </a:t>
            </a:r>
            <a:r>
              <a:rPr sz="1200" b="1" spc="-10" dirty="0">
                <a:solidFill>
                  <a:srgbClr val="404040"/>
                </a:solidFill>
                <a:latin typeface="Calibri"/>
                <a:cs typeface="Calibri"/>
              </a:rPr>
              <a:t>holidays,</a:t>
            </a:r>
            <a:r>
              <a:rPr sz="1200" b="1" spc="25" dirty="0">
                <a:solidFill>
                  <a:srgbClr val="404040"/>
                </a:solidFill>
                <a:latin typeface="Calibri"/>
                <a:cs typeface="Calibri"/>
              </a:rPr>
              <a:t> </a:t>
            </a:r>
            <a:r>
              <a:rPr sz="1200" b="1" spc="15" dirty="0">
                <a:solidFill>
                  <a:srgbClr val="404040"/>
                </a:solidFill>
                <a:latin typeface="Calibri"/>
                <a:cs typeface="Calibri"/>
              </a:rPr>
              <a:t>to</a:t>
            </a:r>
            <a:r>
              <a:rPr sz="1200" b="1" spc="-10" dirty="0">
                <a:solidFill>
                  <a:srgbClr val="404040"/>
                </a:solidFill>
                <a:latin typeface="Calibri"/>
                <a:cs typeface="Calibri"/>
              </a:rPr>
              <a:t> enhance</a:t>
            </a:r>
            <a:r>
              <a:rPr sz="1200" b="1" spc="35" dirty="0">
                <a:solidFill>
                  <a:srgbClr val="404040"/>
                </a:solidFill>
                <a:latin typeface="Calibri"/>
                <a:cs typeface="Calibri"/>
              </a:rPr>
              <a:t> </a:t>
            </a:r>
            <a:r>
              <a:rPr sz="1200" b="1" spc="-5" dirty="0">
                <a:solidFill>
                  <a:srgbClr val="404040"/>
                </a:solidFill>
                <a:latin typeface="Calibri"/>
                <a:cs typeface="Calibri"/>
              </a:rPr>
              <a:t>prediction</a:t>
            </a:r>
            <a:r>
              <a:rPr sz="1200" b="1" spc="-10" dirty="0">
                <a:solidFill>
                  <a:srgbClr val="404040"/>
                </a:solidFill>
                <a:latin typeface="Calibri"/>
                <a:cs typeface="Calibri"/>
              </a:rPr>
              <a:t> </a:t>
            </a:r>
            <a:r>
              <a:rPr sz="1200" b="1" spc="-20" dirty="0">
                <a:solidFill>
                  <a:srgbClr val="404040"/>
                </a:solidFill>
                <a:latin typeface="Calibri"/>
                <a:cs typeface="Calibri"/>
              </a:rPr>
              <a:t>accuracy.</a:t>
            </a:r>
            <a:endParaRPr sz="1200" dirty="0">
              <a:latin typeface="Calibri"/>
              <a:cs typeface="Calibri"/>
            </a:endParaRPr>
          </a:p>
          <a:p>
            <a:pPr marL="318135" indent="-306070">
              <a:lnSpc>
                <a:spcPct val="100000"/>
              </a:lnSpc>
              <a:spcBef>
                <a:spcPts val="960"/>
              </a:spcBef>
              <a:buClr>
                <a:srgbClr val="1CACE3"/>
              </a:buClr>
              <a:buSzPct val="91666"/>
              <a:buFont typeface="Cambria"/>
              <a:buChar char="◾"/>
              <a:tabLst>
                <a:tab pos="318135" algn="l"/>
                <a:tab pos="318770" algn="l"/>
              </a:tabLst>
            </a:pPr>
            <a:r>
              <a:rPr sz="1200" b="1" spc="-15" dirty="0">
                <a:solidFill>
                  <a:srgbClr val="404040"/>
                </a:solidFill>
                <a:latin typeface="Calibri"/>
                <a:cs typeface="Calibri"/>
              </a:rPr>
              <a:t>Data</a:t>
            </a:r>
            <a:r>
              <a:rPr sz="1200" b="1" spc="10" dirty="0">
                <a:solidFill>
                  <a:srgbClr val="404040"/>
                </a:solidFill>
                <a:latin typeface="Calibri"/>
                <a:cs typeface="Calibri"/>
              </a:rPr>
              <a:t> </a:t>
            </a:r>
            <a:r>
              <a:rPr sz="1200" b="1" spc="-10" dirty="0">
                <a:solidFill>
                  <a:srgbClr val="404040"/>
                </a:solidFill>
                <a:latin typeface="Calibri"/>
                <a:cs typeface="Calibri"/>
              </a:rPr>
              <a:t>Preprocessing:</a:t>
            </a:r>
            <a:endParaRPr sz="1200" dirty="0">
              <a:latin typeface="Calibri"/>
              <a:cs typeface="Calibri"/>
            </a:endParaRPr>
          </a:p>
          <a:p>
            <a:pPr marL="643255" lvl="1" indent="-306070">
              <a:lnSpc>
                <a:spcPct val="100000"/>
              </a:lnSpc>
              <a:spcBef>
                <a:spcPts val="965"/>
              </a:spcBef>
              <a:buClr>
                <a:srgbClr val="1CACE3"/>
              </a:buClr>
              <a:buSzPct val="91666"/>
              <a:buFont typeface="Cambria"/>
              <a:buChar char="◾"/>
              <a:tabLst>
                <a:tab pos="642620" algn="l"/>
                <a:tab pos="643255" algn="l"/>
              </a:tabLst>
            </a:pPr>
            <a:r>
              <a:rPr sz="1200" b="1" spc="-10" dirty="0">
                <a:solidFill>
                  <a:srgbClr val="404040"/>
                </a:solidFill>
                <a:latin typeface="Calibri"/>
                <a:cs typeface="Calibri"/>
              </a:rPr>
              <a:t>Clean</a:t>
            </a:r>
            <a:r>
              <a:rPr sz="1200" b="1" spc="55" dirty="0">
                <a:solidFill>
                  <a:srgbClr val="404040"/>
                </a:solidFill>
                <a:latin typeface="Calibri"/>
                <a:cs typeface="Calibri"/>
              </a:rPr>
              <a:t> </a:t>
            </a:r>
            <a:r>
              <a:rPr sz="1200" b="1" spc="-15" dirty="0">
                <a:solidFill>
                  <a:srgbClr val="404040"/>
                </a:solidFill>
                <a:latin typeface="Calibri"/>
                <a:cs typeface="Calibri"/>
              </a:rPr>
              <a:t>and</a:t>
            </a:r>
            <a:r>
              <a:rPr sz="1200" b="1" spc="60" dirty="0">
                <a:solidFill>
                  <a:srgbClr val="404040"/>
                </a:solidFill>
                <a:latin typeface="Calibri"/>
                <a:cs typeface="Calibri"/>
              </a:rPr>
              <a:t> </a:t>
            </a:r>
            <a:r>
              <a:rPr sz="1200" b="1" spc="-15" dirty="0">
                <a:solidFill>
                  <a:srgbClr val="404040"/>
                </a:solidFill>
                <a:latin typeface="Calibri"/>
                <a:cs typeface="Calibri"/>
              </a:rPr>
              <a:t>preprocess</a:t>
            </a:r>
            <a:r>
              <a:rPr sz="1200" b="1" spc="-5" dirty="0">
                <a:solidFill>
                  <a:srgbClr val="404040"/>
                </a:solidFill>
                <a:latin typeface="Calibri"/>
                <a:cs typeface="Calibri"/>
              </a:rPr>
              <a:t> </a:t>
            </a:r>
            <a:r>
              <a:rPr sz="1200" b="1" spc="15" dirty="0">
                <a:solidFill>
                  <a:srgbClr val="404040"/>
                </a:solidFill>
                <a:latin typeface="Calibri"/>
                <a:cs typeface="Calibri"/>
              </a:rPr>
              <a:t>the</a:t>
            </a:r>
            <a:r>
              <a:rPr sz="1200" b="1" spc="-50" dirty="0">
                <a:solidFill>
                  <a:srgbClr val="404040"/>
                </a:solidFill>
                <a:latin typeface="Calibri"/>
                <a:cs typeface="Calibri"/>
              </a:rPr>
              <a:t> </a:t>
            </a:r>
            <a:r>
              <a:rPr sz="1200" b="1" dirty="0">
                <a:solidFill>
                  <a:srgbClr val="404040"/>
                </a:solidFill>
                <a:latin typeface="Calibri"/>
                <a:cs typeface="Calibri"/>
              </a:rPr>
              <a:t>collected</a:t>
            </a:r>
            <a:r>
              <a:rPr sz="1200" b="1" spc="-20" dirty="0">
                <a:solidFill>
                  <a:srgbClr val="404040"/>
                </a:solidFill>
                <a:latin typeface="Calibri"/>
                <a:cs typeface="Calibri"/>
              </a:rPr>
              <a:t> </a:t>
            </a:r>
            <a:r>
              <a:rPr sz="1200" b="1" spc="-5" dirty="0">
                <a:solidFill>
                  <a:srgbClr val="404040"/>
                </a:solidFill>
                <a:latin typeface="Calibri"/>
                <a:cs typeface="Calibri"/>
              </a:rPr>
              <a:t>data</a:t>
            </a:r>
            <a:r>
              <a:rPr sz="1200" b="1" spc="-40" dirty="0">
                <a:solidFill>
                  <a:srgbClr val="404040"/>
                </a:solidFill>
                <a:latin typeface="Calibri"/>
                <a:cs typeface="Calibri"/>
              </a:rPr>
              <a:t> </a:t>
            </a:r>
            <a:r>
              <a:rPr sz="1200" b="1" spc="-25" dirty="0">
                <a:solidFill>
                  <a:srgbClr val="404040"/>
                </a:solidFill>
                <a:latin typeface="Calibri"/>
                <a:cs typeface="Calibri"/>
              </a:rPr>
              <a:t>to</a:t>
            </a:r>
            <a:r>
              <a:rPr sz="1200" b="1" spc="50" dirty="0">
                <a:solidFill>
                  <a:srgbClr val="404040"/>
                </a:solidFill>
                <a:latin typeface="Calibri"/>
                <a:cs typeface="Calibri"/>
              </a:rPr>
              <a:t> </a:t>
            </a:r>
            <a:r>
              <a:rPr sz="1200" b="1" dirty="0">
                <a:solidFill>
                  <a:srgbClr val="404040"/>
                </a:solidFill>
                <a:latin typeface="Calibri"/>
                <a:cs typeface="Calibri"/>
              </a:rPr>
              <a:t>handle</a:t>
            </a:r>
            <a:r>
              <a:rPr sz="1200" b="1" spc="-50" dirty="0">
                <a:solidFill>
                  <a:srgbClr val="404040"/>
                </a:solidFill>
                <a:latin typeface="Calibri"/>
                <a:cs typeface="Calibri"/>
              </a:rPr>
              <a:t> </a:t>
            </a:r>
            <a:r>
              <a:rPr sz="1200" b="1" spc="5" dirty="0">
                <a:solidFill>
                  <a:srgbClr val="404040"/>
                </a:solidFill>
                <a:latin typeface="Calibri"/>
                <a:cs typeface="Calibri"/>
              </a:rPr>
              <a:t>missing</a:t>
            </a:r>
            <a:r>
              <a:rPr sz="1200" b="1" spc="-20" dirty="0">
                <a:solidFill>
                  <a:srgbClr val="404040"/>
                </a:solidFill>
                <a:latin typeface="Calibri"/>
                <a:cs typeface="Calibri"/>
              </a:rPr>
              <a:t> </a:t>
            </a:r>
            <a:r>
              <a:rPr sz="1200" b="1" spc="-10" dirty="0">
                <a:solidFill>
                  <a:srgbClr val="404040"/>
                </a:solidFill>
                <a:latin typeface="Calibri"/>
                <a:cs typeface="Calibri"/>
              </a:rPr>
              <a:t>values,</a:t>
            </a:r>
            <a:r>
              <a:rPr sz="1200" b="1" spc="20" dirty="0">
                <a:solidFill>
                  <a:srgbClr val="404040"/>
                </a:solidFill>
                <a:latin typeface="Calibri"/>
                <a:cs typeface="Calibri"/>
              </a:rPr>
              <a:t> </a:t>
            </a:r>
            <a:r>
              <a:rPr sz="1200" b="1" spc="-10" dirty="0">
                <a:solidFill>
                  <a:srgbClr val="404040"/>
                </a:solidFill>
                <a:latin typeface="Calibri"/>
                <a:cs typeface="Calibri"/>
              </a:rPr>
              <a:t>outliers,</a:t>
            </a:r>
            <a:r>
              <a:rPr sz="1200" b="1" spc="20" dirty="0">
                <a:solidFill>
                  <a:srgbClr val="404040"/>
                </a:solidFill>
                <a:latin typeface="Calibri"/>
                <a:cs typeface="Calibri"/>
              </a:rPr>
              <a:t> </a:t>
            </a:r>
            <a:r>
              <a:rPr sz="1200" b="1" spc="10" dirty="0">
                <a:solidFill>
                  <a:srgbClr val="404040"/>
                </a:solidFill>
                <a:latin typeface="Calibri"/>
                <a:cs typeface="Calibri"/>
              </a:rPr>
              <a:t>and</a:t>
            </a:r>
            <a:r>
              <a:rPr sz="1200" b="1" spc="-20" dirty="0">
                <a:solidFill>
                  <a:srgbClr val="404040"/>
                </a:solidFill>
                <a:latin typeface="Calibri"/>
                <a:cs typeface="Calibri"/>
              </a:rPr>
              <a:t> </a:t>
            </a:r>
            <a:r>
              <a:rPr sz="1200" b="1" spc="-5" dirty="0">
                <a:solidFill>
                  <a:srgbClr val="404040"/>
                </a:solidFill>
                <a:latin typeface="Calibri"/>
                <a:cs typeface="Calibri"/>
              </a:rPr>
              <a:t>inconsistencies.</a:t>
            </a:r>
            <a:endParaRPr sz="1200" dirty="0">
              <a:latin typeface="Calibri"/>
              <a:cs typeface="Calibri"/>
            </a:endParaRPr>
          </a:p>
          <a:p>
            <a:pPr marL="318135" indent="-306070">
              <a:lnSpc>
                <a:spcPct val="100000"/>
              </a:lnSpc>
              <a:spcBef>
                <a:spcPts val="960"/>
              </a:spcBef>
              <a:buClr>
                <a:srgbClr val="1CACE3"/>
              </a:buClr>
              <a:buSzPct val="91666"/>
              <a:buFont typeface="Cambria"/>
              <a:buChar char="◾"/>
              <a:tabLst>
                <a:tab pos="318135" algn="l"/>
                <a:tab pos="318770" algn="l"/>
              </a:tabLst>
            </a:pPr>
            <a:r>
              <a:rPr sz="1200" b="1" dirty="0">
                <a:solidFill>
                  <a:srgbClr val="404040"/>
                </a:solidFill>
                <a:latin typeface="Calibri"/>
                <a:cs typeface="Calibri"/>
              </a:rPr>
              <a:t>Machine </a:t>
            </a:r>
            <a:r>
              <a:rPr sz="1200" b="1" spc="-10" dirty="0">
                <a:solidFill>
                  <a:srgbClr val="404040"/>
                </a:solidFill>
                <a:latin typeface="Calibri"/>
                <a:cs typeface="Calibri"/>
              </a:rPr>
              <a:t>Learning</a:t>
            </a:r>
            <a:r>
              <a:rPr sz="1200" b="1" spc="40" dirty="0">
                <a:solidFill>
                  <a:srgbClr val="404040"/>
                </a:solidFill>
                <a:latin typeface="Calibri"/>
                <a:cs typeface="Calibri"/>
              </a:rPr>
              <a:t> </a:t>
            </a:r>
            <a:r>
              <a:rPr sz="1200" b="1" spc="-10" dirty="0">
                <a:solidFill>
                  <a:srgbClr val="404040"/>
                </a:solidFill>
                <a:latin typeface="Calibri"/>
                <a:cs typeface="Calibri"/>
              </a:rPr>
              <a:t>Algorithm:</a:t>
            </a:r>
            <a:endParaRPr sz="1200" dirty="0">
              <a:latin typeface="Calibri"/>
              <a:cs typeface="Calibri"/>
            </a:endParaRPr>
          </a:p>
          <a:p>
            <a:pPr marL="643255" lvl="1" indent="-306070">
              <a:spcBef>
                <a:spcPts val="965"/>
              </a:spcBef>
              <a:buClr>
                <a:srgbClr val="1CACE3"/>
              </a:buClr>
              <a:buSzPct val="91666"/>
              <a:buFont typeface="Cambria"/>
              <a:buChar char="◾"/>
              <a:tabLst>
                <a:tab pos="642620" algn="l"/>
                <a:tab pos="643255" algn="l"/>
              </a:tabLst>
            </a:pPr>
            <a:r>
              <a:rPr sz="1200" b="1" dirty="0">
                <a:solidFill>
                  <a:srgbClr val="404040"/>
                </a:solidFill>
                <a:latin typeface="Calibri"/>
                <a:cs typeface="Calibri"/>
              </a:rPr>
              <a:t>Implement</a:t>
            </a:r>
            <a:r>
              <a:rPr sz="1200" b="1" spc="-10" dirty="0">
                <a:solidFill>
                  <a:srgbClr val="404040"/>
                </a:solidFill>
                <a:latin typeface="Calibri"/>
                <a:cs typeface="Calibri"/>
              </a:rPr>
              <a:t> </a:t>
            </a:r>
            <a:r>
              <a:rPr sz="1200" b="1" dirty="0">
                <a:solidFill>
                  <a:srgbClr val="404040"/>
                </a:solidFill>
                <a:latin typeface="Calibri"/>
                <a:cs typeface="Calibri"/>
              </a:rPr>
              <a:t>a</a:t>
            </a:r>
            <a:r>
              <a:rPr sz="1200" b="1" spc="-35" dirty="0">
                <a:solidFill>
                  <a:srgbClr val="404040"/>
                </a:solidFill>
                <a:latin typeface="Calibri"/>
                <a:cs typeface="Calibri"/>
              </a:rPr>
              <a:t> </a:t>
            </a:r>
            <a:r>
              <a:rPr sz="1200" b="1" spc="-5" dirty="0">
                <a:solidFill>
                  <a:srgbClr val="404040"/>
                </a:solidFill>
                <a:latin typeface="Calibri"/>
                <a:cs typeface="Calibri"/>
              </a:rPr>
              <a:t>machine</a:t>
            </a:r>
            <a:r>
              <a:rPr sz="1200" b="1" spc="30" dirty="0">
                <a:solidFill>
                  <a:srgbClr val="404040"/>
                </a:solidFill>
                <a:latin typeface="Calibri"/>
                <a:cs typeface="Calibri"/>
              </a:rPr>
              <a:t> </a:t>
            </a:r>
            <a:r>
              <a:rPr sz="1200" b="1" spc="-5" dirty="0">
                <a:solidFill>
                  <a:srgbClr val="404040"/>
                </a:solidFill>
                <a:latin typeface="Calibri"/>
                <a:cs typeface="Calibri"/>
              </a:rPr>
              <a:t>learning</a:t>
            </a:r>
            <a:r>
              <a:rPr sz="1200" b="1" spc="-10" dirty="0">
                <a:solidFill>
                  <a:srgbClr val="404040"/>
                </a:solidFill>
                <a:latin typeface="Calibri"/>
                <a:cs typeface="Calibri"/>
              </a:rPr>
              <a:t> </a:t>
            </a:r>
            <a:r>
              <a:rPr sz="1200" b="1" spc="-5" dirty="0">
                <a:solidFill>
                  <a:srgbClr val="404040"/>
                </a:solidFill>
                <a:latin typeface="Calibri"/>
                <a:cs typeface="Calibri"/>
              </a:rPr>
              <a:t>algorithm</a:t>
            </a:r>
            <a:r>
              <a:rPr lang="en-IN" sz="1200" b="1" spc="-5" dirty="0">
                <a:solidFill>
                  <a:srgbClr val="404040"/>
                </a:solidFill>
                <a:latin typeface="Calibri"/>
                <a:cs typeface="Calibri"/>
              </a:rPr>
              <a:t> such as </a:t>
            </a:r>
            <a:r>
              <a:rPr lang="en-US" sz="1200" b="0" i="0" dirty="0">
                <a:solidFill>
                  <a:srgbClr val="000000"/>
                </a:solidFill>
                <a:effectLst/>
                <a:highlight>
                  <a:srgbClr val="FFFFFF"/>
                </a:highlight>
                <a:latin typeface="inter-regular"/>
              </a:rPr>
              <a:t>Naïve Bayes algorithm is a supervised learning algorithm, which is based on </a:t>
            </a:r>
            <a:r>
              <a:rPr lang="en-US" sz="1200" b="1" i="0" dirty="0">
                <a:solidFill>
                  <a:srgbClr val="000000"/>
                </a:solidFill>
                <a:effectLst/>
                <a:highlight>
                  <a:srgbClr val="FFFFFF"/>
                </a:highlight>
                <a:latin typeface="inter-bold"/>
              </a:rPr>
              <a:t>Bayes theorem</a:t>
            </a:r>
            <a:r>
              <a:rPr lang="en-US" sz="1200" b="0" i="0" dirty="0">
                <a:solidFill>
                  <a:srgbClr val="000000"/>
                </a:solidFill>
                <a:effectLst/>
                <a:highlight>
                  <a:srgbClr val="FFFFFF"/>
                </a:highlight>
                <a:latin typeface="inter-regular"/>
              </a:rPr>
              <a:t> and used for solving classification problems.</a:t>
            </a:r>
            <a:endParaRPr sz="1200" dirty="0">
              <a:latin typeface="Calibri"/>
              <a:cs typeface="Calibri"/>
            </a:endParaRPr>
          </a:p>
          <a:p>
            <a:pPr marL="643255" lvl="1" indent="-306070">
              <a:lnSpc>
                <a:spcPct val="100000"/>
              </a:lnSpc>
              <a:spcBef>
                <a:spcPts val="890"/>
              </a:spcBef>
              <a:buClr>
                <a:srgbClr val="1CACE3"/>
              </a:buClr>
              <a:buSzPct val="91666"/>
              <a:buFont typeface="Cambria"/>
              <a:buChar char="◾"/>
              <a:tabLst>
                <a:tab pos="642620" algn="l"/>
                <a:tab pos="643255" algn="l"/>
              </a:tabLst>
            </a:pPr>
            <a:r>
              <a:rPr sz="1200" b="1" dirty="0">
                <a:solidFill>
                  <a:srgbClr val="404040"/>
                </a:solidFill>
                <a:latin typeface="Calibri"/>
                <a:cs typeface="Calibri"/>
              </a:rPr>
              <a:t>Consider</a:t>
            </a:r>
            <a:r>
              <a:rPr sz="1200" b="1" spc="-25" dirty="0">
                <a:solidFill>
                  <a:srgbClr val="404040"/>
                </a:solidFill>
                <a:latin typeface="Calibri"/>
                <a:cs typeface="Calibri"/>
              </a:rPr>
              <a:t> </a:t>
            </a:r>
            <a:r>
              <a:rPr sz="1200" b="1" spc="-5" dirty="0">
                <a:solidFill>
                  <a:srgbClr val="404040"/>
                </a:solidFill>
                <a:latin typeface="Calibri"/>
                <a:cs typeface="Calibri"/>
              </a:rPr>
              <a:t>incorporating</a:t>
            </a:r>
            <a:r>
              <a:rPr sz="1200" b="1" spc="60" dirty="0">
                <a:solidFill>
                  <a:srgbClr val="404040"/>
                </a:solidFill>
                <a:latin typeface="Calibri"/>
                <a:cs typeface="Calibri"/>
              </a:rPr>
              <a:t> </a:t>
            </a:r>
            <a:r>
              <a:rPr sz="1200" b="1" spc="-15" dirty="0">
                <a:solidFill>
                  <a:srgbClr val="404040"/>
                </a:solidFill>
                <a:latin typeface="Calibri"/>
                <a:cs typeface="Calibri"/>
              </a:rPr>
              <a:t>other</a:t>
            </a:r>
            <a:r>
              <a:rPr sz="1200" b="1" spc="50" dirty="0">
                <a:solidFill>
                  <a:srgbClr val="404040"/>
                </a:solidFill>
                <a:latin typeface="Calibri"/>
                <a:cs typeface="Calibri"/>
              </a:rPr>
              <a:t> </a:t>
            </a:r>
            <a:r>
              <a:rPr sz="1200" b="1" spc="-20" dirty="0">
                <a:solidFill>
                  <a:srgbClr val="404040"/>
                </a:solidFill>
                <a:latin typeface="Calibri"/>
                <a:cs typeface="Calibri"/>
              </a:rPr>
              <a:t>factors</a:t>
            </a:r>
            <a:r>
              <a:rPr sz="1200" b="1" dirty="0">
                <a:solidFill>
                  <a:srgbClr val="404040"/>
                </a:solidFill>
                <a:latin typeface="Calibri"/>
                <a:cs typeface="Calibri"/>
              </a:rPr>
              <a:t> </a:t>
            </a:r>
            <a:r>
              <a:rPr sz="1200" b="1" spc="5" dirty="0">
                <a:solidFill>
                  <a:srgbClr val="404040"/>
                </a:solidFill>
                <a:latin typeface="Calibri"/>
                <a:cs typeface="Calibri"/>
              </a:rPr>
              <a:t>like</a:t>
            </a:r>
            <a:r>
              <a:rPr sz="1200" b="1" spc="-45" dirty="0">
                <a:solidFill>
                  <a:srgbClr val="404040"/>
                </a:solidFill>
                <a:latin typeface="Calibri"/>
                <a:cs typeface="Calibri"/>
              </a:rPr>
              <a:t> </a:t>
            </a:r>
            <a:r>
              <a:rPr sz="1200" b="1" spc="-5" dirty="0">
                <a:solidFill>
                  <a:srgbClr val="404040"/>
                </a:solidFill>
                <a:latin typeface="Calibri"/>
                <a:cs typeface="Calibri"/>
              </a:rPr>
              <a:t>weather</a:t>
            </a:r>
            <a:r>
              <a:rPr sz="1200" b="1" spc="-25" dirty="0">
                <a:solidFill>
                  <a:srgbClr val="404040"/>
                </a:solidFill>
                <a:latin typeface="Calibri"/>
                <a:cs typeface="Calibri"/>
              </a:rPr>
              <a:t> </a:t>
            </a:r>
            <a:r>
              <a:rPr sz="1200" b="1" dirty="0">
                <a:solidFill>
                  <a:srgbClr val="404040"/>
                </a:solidFill>
                <a:latin typeface="Calibri"/>
                <a:cs typeface="Calibri"/>
              </a:rPr>
              <a:t>conditions,</a:t>
            </a:r>
            <a:r>
              <a:rPr sz="1200" b="1" spc="20" dirty="0">
                <a:solidFill>
                  <a:srgbClr val="404040"/>
                </a:solidFill>
                <a:latin typeface="Calibri"/>
                <a:cs typeface="Calibri"/>
              </a:rPr>
              <a:t> </a:t>
            </a:r>
            <a:r>
              <a:rPr sz="1200" b="1" spc="-15" dirty="0">
                <a:solidFill>
                  <a:srgbClr val="404040"/>
                </a:solidFill>
                <a:latin typeface="Calibri"/>
                <a:cs typeface="Calibri"/>
              </a:rPr>
              <a:t>day </a:t>
            </a:r>
            <a:r>
              <a:rPr sz="1200" b="1" spc="10" dirty="0">
                <a:solidFill>
                  <a:srgbClr val="404040"/>
                </a:solidFill>
                <a:latin typeface="Calibri"/>
                <a:cs typeface="Calibri"/>
              </a:rPr>
              <a:t>of</a:t>
            </a:r>
            <a:r>
              <a:rPr sz="1200" b="1" spc="20" dirty="0">
                <a:solidFill>
                  <a:srgbClr val="404040"/>
                </a:solidFill>
                <a:latin typeface="Calibri"/>
                <a:cs typeface="Calibri"/>
              </a:rPr>
              <a:t> </a:t>
            </a:r>
            <a:r>
              <a:rPr sz="1200" b="1" spc="-5" dirty="0">
                <a:solidFill>
                  <a:srgbClr val="404040"/>
                </a:solidFill>
                <a:latin typeface="Calibri"/>
                <a:cs typeface="Calibri"/>
              </a:rPr>
              <a:t>the</a:t>
            </a:r>
            <a:r>
              <a:rPr sz="1200" b="1" spc="25" dirty="0">
                <a:solidFill>
                  <a:srgbClr val="404040"/>
                </a:solidFill>
                <a:latin typeface="Calibri"/>
                <a:cs typeface="Calibri"/>
              </a:rPr>
              <a:t> </a:t>
            </a:r>
            <a:r>
              <a:rPr sz="1200" b="1" spc="-15" dirty="0">
                <a:solidFill>
                  <a:srgbClr val="404040"/>
                </a:solidFill>
                <a:latin typeface="Calibri"/>
                <a:cs typeface="Calibri"/>
              </a:rPr>
              <a:t>week,</a:t>
            </a:r>
            <a:r>
              <a:rPr sz="1200" b="1" spc="20" dirty="0">
                <a:solidFill>
                  <a:srgbClr val="404040"/>
                </a:solidFill>
                <a:latin typeface="Calibri"/>
                <a:cs typeface="Calibri"/>
              </a:rPr>
              <a:t> </a:t>
            </a:r>
            <a:r>
              <a:rPr sz="1200" b="1" spc="-15" dirty="0">
                <a:solidFill>
                  <a:srgbClr val="404040"/>
                </a:solidFill>
                <a:latin typeface="Calibri"/>
                <a:cs typeface="Calibri"/>
              </a:rPr>
              <a:t>and</a:t>
            </a:r>
            <a:r>
              <a:rPr sz="1200" b="1" spc="55" dirty="0">
                <a:solidFill>
                  <a:srgbClr val="404040"/>
                </a:solidFill>
                <a:latin typeface="Calibri"/>
                <a:cs typeface="Calibri"/>
              </a:rPr>
              <a:t> </a:t>
            </a:r>
            <a:r>
              <a:rPr sz="1200" b="1" spc="-10" dirty="0">
                <a:solidFill>
                  <a:srgbClr val="404040"/>
                </a:solidFill>
                <a:latin typeface="Calibri"/>
                <a:cs typeface="Calibri"/>
              </a:rPr>
              <a:t>special</a:t>
            </a:r>
            <a:r>
              <a:rPr sz="1200" b="1" spc="35" dirty="0">
                <a:solidFill>
                  <a:srgbClr val="404040"/>
                </a:solidFill>
                <a:latin typeface="Calibri"/>
                <a:cs typeface="Calibri"/>
              </a:rPr>
              <a:t> </a:t>
            </a:r>
            <a:r>
              <a:rPr sz="1200" b="1" spc="-15" dirty="0">
                <a:solidFill>
                  <a:srgbClr val="404040"/>
                </a:solidFill>
                <a:latin typeface="Calibri"/>
                <a:cs typeface="Calibri"/>
              </a:rPr>
              <a:t>events</a:t>
            </a:r>
            <a:r>
              <a:rPr sz="1200" b="1" spc="5" dirty="0">
                <a:solidFill>
                  <a:srgbClr val="404040"/>
                </a:solidFill>
                <a:latin typeface="Calibri"/>
                <a:cs typeface="Calibri"/>
              </a:rPr>
              <a:t> </a:t>
            </a:r>
            <a:r>
              <a:rPr sz="1200" b="1" spc="15" dirty="0">
                <a:solidFill>
                  <a:srgbClr val="404040"/>
                </a:solidFill>
                <a:latin typeface="Calibri"/>
                <a:cs typeface="Calibri"/>
              </a:rPr>
              <a:t>to</a:t>
            </a:r>
            <a:r>
              <a:rPr sz="1200" b="1" spc="-20" dirty="0">
                <a:solidFill>
                  <a:srgbClr val="404040"/>
                </a:solidFill>
                <a:latin typeface="Calibri"/>
                <a:cs typeface="Calibri"/>
              </a:rPr>
              <a:t> </a:t>
            </a:r>
            <a:r>
              <a:rPr sz="1200" b="1" spc="-10" dirty="0">
                <a:solidFill>
                  <a:srgbClr val="404040"/>
                </a:solidFill>
                <a:latin typeface="Calibri"/>
                <a:cs typeface="Calibri"/>
              </a:rPr>
              <a:t>improve</a:t>
            </a:r>
            <a:r>
              <a:rPr sz="1200" b="1" spc="25" dirty="0">
                <a:solidFill>
                  <a:srgbClr val="404040"/>
                </a:solidFill>
                <a:latin typeface="Calibri"/>
                <a:cs typeface="Calibri"/>
              </a:rPr>
              <a:t> </a:t>
            </a:r>
            <a:r>
              <a:rPr sz="1200" b="1" spc="-10" dirty="0">
                <a:solidFill>
                  <a:srgbClr val="404040"/>
                </a:solidFill>
                <a:latin typeface="Calibri"/>
                <a:cs typeface="Calibri"/>
              </a:rPr>
              <a:t>prediction</a:t>
            </a:r>
            <a:r>
              <a:rPr sz="1200" b="1" spc="60" dirty="0">
                <a:solidFill>
                  <a:srgbClr val="404040"/>
                </a:solidFill>
                <a:latin typeface="Calibri"/>
                <a:cs typeface="Calibri"/>
              </a:rPr>
              <a:t> </a:t>
            </a:r>
            <a:r>
              <a:rPr sz="1200" b="1" spc="-5" dirty="0">
                <a:solidFill>
                  <a:srgbClr val="404040"/>
                </a:solidFill>
                <a:latin typeface="Calibri"/>
                <a:cs typeface="Calibri"/>
              </a:rPr>
              <a:t>accuracy.</a:t>
            </a:r>
            <a:endParaRPr sz="1200" dirty="0">
              <a:latin typeface="Calibri"/>
              <a:cs typeface="Calibri"/>
            </a:endParaRPr>
          </a:p>
          <a:p>
            <a:pPr marL="318135" indent="-306070">
              <a:lnSpc>
                <a:spcPct val="100000"/>
              </a:lnSpc>
              <a:spcBef>
                <a:spcPts val="960"/>
              </a:spcBef>
              <a:buClr>
                <a:srgbClr val="1CACE3"/>
              </a:buClr>
              <a:buSzPct val="91666"/>
              <a:buFont typeface="Cambria"/>
              <a:buChar char="◾"/>
              <a:tabLst>
                <a:tab pos="318135" algn="l"/>
                <a:tab pos="318770" algn="l"/>
              </a:tabLst>
            </a:pPr>
            <a:r>
              <a:rPr sz="1200" b="1" spc="-5" dirty="0">
                <a:solidFill>
                  <a:srgbClr val="404040"/>
                </a:solidFill>
                <a:latin typeface="Calibri"/>
                <a:cs typeface="Calibri"/>
              </a:rPr>
              <a:t>Deployment:</a:t>
            </a:r>
            <a:endParaRPr sz="1200" dirty="0">
              <a:latin typeface="Calibri"/>
              <a:cs typeface="Calibri"/>
            </a:endParaRPr>
          </a:p>
          <a:p>
            <a:pPr marL="643255" lvl="1" indent="-306070">
              <a:lnSpc>
                <a:spcPct val="100000"/>
              </a:lnSpc>
              <a:spcBef>
                <a:spcPts val="965"/>
              </a:spcBef>
              <a:buClr>
                <a:srgbClr val="1CACE3"/>
              </a:buClr>
              <a:buSzPct val="91666"/>
              <a:buFont typeface="Cambria"/>
              <a:buChar char="◾"/>
              <a:tabLst>
                <a:tab pos="642620" algn="l"/>
                <a:tab pos="643255" algn="l"/>
              </a:tabLst>
            </a:pPr>
            <a:r>
              <a:rPr sz="1200" b="1" spc="-10" dirty="0">
                <a:solidFill>
                  <a:srgbClr val="404040"/>
                </a:solidFill>
                <a:latin typeface="Calibri"/>
                <a:cs typeface="Calibri"/>
              </a:rPr>
              <a:t>Develop </a:t>
            </a:r>
            <a:r>
              <a:rPr sz="1200" b="1" dirty="0">
                <a:solidFill>
                  <a:srgbClr val="404040"/>
                </a:solidFill>
                <a:latin typeface="Calibri"/>
                <a:cs typeface="Calibri"/>
              </a:rPr>
              <a:t>a</a:t>
            </a:r>
            <a:r>
              <a:rPr sz="1200" b="1" spc="40" dirty="0">
                <a:solidFill>
                  <a:srgbClr val="404040"/>
                </a:solidFill>
                <a:latin typeface="Calibri"/>
                <a:cs typeface="Calibri"/>
              </a:rPr>
              <a:t> </a:t>
            </a:r>
            <a:r>
              <a:rPr sz="1200" b="1" spc="-5" dirty="0">
                <a:solidFill>
                  <a:srgbClr val="404040"/>
                </a:solidFill>
                <a:latin typeface="Calibri"/>
                <a:cs typeface="Calibri"/>
              </a:rPr>
              <a:t>user-friendly</a:t>
            </a:r>
            <a:r>
              <a:rPr sz="1200" b="1" spc="-10" dirty="0">
                <a:solidFill>
                  <a:srgbClr val="404040"/>
                </a:solidFill>
                <a:latin typeface="Calibri"/>
                <a:cs typeface="Calibri"/>
              </a:rPr>
              <a:t> interface</a:t>
            </a:r>
            <a:r>
              <a:rPr sz="1200" b="1" spc="30" dirty="0">
                <a:solidFill>
                  <a:srgbClr val="404040"/>
                </a:solidFill>
                <a:latin typeface="Calibri"/>
                <a:cs typeface="Calibri"/>
              </a:rPr>
              <a:t> </a:t>
            </a:r>
            <a:r>
              <a:rPr sz="1200" b="1" spc="-25" dirty="0">
                <a:solidFill>
                  <a:srgbClr val="404040"/>
                </a:solidFill>
                <a:latin typeface="Calibri"/>
                <a:cs typeface="Calibri"/>
              </a:rPr>
              <a:t>or</a:t>
            </a:r>
            <a:r>
              <a:rPr sz="1200" b="1" spc="60" dirty="0">
                <a:solidFill>
                  <a:srgbClr val="404040"/>
                </a:solidFill>
                <a:latin typeface="Calibri"/>
                <a:cs typeface="Calibri"/>
              </a:rPr>
              <a:t> </a:t>
            </a:r>
            <a:r>
              <a:rPr sz="1200" b="1" spc="-10" dirty="0">
                <a:solidFill>
                  <a:srgbClr val="404040"/>
                </a:solidFill>
                <a:latin typeface="Calibri"/>
                <a:cs typeface="Calibri"/>
              </a:rPr>
              <a:t>application </a:t>
            </a:r>
            <a:r>
              <a:rPr sz="1200" b="1" spc="-5" dirty="0">
                <a:solidFill>
                  <a:srgbClr val="404040"/>
                </a:solidFill>
                <a:latin typeface="Calibri"/>
                <a:cs typeface="Calibri"/>
              </a:rPr>
              <a:t>that</a:t>
            </a:r>
            <a:r>
              <a:rPr sz="1200" b="1" spc="70" dirty="0">
                <a:solidFill>
                  <a:srgbClr val="404040"/>
                </a:solidFill>
                <a:latin typeface="Calibri"/>
                <a:cs typeface="Calibri"/>
              </a:rPr>
              <a:t> </a:t>
            </a:r>
            <a:r>
              <a:rPr sz="1200" b="1" spc="-15" dirty="0">
                <a:solidFill>
                  <a:srgbClr val="404040"/>
                </a:solidFill>
                <a:latin typeface="Calibri"/>
                <a:cs typeface="Calibri"/>
              </a:rPr>
              <a:t>provides</a:t>
            </a:r>
            <a:r>
              <a:rPr sz="1200" b="1" spc="5" dirty="0">
                <a:solidFill>
                  <a:srgbClr val="404040"/>
                </a:solidFill>
                <a:latin typeface="Calibri"/>
                <a:cs typeface="Calibri"/>
              </a:rPr>
              <a:t> real-time</a:t>
            </a:r>
            <a:r>
              <a:rPr sz="1200" b="1" spc="-50" dirty="0">
                <a:solidFill>
                  <a:srgbClr val="404040"/>
                </a:solidFill>
                <a:latin typeface="Calibri"/>
                <a:cs typeface="Calibri"/>
              </a:rPr>
              <a:t> </a:t>
            </a:r>
            <a:r>
              <a:rPr sz="1200" b="1" spc="-5" dirty="0">
                <a:solidFill>
                  <a:srgbClr val="404040"/>
                </a:solidFill>
                <a:latin typeface="Calibri"/>
                <a:cs typeface="Calibri"/>
              </a:rPr>
              <a:t>predictions</a:t>
            </a:r>
            <a:r>
              <a:rPr sz="1200" b="1" spc="10" dirty="0">
                <a:solidFill>
                  <a:srgbClr val="404040"/>
                </a:solidFill>
                <a:latin typeface="Calibri"/>
                <a:cs typeface="Calibri"/>
              </a:rPr>
              <a:t> </a:t>
            </a:r>
            <a:r>
              <a:rPr sz="1200" b="1" spc="5" dirty="0">
                <a:solidFill>
                  <a:srgbClr val="404040"/>
                </a:solidFill>
                <a:latin typeface="Calibri"/>
                <a:cs typeface="Calibri"/>
              </a:rPr>
              <a:t>for</a:t>
            </a:r>
            <a:r>
              <a:rPr sz="1200" b="1" spc="-20" dirty="0">
                <a:solidFill>
                  <a:srgbClr val="404040"/>
                </a:solidFill>
                <a:latin typeface="Calibri"/>
                <a:cs typeface="Calibri"/>
              </a:rPr>
              <a:t> </a:t>
            </a:r>
            <a:r>
              <a:rPr lang="en-IN" sz="1200" b="1" spc="-10" dirty="0">
                <a:solidFill>
                  <a:srgbClr val="404040"/>
                </a:solidFill>
                <a:latin typeface="Calibri"/>
                <a:cs typeface="Calibri"/>
              </a:rPr>
              <a:t>restaurant customer</a:t>
            </a:r>
            <a:r>
              <a:rPr sz="1200" b="1" spc="5" dirty="0">
                <a:solidFill>
                  <a:srgbClr val="404040"/>
                </a:solidFill>
                <a:latin typeface="Calibri"/>
                <a:cs typeface="Calibri"/>
              </a:rPr>
              <a:t> </a:t>
            </a:r>
            <a:r>
              <a:rPr sz="1200" b="1" spc="-35" dirty="0">
                <a:solidFill>
                  <a:srgbClr val="404040"/>
                </a:solidFill>
                <a:latin typeface="Calibri"/>
                <a:cs typeface="Calibri"/>
              </a:rPr>
              <a:t>at</a:t>
            </a:r>
            <a:r>
              <a:rPr sz="1200" b="1" spc="70" dirty="0">
                <a:solidFill>
                  <a:srgbClr val="404040"/>
                </a:solidFill>
                <a:latin typeface="Calibri"/>
                <a:cs typeface="Calibri"/>
              </a:rPr>
              <a:t> </a:t>
            </a:r>
            <a:r>
              <a:rPr sz="1200" b="1" spc="-15" dirty="0">
                <a:solidFill>
                  <a:srgbClr val="404040"/>
                </a:solidFill>
                <a:latin typeface="Calibri"/>
                <a:cs typeface="Calibri"/>
              </a:rPr>
              <a:t>different</a:t>
            </a:r>
            <a:r>
              <a:rPr sz="1200" b="1" spc="-5" dirty="0">
                <a:solidFill>
                  <a:srgbClr val="404040"/>
                </a:solidFill>
                <a:latin typeface="Calibri"/>
                <a:cs typeface="Calibri"/>
              </a:rPr>
              <a:t> hours.</a:t>
            </a:r>
            <a:endParaRPr sz="1200" dirty="0">
              <a:latin typeface="Calibri"/>
              <a:cs typeface="Calibri"/>
            </a:endParaRPr>
          </a:p>
          <a:p>
            <a:pPr marL="643255" lvl="1" indent="-306070">
              <a:lnSpc>
                <a:spcPct val="100000"/>
              </a:lnSpc>
              <a:spcBef>
                <a:spcPts val="890"/>
              </a:spcBef>
              <a:buClr>
                <a:srgbClr val="1CACE3"/>
              </a:buClr>
              <a:buSzPct val="91666"/>
              <a:buFont typeface="Cambria"/>
              <a:buChar char="◾"/>
              <a:tabLst>
                <a:tab pos="642620" algn="l"/>
                <a:tab pos="643255" algn="l"/>
              </a:tabLst>
            </a:pPr>
            <a:r>
              <a:rPr sz="1200" b="1" spc="-10" dirty="0">
                <a:solidFill>
                  <a:srgbClr val="404040"/>
                </a:solidFill>
                <a:latin typeface="Calibri"/>
                <a:cs typeface="Calibri"/>
              </a:rPr>
              <a:t>Deploy</a:t>
            </a:r>
            <a:r>
              <a:rPr sz="1200" b="1" spc="65" dirty="0">
                <a:solidFill>
                  <a:srgbClr val="404040"/>
                </a:solidFill>
                <a:latin typeface="Calibri"/>
                <a:cs typeface="Calibri"/>
              </a:rPr>
              <a:t> </a:t>
            </a:r>
            <a:r>
              <a:rPr sz="1200" b="1" spc="-5" dirty="0">
                <a:solidFill>
                  <a:srgbClr val="404040"/>
                </a:solidFill>
                <a:latin typeface="Calibri"/>
                <a:cs typeface="Calibri"/>
              </a:rPr>
              <a:t>the</a:t>
            </a:r>
            <a:r>
              <a:rPr sz="1200" b="1" spc="-40" dirty="0">
                <a:solidFill>
                  <a:srgbClr val="404040"/>
                </a:solidFill>
                <a:latin typeface="Calibri"/>
                <a:cs typeface="Calibri"/>
              </a:rPr>
              <a:t> </a:t>
            </a:r>
            <a:r>
              <a:rPr sz="1200" b="1" dirty="0">
                <a:solidFill>
                  <a:srgbClr val="404040"/>
                </a:solidFill>
                <a:latin typeface="Calibri"/>
                <a:cs typeface="Calibri"/>
              </a:rPr>
              <a:t>solution</a:t>
            </a:r>
            <a:r>
              <a:rPr sz="1200" b="1" spc="70" dirty="0">
                <a:solidFill>
                  <a:srgbClr val="404040"/>
                </a:solidFill>
                <a:latin typeface="Calibri"/>
                <a:cs typeface="Calibri"/>
              </a:rPr>
              <a:t> </a:t>
            </a:r>
            <a:r>
              <a:rPr sz="1200" b="1" spc="-25" dirty="0">
                <a:solidFill>
                  <a:srgbClr val="404040"/>
                </a:solidFill>
                <a:latin typeface="Calibri"/>
                <a:cs typeface="Calibri"/>
              </a:rPr>
              <a:t>on</a:t>
            </a:r>
            <a:r>
              <a:rPr sz="1200" b="1" spc="70" dirty="0">
                <a:solidFill>
                  <a:srgbClr val="404040"/>
                </a:solidFill>
                <a:latin typeface="Calibri"/>
                <a:cs typeface="Calibri"/>
              </a:rPr>
              <a:t> </a:t>
            </a:r>
            <a:r>
              <a:rPr sz="1200" b="1" dirty="0">
                <a:solidFill>
                  <a:srgbClr val="404040"/>
                </a:solidFill>
                <a:latin typeface="Calibri"/>
                <a:cs typeface="Calibri"/>
              </a:rPr>
              <a:t>a</a:t>
            </a:r>
            <a:r>
              <a:rPr sz="1200" b="1" spc="-30" dirty="0">
                <a:solidFill>
                  <a:srgbClr val="404040"/>
                </a:solidFill>
                <a:latin typeface="Calibri"/>
                <a:cs typeface="Calibri"/>
              </a:rPr>
              <a:t> </a:t>
            </a:r>
            <a:r>
              <a:rPr sz="1200" b="1" spc="-10" dirty="0">
                <a:solidFill>
                  <a:srgbClr val="404040"/>
                </a:solidFill>
                <a:latin typeface="Calibri"/>
                <a:cs typeface="Calibri"/>
              </a:rPr>
              <a:t>scalable</a:t>
            </a:r>
            <a:r>
              <a:rPr sz="1200" b="1" spc="35" dirty="0">
                <a:solidFill>
                  <a:srgbClr val="404040"/>
                </a:solidFill>
                <a:latin typeface="Calibri"/>
                <a:cs typeface="Calibri"/>
              </a:rPr>
              <a:t> </a:t>
            </a:r>
            <a:r>
              <a:rPr sz="1200" b="1" spc="-15" dirty="0">
                <a:solidFill>
                  <a:srgbClr val="404040"/>
                </a:solidFill>
                <a:latin typeface="Calibri"/>
                <a:cs typeface="Calibri"/>
              </a:rPr>
              <a:t>and</a:t>
            </a:r>
            <a:r>
              <a:rPr sz="1200" b="1" spc="65" dirty="0">
                <a:solidFill>
                  <a:srgbClr val="404040"/>
                </a:solidFill>
                <a:latin typeface="Calibri"/>
                <a:cs typeface="Calibri"/>
              </a:rPr>
              <a:t> </a:t>
            </a:r>
            <a:r>
              <a:rPr sz="1200" b="1" spc="-5" dirty="0">
                <a:solidFill>
                  <a:srgbClr val="404040"/>
                </a:solidFill>
                <a:latin typeface="Calibri"/>
                <a:cs typeface="Calibri"/>
              </a:rPr>
              <a:t>reliable</a:t>
            </a:r>
            <a:r>
              <a:rPr sz="1200" b="1" spc="-40" dirty="0">
                <a:solidFill>
                  <a:srgbClr val="404040"/>
                </a:solidFill>
                <a:latin typeface="Calibri"/>
                <a:cs typeface="Calibri"/>
              </a:rPr>
              <a:t> </a:t>
            </a:r>
            <a:r>
              <a:rPr sz="1200" b="1" spc="-10" dirty="0">
                <a:solidFill>
                  <a:srgbClr val="404040"/>
                </a:solidFill>
                <a:latin typeface="Calibri"/>
                <a:cs typeface="Calibri"/>
              </a:rPr>
              <a:t>platform,</a:t>
            </a:r>
            <a:r>
              <a:rPr sz="1200" b="1" spc="30" dirty="0">
                <a:solidFill>
                  <a:srgbClr val="404040"/>
                </a:solidFill>
                <a:latin typeface="Calibri"/>
                <a:cs typeface="Calibri"/>
              </a:rPr>
              <a:t> </a:t>
            </a:r>
            <a:r>
              <a:rPr sz="1200" b="1" dirty="0">
                <a:solidFill>
                  <a:srgbClr val="404040"/>
                </a:solidFill>
                <a:latin typeface="Calibri"/>
                <a:cs typeface="Calibri"/>
              </a:rPr>
              <a:t>considering</a:t>
            </a:r>
            <a:r>
              <a:rPr sz="1200" b="1" spc="-10" dirty="0">
                <a:solidFill>
                  <a:srgbClr val="404040"/>
                </a:solidFill>
                <a:latin typeface="Calibri"/>
                <a:cs typeface="Calibri"/>
              </a:rPr>
              <a:t> factors</a:t>
            </a:r>
            <a:r>
              <a:rPr sz="1200" b="1" spc="10" dirty="0">
                <a:solidFill>
                  <a:srgbClr val="404040"/>
                </a:solidFill>
                <a:latin typeface="Calibri"/>
                <a:cs typeface="Calibri"/>
              </a:rPr>
              <a:t> </a:t>
            </a:r>
            <a:r>
              <a:rPr sz="1200" b="1" spc="-15" dirty="0">
                <a:solidFill>
                  <a:srgbClr val="404040"/>
                </a:solidFill>
                <a:latin typeface="Calibri"/>
                <a:cs typeface="Calibri"/>
              </a:rPr>
              <a:t>like</a:t>
            </a:r>
            <a:r>
              <a:rPr sz="1200" b="1" spc="-45" dirty="0">
                <a:solidFill>
                  <a:srgbClr val="404040"/>
                </a:solidFill>
                <a:latin typeface="Calibri"/>
                <a:cs typeface="Calibri"/>
              </a:rPr>
              <a:t> </a:t>
            </a:r>
            <a:r>
              <a:rPr sz="1200" b="1" dirty="0">
                <a:solidFill>
                  <a:srgbClr val="404040"/>
                </a:solidFill>
                <a:latin typeface="Calibri"/>
                <a:cs typeface="Calibri"/>
              </a:rPr>
              <a:t>server</a:t>
            </a:r>
            <a:r>
              <a:rPr sz="1200" b="1" spc="-10" dirty="0">
                <a:solidFill>
                  <a:srgbClr val="404040"/>
                </a:solidFill>
                <a:latin typeface="Calibri"/>
                <a:cs typeface="Calibri"/>
              </a:rPr>
              <a:t> infrastructure,</a:t>
            </a:r>
            <a:r>
              <a:rPr sz="1200" b="1" spc="25" dirty="0">
                <a:solidFill>
                  <a:srgbClr val="404040"/>
                </a:solidFill>
                <a:latin typeface="Calibri"/>
                <a:cs typeface="Calibri"/>
              </a:rPr>
              <a:t> </a:t>
            </a:r>
            <a:r>
              <a:rPr sz="1200" b="1" spc="-5" dirty="0">
                <a:solidFill>
                  <a:srgbClr val="404040"/>
                </a:solidFill>
                <a:latin typeface="Calibri"/>
                <a:cs typeface="Calibri"/>
              </a:rPr>
              <a:t>response</a:t>
            </a:r>
            <a:r>
              <a:rPr sz="1200" b="1" spc="35" dirty="0">
                <a:solidFill>
                  <a:srgbClr val="404040"/>
                </a:solidFill>
                <a:latin typeface="Calibri"/>
                <a:cs typeface="Calibri"/>
              </a:rPr>
              <a:t> </a:t>
            </a:r>
            <a:r>
              <a:rPr sz="1200" b="1" spc="-15" dirty="0">
                <a:solidFill>
                  <a:srgbClr val="404040"/>
                </a:solidFill>
                <a:latin typeface="Calibri"/>
                <a:cs typeface="Calibri"/>
              </a:rPr>
              <a:t>time,</a:t>
            </a:r>
            <a:r>
              <a:rPr sz="1200" b="1" spc="25" dirty="0">
                <a:solidFill>
                  <a:srgbClr val="404040"/>
                </a:solidFill>
                <a:latin typeface="Calibri"/>
                <a:cs typeface="Calibri"/>
              </a:rPr>
              <a:t> </a:t>
            </a:r>
            <a:r>
              <a:rPr sz="1200" b="1" spc="10" dirty="0">
                <a:solidFill>
                  <a:srgbClr val="404040"/>
                </a:solidFill>
                <a:latin typeface="Calibri"/>
                <a:cs typeface="Calibri"/>
              </a:rPr>
              <a:t>and</a:t>
            </a:r>
            <a:r>
              <a:rPr sz="1200" b="1" spc="-10" dirty="0">
                <a:solidFill>
                  <a:srgbClr val="404040"/>
                </a:solidFill>
                <a:latin typeface="Calibri"/>
                <a:cs typeface="Calibri"/>
              </a:rPr>
              <a:t> </a:t>
            </a:r>
            <a:r>
              <a:rPr sz="1200" b="1" spc="20" dirty="0">
                <a:solidFill>
                  <a:srgbClr val="404040"/>
                </a:solidFill>
                <a:latin typeface="Calibri"/>
                <a:cs typeface="Calibri"/>
              </a:rPr>
              <a:t>user</a:t>
            </a:r>
            <a:r>
              <a:rPr sz="1200" b="1" spc="40" dirty="0">
                <a:solidFill>
                  <a:srgbClr val="404040"/>
                </a:solidFill>
                <a:latin typeface="Calibri"/>
                <a:cs typeface="Calibri"/>
              </a:rPr>
              <a:t> </a:t>
            </a:r>
            <a:r>
              <a:rPr sz="1200" b="1" spc="-10" dirty="0">
                <a:solidFill>
                  <a:srgbClr val="404040"/>
                </a:solidFill>
                <a:latin typeface="Calibri"/>
                <a:cs typeface="Calibri"/>
              </a:rPr>
              <a:t>accessibility.</a:t>
            </a:r>
            <a:endParaRPr sz="1200" dirty="0">
              <a:latin typeface="Calibri"/>
              <a:cs typeface="Calibri"/>
            </a:endParaRPr>
          </a:p>
          <a:p>
            <a:pPr marL="318135" indent="-306070">
              <a:lnSpc>
                <a:spcPct val="100000"/>
              </a:lnSpc>
              <a:spcBef>
                <a:spcPts val="960"/>
              </a:spcBef>
              <a:buClr>
                <a:srgbClr val="1CACE3"/>
              </a:buClr>
              <a:buSzPct val="91666"/>
              <a:buFont typeface="Cambria"/>
              <a:buChar char="◾"/>
              <a:tabLst>
                <a:tab pos="318135" algn="l"/>
                <a:tab pos="318770" algn="l"/>
              </a:tabLst>
            </a:pPr>
            <a:r>
              <a:rPr sz="1200" b="1" spc="-10" dirty="0">
                <a:solidFill>
                  <a:srgbClr val="404040"/>
                </a:solidFill>
                <a:latin typeface="Calibri"/>
                <a:cs typeface="Calibri"/>
              </a:rPr>
              <a:t>Evaluation:</a:t>
            </a:r>
            <a:endParaRPr sz="1200" dirty="0">
              <a:latin typeface="Calibri"/>
              <a:cs typeface="Calibri"/>
            </a:endParaRPr>
          </a:p>
          <a:p>
            <a:pPr marL="643255" lvl="1" indent="-306070">
              <a:lnSpc>
                <a:spcPct val="100000"/>
              </a:lnSpc>
              <a:spcBef>
                <a:spcPts val="965"/>
              </a:spcBef>
              <a:buClr>
                <a:srgbClr val="1CACE3"/>
              </a:buClr>
              <a:buSzPct val="91666"/>
              <a:buFont typeface="Cambria"/>
              <a:buChar char="◾"/>
              <a:tabLst>
                <a:tab pos="642620" algn="l"/>
                <a:tab pos="643255" algn="l"/>
              </a:tabLst>
            </a:pPr>
            <a:r>
              <a:rPr sz="1200" b="1" spc="-5" dirty="0">
                <a:solidFill>
                  <a:srgbClr val="404040"/>
                </a:solidFill>
                <a:latin typeface="Calibri"/>
                <a:cs typeface="Calibri"/>
              </a:rPr>
              <a:t>Assess</a:t>
            </a:r>
            <a:r>
              <a:rPr sz="1200" b="1" dirty="0">
                <a:solidFill>
                  <a:srgbClr val="404040"/>
                </a:solidFill>
                <a:latin typeface="Calibri"/>
                <a:cs typeface="Calibri"/>
              </a:rPr>
              <a:t> </a:t>
            </a:r>
            <a:r>
              <a:rPr sz="1200" b="1" spc="-10" dirty="0">
                <a:solidFill>
                  <a:srgbClr val="404040"/>
                </a:solidFill>
                <a:latin typeface="Calibri"/>
                <a:cs typeface="Calibri"/>
              </a:rPr>
              <a:t>the</a:t>
            </a:r>
            <a:r>
              <a:rPr sz="1200" b="1" spc="30" dirty="0">
                <a:solidFill>
                  <a:srgbClr val="404040"/>
                </a:solidFill>
                <a:latin typeface="Calibri"/>
                <a:cs typeface="Calibri"/>
              </a:rPr>
              <a:t> </a:t>
            </a:r>
            <a:r>
              <a:rPr sz="1200" b="1" spc="-5" dirty="0">
                <a:solidFill>
                  <a:srgbClr val="404040"/>
                </a:solidFill>
                <a:latin typeface="Calibri"/>
                <a:cs typeface="Calibri"/>
              </a:rPr>
              <a:t>model's</a:t>
            </a:r>
            <a:r>
              <a:rPr sz="1200" b="1" dirty="0">
                <a:solidFill>
                  <a:srgbClr val="404040"/>
                </a:solidFill>
                <a:latin typeface="Calibri"/>
                <a:cs typeface="Calibri"/>
              </a:rPr>
              <a:t> </a:t>
            </a:r>
            <a:r>
              <a:rPr sz="1200" b="1" spc="-10" dirty="0">
                <a:solidFill>
                  <a:srgbClr val="404040"/>
                </a:solidFill>
                <a:latin typeface="Calibri"/>
                <a:cs typeface="Calibri"/>
              </a:rPr>
              <a:t>performance</a:t>
            </a:r>
            <a:r>
              <a:rPr sz="1200" b="1" spc="30" dirty="0">
                <a:solidFill>
                  <a:srgbClr val="404040"/>
                </a:solidFill>
                <a:latin typeface="Calibri"/>
                <a:cs typeface="Calibri"/>
              </a:rPr>
              <a:t> </a:t>
            </a:r>
            <a:r>
              <a:rPr sz="1200" b="1" spc="-15" dirty="0">
                <a:solidFill>
                  <a:srgbClr val="404040"/>
                </a:solidFill>
                <a:latin typeface="Calibri"/>
                <a:cs typeface="Calibri"/>
              </a:rPr>
              <a:t>using</a:t>
            </a:r>
            <a:r>
              <a:rPr sz="1200" b="1" spc="65" dirty="0">
                <a:solidFill>
                  <a:srgbClr val="404040"/>
                </a:solidFill>
                <a:latin typeface="Calibri"/>
                <a:cs typeface="Calibri"/>
              </a:rPr>
              <a:t> </a:t>
            </a:r>
            <a:r>
              <a:rPr sz="1200" b="1" spc="-10" dirty="0">
                <a:solidFill>
                  <a:srgbClr val="404040"/>
                </a:solidFill>
                <a:latin typeface="Calibri"/>
                <a:cs typeface="Calibri"/>
              </a:rPr>
              <a:t>appropriate</a:t>
            </a:r>
            <a:r>
              <a:rPr sz="1200" b="1" spc="25" dirty="0">
                <a:solidFill>
                  <a:srgbClr val="404040"/>
                </a:solidFill>
                <a:latin typeface="Calibri"/>
                <a:cs typeface="Calibri"/>
              </a:rPr>
              <a:t> </a:t>
            </a:r>
            <a:r>
              <a:rPr sz="1200" b="1" spc="-5" dirty="0">
                <a:solidFill>
                  <a:srgbClr val="404040"/>
                </a:solidFill>
                <a:latin typeface="Calibri"/>
                <a:cs typeface="Calibri"/>
              </a:rPr>
              <a:t>metrics</a:t>
            </a:r>
            <a:r>
              <a:rPr sz="1200" b="1" spc="5" dirty="0">
                <a:solidFill>
                  <a:srgbClr val="404040"/>
                </a:solidFill>
                <a:latin typeface="Calibri"/>
                <a:cs typeface="Calibri"/>
              </a:rPr>
              <a:t> </a:t>
            </a:r>
            <a:r>
              <a:rPr sz="1200" b="1" spc="-15" dirty="0">
                <a:solidFill>
                  <a:srgbClr val="404040"/>
                </a:solidFill>
                <a:latin typeface="Calibri"/>
                <a:cs typeface="Calibri"/>
              </a:rPr>
              <a:t>such</a:t>
            </a:r>
            <a:r>
              <a:rPr sz="1200" b="1" spc="65" dirty="0">
                <a:solidFill>
                  <a:srgbClr val="404040"/>
                </a:solidFill>
                <a:latin typeface="Calibri"/>
                <a:cs typeface="Calibri"/>
              </a:rPr>
              <a:t> </a:t>
            </a:r>
            <a:r>
              <a:rPr sz="1200" b="1" dirty="0">
                <a:solidFill>
                  <a:srgbClr val="404040"/>
                </a:solidFill>
                <a:latin typeface="Calibri"/>
                <a:cs typeface="Calibri"/>
              </a:rPr>
              <a:t>as</a:t>
            </a:r>
            <a:r>
              <a:rPr lang="en-IN" sz="1200" b="1" spc="-5" dirty="0">
                <a:solidFill>
                  <a:srgbClr val="404040"/>
                </a:solidFill>
                <a:latin typeface="Calibri"/>
                <a:cs typeface="Calibri"/>
              </a:rPr>
              <a:t> </a:t>
            </a:r>
            <a:r>
              <a:rPr lang="en-US" sz="1200" b="0" i="0" dirty="0">
                <a:solidFill>
                  <a:srgbClr val="000000"/>
                </a:solidFill>
                <a:effectLst/>
                <a:highlight>
                  <a:srgbClr val="FFFFFF"/>
                </a:highlight>
                <a:latin typeface="inter-regular"/>
              </a:rPr>
              <a:t>classification </a:t>
            </a:r>
            <a:r>
              <a:rPr lang="en-US" sz="1200" b="0" i="0" dirty="0" err="1">
                <a:solidFill>
                  <a:srgbClr val="000000"/>
                </a:solidFill>
                <a:effectLst/>
                <a:highlight>
                  <a:srgbClr val="FFFFFF"/>
                </a:highlight>
                <a:latin typeface="inter-regular"/>
              </a:rPr>
              <a:t>matrics</a:t>
            </a:r>
            <a:r>
              <a:rPr sz="1200" b="1" spc="-5" dirty="0">
                <a:solidFill>
                  <a:srgbClr val="404040"/>
                </a:solidFill>
                <a:latin typeface="Calibri"/>
                <a:cs typeface="Calibri"/>
              </a:rPr>
              <a:t>,</a:t>
            </a:r>
            <a:r>
              <a:rPr sz="1200" b="1" spc="20" dirty="0">
                <a:solidFill>
                  <a:srgbClr val="404040"/>
                </a:solidFill>
                <a:latin typeface="Calibri"/>
                <a:cs typeface="Calibri"/>
              </a:rPr>
              <a:t> </a:t>
            </a:r>
            <a:r>
              <a:rPr sz="1200" b="1" spc="70" dirty="0">
                <a:solidFill>
                  <a:srgbClr val="404040"/>
                </a:solidFill>
                <a:latin typeface="Calibri"/>
                <a:cs typeface="Calibri"/>
              </a:rPr>
              <a:t>or</a:t>
            </a:r>
            <a:r>
              <a:rPr sz="1200" b="1" spc="-20" dirty="0">
                <a:solidFill>
                  <a:srgbClr val="404040"/>
                </a:solidFill>
                <a:latin typeface="Calibri"/>
                <a:cs typeface="Calibri"/>
              </a:rPr>
              <a:t> </a:t>
            </a:r>
            <a:r>
              <a:rPr sz="1200" b="1" dirty="0">
                <a:solidFill>
                  <a:srgbClr val="404040"/>
                </a:solidFill>
                <a:latin typeface="Calibri"/>
                <a:cs typeface="Calibri"/>
              </a:rPr>
              <a:t>other</a:t>
            </a:r>
            <a:r>
              <a:rPr sz="1200" b="1" spc="60" dirty="0">
                <a:solidFill>
                  <a:srgbClr val="404040"/>
                </a:solidFill>
                <a:latin typeface="Calibri"/>
                <a:cs typeface="Calibri"/>
              </a:rPr>
              <a:t> </a:t>
            </a:r>
            <a:r>
              <a:rPr sz="1200" b="1" spc="-10" dirty="0">
                <a:solidFill>
                  <a:srgbClr val="404040"/>
                </a:solidFill>
                <a:latin typeface="Calibri"/>
                <a:cs typeface="Calibri"/>
              </a:rPr>
              <a:t>relevant</a:t>
            </a:r>
            <a:r>
              <a:rPr sz="1200" b="1" spc="-5" dirty="0">
                <a:solidFill>
                  <a:srgbClr val="404040"/>
                </a:solidFill>
                <a:latin typeface="Calibri"/>
                <a:cs typeface="Calibri"/>
              </a:rPr>
              <a:t> metrics.</a:t>
            </a:r>
            <a:endParaRPr sz="1200" dirty="0">
              <a:latin typeface="Calibri"/>
              <a:cs typeface="Calibri"/>
            </a:endParaRPr>
          </a:p>
          <a:p>
            <a:pPr marL="643255" lvl="1" indent="-306070">
              <a:lnSpc>
                <a:spcPct val="100000"/>
              </a:lnSpc>
              <a:spcBef>
                <a:spcPts val="890"/>
              </a:spcBef>
              <a:buClr>
                <a:srgbClr val="1CACE3"/>
              </a:buClr>
              <a:buSzPct val="91666"/>
              <a:buFont typeface="Cambria"/>
              <a:buChar char="◾"/>
              <a:tabLst>
                <a:tab pos="642620" algn="l"/>
                <a:tab pos="643255" algn="l"/>
              </a:tabLst>
            </a:pPr>
            <a:r>
              <a:rPr sz="1200" b="1" dirty="0">
                <a:solidFill>
                  <a:srgbClr val="404040"/>
                </a:solidFill>
                <a:latin typeface="Calibri"/>
                <a:cs typeface="Calibri"/>
              </a:rPr>
              <a:t>Fine-tune</a:t>
            </a:r>
            <a:r>
              <a:rPr sz="1200" b="1" spc="20" dirty="0">
                <a:solidFill>
                  <a:srgbClr val="404040"/>
                </a:solidFill>
                <a:latin typeface="Calibri"/>
                <a:cs typeface="Calibri"/>
              </a:rPr>
              <a:t> </a:t>
            </a:r>
            <a:r>
              <a:rPr sz="1200" b="1" spc="-5" dirty="0">
                <a:solidFill>
                  <a:srgbClr val="404040"/>
                </a:solidFill>
                <a:latin typeface="Calibri"/>
                <a:cs typeface="Calibri"/>
              </a:rPr>
              <a:t>the</a:t>
            </a:r>
            <a:r>
              <a:rPr sz="1200" b="1" spc="-50" dirty="0">
                <a:solidFill>
                  <a:srgbClr val="404040"/>
                </a:solidFill>
                <a:latin typeface="Calibri"/>
                <a:cs typeface="Calibri"/>
              </a:rPr>
              <a:t> </a:t>
            </a:r>
            <a:r>
              <a:rPr sz="1200" b="1" spc="5" dirty="0">
                <a:solidFill>
                  <a:srgbClr val="404040"/>
                </a:solidFill>
                <a:latin typeface="Calibri"/>
                <a:cs typeface="Calibri"/>
              </a:rPr>
              <a:t>model</a:t>
            </a:r>
            <a:r>
              <a:rPr sz="1200" b="1" spc="-40" dirty="0">
                <a:solidFill>
                  <a:srgbClr val="404040"/>
                </a:solidFill>
                <a:latin typeface="Calibri"/>
                <a:cs typeface="Calibri"/>
              </a:rPr>
              <a:t> </a:t>
            </a:r>
            <a:r>
              <a:rPr sz="1200" b="1" dirty="0">
                <a:solidFill>
                  <a:srgbClr val="404040"/>
                </a:solidFill>
                <a:latin typeface="Calibri"/>
                <a:cs typeface="Calibri"/>
              </a:rPr>
              <a:t>based</a:t>
            </a:r>
            <a:r>
              <a:rPr sz="1200" b="1" spc="55" dirty="0">
                <a:solidFill>
                  <a:srgbClr val="404040"/>
                </a:solidFill>
                <a:latin typeface="Calibri"/>
                <a:cs typeface="Calibri"/>
              </a:rPr>
              <a:t> </a:t>
            </a:r>
            <a:r>
              <a:rPr sz="1200" b="1" spc="-25" dirty="0">
                <a:solidFill>
                  <a:srgbClr val="404040"/>
                </a:solidFill>
                <a:latin typeface="Calibri"/>
                <a:cs typeface="Calibri"/>
              </a:rPr>
              <a:t>on</a:t>
            </a:r>
            <a:r>
              <a:rPr sz="1200" b="1" spc="60" dirty="0">
                <a:solidFill>
                  <a:srgbClr val="404040"/>
                </a:solidFill>
                <a:latin typeface="Calibri"/>
                <a:cs typeface="Calibri"/>
              </a:rPr>
              <a:t> </a:t>
            </a:r>
            <a:r>
              <a:rPr sz="1200" b="1" spc="-10" dirty="0">
                <a:solidFill>
                  <a:srgbClr val="404040"/>
                </a:solidFill>
                <a:latin typeface="Calibri"/>
                <a:cs typeface="Calibri"/>
              </a:rPr>
              <a:t>feedback</a:t>
            </a:r>
            <a:r>
              <a:rPr sz="1200" b="1" spc="-25" dirty="0">
                <a:solidFill>
                  <a:srgbClr val="404040"/>
                </a:solidFill>
                <a:latin typeface="Calibri"/>
                <a:cs typeface="Calibri"/>
              </a:rPr>
              <a:t> </a:t>
            </a:r>
            <a:r>
              <a:rPr sz="1200" b="1" spc="10" dirty="0">
                <a:solidFill>
                  <a:srgbClr val="404040"/>
                </a:solidFill>
                <a:latin typeface="Calibri"/>
                <a:cs typeface="Calibri"/>
              </a:rPr>
              <a:t>and</a:t>
            </a:r>
            <a:r>
              <a:rPr sz="1200" b="1" spc="-20" dirty="0">
                <a:solidFill>
                  <a:srgbClr val="404040"/>
                </a:solidFill>
                <a:latin typeface="Calibri"/>
                <a:cs typeface="Calibri"/>
              </a:rPr>
              <a:t> </a:t>
            </a:r>
            <a:r>
              <a:rPr sz="1200" b="1" spc="-5" dirty="0">
                <a:solidFill>
                  <a:srgbClr val="404040"/>
                </a:solidFill>
                <a:latin typeface="Calibri"/>
                <a:cs typeface="Calibri"/>
              </a:rPr>
              <a:t>continuous</a:t>
            </a:r>
            <a:r>
              <a:rPr sz="1200" b="1" dirty="0">
                <a:solidFill>
                  <a:srgbClr val="404040"/>
                </a:solidFill>
                <a:latin typeface="Calibri"/>
                <a:cs typeface="Calibri"/>
              </a:rPr>
              <a:t> monitoring</a:t>
            </a:r>
            <a:r>
              <a:rPr sz="1200" b="1" spc="-20" dirty="0">
                <a:solidFill>
                  <a:srgbClr val="404040"/>
                </a:solidFill>
                <a:latin typeface="Calibri"/>
                <a:cs typeface="Calibri"/>
              </a:rPr>
              <a:t> </a:t>
            </a:r>
            <a:r>
              <a:rPr sz="1200" b="1" spc="10" dirty="0">
                <a:solidFill>
                  <a:srgbClr val="404040"/>
                </a:solidFill>
                <a:latin typeface="Calibri"/>
                <a:cs typeface="Calibri"/>
              </a:rPr>
              <a:t>of</a:t>
            </a:r>
            <a:r>
              <a:rPr sz="1200" b="1" spc="25" dirty="0">
                <a:solidFill>
                  <a:srgbClr val="404040"/>
                </a:solidFill>
                <a:latin typeface="Calibri"/>
                <a:cs typeface="Calibri"/>
              </a:rPr>
              <a:t> </a:t>
            </a:r>
            <a:r>
              <a:rPr sz="1200" b="1" spc="-10" dirty="0">
                <a:solidFill>
                  <a:srgbClr val="404040"/>
                </a:solidFill>
                <a:latin typeface="Calibri"/>
                <a:cs typeface="Calibri"/>
              </a:rPr>
              <a:t>prediction</a:t>
            </a:r>
            <a:r>
              <a:rPr sz="1200" b="1" spc="-20" dirty="0">
                <a:solidFill>
                  <a:srgbClr val="404040"/>
                </a:solidFill>
                <a:latin typeface="Calibri"/>
                <a:cs typeface="Calibri"/>
              </a:rPr>
              <a:t> </a:t>
            </a:r>
            <a:r>
              <a:rPr sz="1200" b="1" spc="-10" dirty="0">
                <a:solidFill>
                  <a:srgbClr val="404040"/>
                </a:solidFill>
                <a:latin typeface="Calibri"/>
                <a:cs typeface="Calibri"/>
              </a:rPr>
              <a:t>accuracy.</a:t>
            </a:r>
            <a:endParaRPr sz="1200" dirty="0">
              <a:latin typeface="Calibri"/>
              <a:cs typeface="Calibri"/>
            </a:endParaRPr>
          </a:p>
          <a:p>
            <a:pPr marL="643255" lvl="1" indent="-306070">
              <a:lnSpc>
                <a:spcPct val="100000"/>
              </a:lnSpc>
              <a:spcBef>
                <a:spcPts val="960"/>
              </a:spcBef>
              <a:buClr>
                <a:srgbClr val="1CACE3"/>
              </a:buClr>
              <a:buSzPct val="91666"/>
              <a:buFont typeface="Cambria"/>
              <a:buChar char="◾"/>
              <a:tabLst>
                <a:tab pos="642620" algn="l"/>
                <a:tab pos="643255" algn="l"/>
              </a:tabLst>
            </a:pPr>
            <a:r>
              <a:rPr sz="1200" spc="-10" dirty="0">
                <a:solidFill>
                  <a:srgbClr val="404040"/>
                </a:solidFill>
                <a:latin typeface="Franklin Gothic Medium"/>
                <a:cs typeface="Franklin Gothic Medium"/>
              </a:rPr>
              <a:t>Result:</a:t>
            </a:r>
            <a:endParaRPr sz="1200" dirty="0">
              <a:latin typeface="Franklin Gothic Medium"/>
              <a:cs typeface="Franklin Gothic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0351"/>
            <a:ext cx="5286375" cy="624530"/>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lang="en-US" sz="3950" spc="60" dirty="0">
                <a:solidFill>
                  <a:srgbClr val="C00000"/>
                </a:solidFill>
              </a:rPr>
              <a:t>   </a:t>
            </a:r>
            <a:r>
              <a:rPr sz="3950" u="sng" spc="60" dirty="0">
                <a:solidFill>
                  <a:srgbClr val="C00000"/>
                </a:solidFill>
              </a:rPr>
              <a:t>S</a:t>
            </a:r>
            <a:r>
              <a:rPr sz="3950" u="sng" spc="-10" dirty="0">
                <a:solidFill>
                  <a:srgbClr val="C00000"/>
                </a:solidFill>
              </a:rPr>
              <a:t>Y</a:t>
            </a:r>
            <a:r>
              <a:rPr sz="3950" u="sng" spc="60" dirty="0">
                <a:solidFill>
                  <a:srgbClr val="C00000"/>
                </a:solidFill>
              </a:rPr>
              <a:t>S</a:t>
            </a:r>
            <a:r>
              <a:rPr sz="3950" u="sng" spc="-15" dirty="0">
                <a:solidFill>
                  <a:srgbClr val="C00000"/>
                </a:solidFill>
              </a:rPr>
              <a:t>T</a:t>
            </a:r>
            <a:r>
              <a:rPr sz="3950" u="sng" spc="60" dirty="0">
                <a:solidFill>
                  <a:srgbClr val="C00000"/>
                </a:solidFill>
              </a:rPr>
              <a:t>E</a:t>
            </a:r>
            <a:r>
              <a:rPr sz="3950" u="sng" spc="25" dirty="0">
                <a:solidFill>
                  <a:srgbClr val="C00000"/>
                </a:solidFill>
              </a:rPr>
              <a:t>M</a:t>
            </a:r>
            <a:r>
              <a:rPr lang="en-US" sz="3950" u="sng" spc="25" dirty="0">
                <a:solidFill>
                  <a:srgbClr val="C00000"/>
                </a:solidFill>
              </a:rPr>
              <a:t> </a:t>
            </a:r>
            <a:r>
              <a:rPr sz="3950" u="sng" spc="70" dirty="0">
                <a:solidFill>
                  <a:srgbClr val="C00000"/>
                </a:solidFill>
              </a:rPr>
              <a:t>A</a:t>
            </a:r>
            <a:r>
              <a:rPr sz="3950" u="sng" spc="-10" dirty="0">
                <a:solidFill>
                  <a:srgbClr val="C00000"/>
                </a:solidFill>
              </a:rPr>
              <a:t>P</a:t>
            </a:r>
            <a:r>
              <a:rPr sz="3950" u="sng" spc="60" dirty="0">
                <a:solidFill>
                  <a:srgbClr val="C00000"/>
                </a:solidFill>
              </a:rPr>
              <a:t>P</a:t>
            </a:r>
            <a:r>
              <a:rPr sz="3950" u="sng" dirty="0">
                <a:solidFill>
                  <a:srgbClr val="C00000"/>
                </a:solidFill>
              </a:rPr>
              <a:t>R</a:t>
            </a:r>
            <a:r>
              <a:rPr sz="3950" u="sng" spc="70" dirty="0">
                <a:solidFill>
                  <a:srgbClr val="C00000"/>
                </a:solidFill>
              </a:rPr>
              <a:t>O</a:t>
            </a:r>
            <a:r>
              <a:rPr sz="3950" u="sng" dirty="0">
                <a:solidFill>
                  <a:srgbClr val="C00000"/>
                </a:solidFill>
              </a:rPr>
              <a:t>A</a:t>
            </a:r>
            <a:r>
              <a:rPr sz="3950" u="sng" spc="70" dirty="0">
                <a:solidFill>
                  <a:srgbClr val="C00000"/>
                </a:solidFill>
              </a:rPr>
              <a:t>C</a:t>
            </a:r>
            <a:r>
              <a:rPr sz="3950" u="sng" spc="20" dirty="0">
                <a:solidFill>
                  <a:srgbClr val="C00000"/>
                </a:solidFill>
              </a:rPr>
              <a:t>H</a:t>
            </a:r>
            <a:endParaRPr sz="3950" u="sng" dirty="0">
              <a:solidFill>
                <a:srgbClr val="C00000"/>
              </a:solidFill>
            </a:endParaRPr>
          </a:p>
        </p:txBody>
      </p:sp>
      <p:sp>
        <p:nvSpPr>
          <p:cNvPr id="3" name="object 3"/>
          <p:cNvSpPr txBox="1"/>
          <p:nvPr/>
        </p:nvSpPr>
        <p:spPr>
          <a:xfrm>
            <a:off x="660400" y="2886011"/>
            <a:ext cx="10637520" cy="290336"/>
          </a:xfrm>
          <a:prstGeom prst="rect">
            <a:avLst/>
          </a:prstGeom>
        </p:spPr>
        <p:txBody>
          <a:bodyPr vert="horz" wrap="square" lIns="0" tIns="12700" rIns="0" bIns="0" rtlCol="0">
            <a:spAutoFit/>
          </a:bodyPr>
          <a:lstStyle/>
          <a:p>
            <a:pPr marL="12700" marR="5080">
              <a:lnSpc>
                <a:spcPct val="107800"/>
              </a:lnSpc>
              <a:spcBef>
                <a:spcPts val="100"/>
              </a:spcBef>
            </a:pPr>
            <a:endParaRPr sz="1800" dirty="0">
              <a:latin typeface="Franklin Gothic Medium"/>
              <a:cs typeface="Franklin Gothic Medium"/>
            </a:endParaRPr>
          </a:p>
        </p:txBody>
      </p:sp>
      <p:sp>
        <p:nvSpPr>
          <p:cNvPr id="4" name="TextBox 3">
            <a:extLst>
              <a:ext uri="{FF2B5EF4-FFF2-40B4-BE49-F238E27FC236}">
                <a16:creationId xmlns:a16="http://schemas.microsoft.com/office/drawing/2014/main" id="{EF12E890-38BC-BBB1-4BC3-8D175DE57CEF}"/>
              </a:ext>
            </a:extLst>
          </p:cNvPr>
          <p:cNvSpPr txBox="1"/>
          <p:nvPr/>
        </p:nvSpPr>
        <p:spPr>
          <a:xfrm>
            <a:off x="533400" y="1066800"/>
            <a:ext cx="9753600" cy="5355312"/>
          </a:xfrm>
          <a:prstGeom prst="rect">
            <a:avLst/>
          </a:prstGeom>
          <a:noFill/>
        </p:spPr>
        <p:txBody>
          <a:bodyPr wrap="square" rtlCol="0">
            <a:spAutoFit/>
          </a:bodyPr>
          <a:lstStyle/>
          <a:p>
            <a:r>
              <a:rPr lang="en-IN" b="1" dirty="0"/>
              <a:t>Hardware:</a:t>
            </a:r>
          </a:p>
          <a:p>
            <a:pPr>
              <a:buFont typeface="Arial" panose="020B0604020202020204" pitchFamily="34" charset="0"/>
              <a:buChar char="•"/>
            </a:pPr>
            <a:r>
              <a:rPr lang="en-IN" b="1" dirty="0"/>
              <a:t>CPU:</a:t>
            </a:r>
            <a:r>
              <a:rPr lang="en-IN" dirty="0"/>
              <a:t> Multi-core processor (e.g., Intel i5/i7).</a:t>
            </a:r>
          </a:p>
          <a:p>
            <a:pPr>
              <a:buFont typeface="Arial" panose="020B0604020202020204" pitchFamily="34" charset="0"/>
              <a:buChar char="•"/>
            </a:pPr>
            <a:r>
              <a:rPr lang="en-IN" b="1" dirty="0"/>
              <a:t>RAM:</a:t>
            </a:r>
            <a:r>
              <a:rPr lang="en-IN" dirty="0"/>
              <a:t> Minimum 8 GB, recommended 16 GB.</a:t>
            </a:r>
          </a:p>
          <a:p>
            <a:pPr>
              <a:buFont typeface="Arial" panose="020B0604020202020204" pitchFamily="34" charset="0"/>
              <a:buChar char="•"/>
            </a:pPr>
            <a:r>
              <a:rPr lang="en-IN" b="1" dirty="0"/>
              <a:t>Storage:</a:t>
            </a:r>
            <a:r>
              <a:rPr lang="en-IN" dirty="0"/>
              <a:t> SSD with at least 100 GB.</a:t>
            </a:r>
          </a:p>
          <a:p>
            <a:r>
              <a:rPr lang="en-IN" b="1" dirty="0"/>
              <a:t>Software:</a:t>
            </a:r>
          </a:p>
          <a:p>
            <a:pPr>
              <a:buFont typeface="Arial" panose="020B0604020202020204" pitchFamily="34" charset="0"/>
              <a:buChar char="•"/>
            </a:pPr>
            <a:r>
              <a:rPr lang="en-IN" b="1" dirty="0"/>
              <a:t>OS:</a:t>
            </a:r>
            <a:r>
              <a:rPr lang="en-IN" dirty="0"/>
              <a:t> Linux or Windows 10/11.</a:t>
            </a:r>
          </a:p>
          <a:p>
            <a:pPr>
              <a:buFont typeface="Arial" panose="020B0604020202020204" pitchFamily="34" charset="0"/>
              <a:buChar char="•"/>
            </a:pPr>
            <a:r>
              <a:rPr lang="en-IN" b="1" dirty="0"/>
              <a:t>Languages:</a:t>
            </a:r>
            <a:r>
              <a:rPr lang="en-IN" dirty="0"/>
              <a:t> Python.</a:t>
            </a:r>
          </a:p>
          <a:p>
            <a:pPr>
              <a:buFont typeface="Arial" panose="020B0604020202020204" pitchFamily="34" charset="0"/>
              <a:buChar char="•"/>
            </a:pPr>
            <a:r>
              <a:rPr lang="en-IN" b="1" dirty="0"/>
              <a:t>Libraries:</a:t>
            </a:r>
            <a:r>
              <a:rPr lang="en-IN" dirty="0"/>
              <a:t> NLTK, </a:t>
            </a:r>
            <a:r>
              <a:rPr lang="en-IN" dirty="0" err="1"/>
              <a:t>SpaCy</a:t>
            </a:r>
            <a:r>
              <a:rPr lang="en-IN" dirty="0"/>
              <a:t>, </a:t>
            </a:r>
            <a:r>
              <a:rPr lang="en-IN" dirty="0" err="1"/>
              <a:t>TextBlob</a:t>
            </a:r>
            <a:r>
              <a:rPr lang="en-IN" dirty="0"/>
              <a:t>, Scikit-learn, TensorFlow, </a:t>
            </a:r>
            <a:r>
              <a:rPr lang="en-IN" dirty="0" err="1"/>
              <a:t>Keras</a:t>
            </a:r>
            <a:r>
              <a:rPr lang="en-IN" dirty="0"/>
              <a:t>, Pandas, NumPy.</a:t>
            </a:r>
          </a:p>
          <a:p>
            <a:r>
              <a:rPr lang="en-IN" b="1" dirty="0"/>
              <a:t>Data:</a:t>
            </a:r>
          </a:p>
          <a:p>
            <a:pPr>
              <a:buFont typeface="Arial" panose="020B0604020202020204" pitchFamily="34" charset="0"/>
              <a:buChar char="•"/>
            </a:pPr>
            <a:r>
              <a:rPr lang="en-IN" b="1" dirty="0"/>
              <a:t>Training Data:</a:t>
            </a:r>
            <a:r>
              <a:rPr lang="en-IN" dirty="0"/>
              <a:t> </a:t>
            </a:r>
            <a:r>
              <a:rPr lang="en-IN" dirty="0" err="1"/>
              <a:t>Labeled</a:t>
            </a:r>
            <a:r>
              <a:rPr lang="en-IN" dirty="0"/>
              <a:t> restaurant reviews.</a:t>
            </a:r>
          </a:p>
          <a:p>
            <a:pPr>
              <a:buFont typeface="Arial" panose="020B0604020202020204" pitchFamily="34" charset="0"/>
              <a:buChar char="•"/>
            </a:pPr>
            <a:r>
              <a:rPr lang="en-IN" b="1" dirty="0"/>
              <a:t>Sources:</a:t>
            </a:r>
            <a:r>
              <a:rPr lang="en-IN" dirty="0"/>
              <a:t> Online review platforms, CSV files, APIs.</a:t>
            </a:r>
          </a:p>
          <a:p>
            <a:r>
              <a:rPr lang="en-IN" b="1" dirty="0"/>
              <a:t>Development:</a:t>
            </a:r>
          </a:p>
          <a:p>
            <a:pPr>
              <a:buFont typeface="Arial" panose="020B0604020202020204" pitchFamily="34" charset="0"/>
              <a:buChar char="•"/>
            </a:pPr>
            <a:r>
              <a:rPr lang="en-IN" b="1" dirty="0"/>
              <a:t>IDE:</a:t>
            </a:r>
            <a:r>
              <a:rPr lang="en-IN" dirty="0"/>
              <a:t> </a:t>
            </a:r>
            <a:r>
              <a:rPr lang="en-IN" dirty="0" err="1"/>
              <a:t>Jupyter</a:t>
            </a:r>
            <a:r>
              <a:rPr lang="en-IN" dirty="0"/>
              <a:t> Notebook</a:t>
            </a:r>
          </a:p>
          <a:p>
            <a:pPr>
              <a:buFont typeface="Arial" panose="020B0604020202020204" pitchFamily="34" charset="0"/>
              <a:buChar char="•"/>
            </a:pPr>
            <a:r>
              <a:rPr lang="en-IN" b="1" dirty="0"/>
              <a:t>Version Control:</a:t>
            </a:r>
            <a:r>
              <a:rPr lang="en-IN" dirty="0"/>
              <a:t> Git.</a:t>
            </a:r>
          </a:p>
          <a:p>
            <a:pPr>
              <a:buFont typeface="Arial" panose="020B0604020202020204" pitchFamily="34" charset="0"/>
              <a:buChar char="•"/>
            </a:pPr>
            <a:r>
              <a:rPr lang="en-IN" b="1" dirty="0"/>
              <a:t>Virtual Environment:</a:t>
            </a:r>
            <a:r>
              <a:rPr lang="en-IN" dirty="0"/>
              <a:t> </a:t>
            </a:r>
            <a:r>
              <a:rPr lang="en-IN" dirty="0" err="1"/>
              <a:t>Virtualenv</a:t>
            </a:r>
            <a:r>
              <a:rPr lang="en-IN" dirty="0"/>
              <a:t> or </a:t>
            </a:r>
            <a:r>
              <a:rPr lang="en-IN" dirty="0" err="1"/>
              <a:t>Conda</a:t>
            </a:r>
            <a:r>
              <a:rPr lang="en-IN" dirty="0"/>
              <a:t>.</a:t>
            </a:r>
          </a:p>
          <a:p>
            <a:r>
              <a:rPr lang="en-IN" b="1" dirty="0"/>
              <a:t>Network &amp; API:</a:t>
            </a:r>
          </a:p>
          <a:p>
            <a:pPr>
              <a:buFont typeface="Arial" panose="020B0604020202020204" pitchFamily="34" charset="0"/>
              <a:buChar char="•"/>
            </a:pPr>
            <a:r>
              <a:rPr lang="en-IN" b="1" dirty="0"/>
              <a:t>API Integration:</a:t>
            </a:r>
            <a:r>
              <a:rPr lang="en-IN" dirty="0"/>
              <a:t> Yelp API, Google Places API.</a:t>
            </a:r>
          </a:p>
          <a:p>
            <a:pPr>
              <a:buFont typeface="Arial" panose="020B0604020202020204" pitchFamily="34" charset="0"/>
              <a:buChar char="•"/>
            </a:pPr>
            <a:r>
              <a:rPr lang="en-IN" b="1" dirty="0"/>
              <a:t>Database:</a:t>
            </a:r>
            <a:r>
              <a:rPr lang="en-IN" dirty="0"/>
              <a:t> SQL (MySQL) or NoSQL (MongoDB).</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28600"/>
            <a:ext cx="7278688" cy="631825"/>
          </a:xfrm>
          <a:prstGeom prst="rect">
            <a:avLst/>
          </a:prstGeom>
        </p:spPr>
        <p:txBody>
          <a:bodyPr vert="horz" wrap="square" lIns="0" tIns="16510" rIns="0" bIns="0" rtlCol="0">
            <a:spAutoFit/>
          </a:bodyPr>
          <a:lstStyle/>
          <a:p>
            <a:pPr marL="12700">
              <a:lnSpc>
                <a:spcPct val="100000"/>
              </a:lnSpc>
              <a:spcBef>
                <a:spcPts val="130"/>
              </a:spcBef>
            </a:pPr>
            <a:r>
              <a:rPr lang="en-US" sz="3950" spc="25" dirty="0">
                <a:solidFill>
                  <a:srgbClr val="C00000"/>
                </a:solidFill>
              </a:rPr>
              <a:t>   </a:t>
            </a:r>
            <a:r>
              <a:rPr sz="3950" u="sng" spc="25" dirty="0">
                <a:solidFill>
                  <a:srgbClr val="C00000"/>
                </a:solidFill>
              </a:rPr>
              <a:t>ALGORITHM</a:t>
            </a:r>
            <a:r>
              <a:rPr sz="3950" u="sng" spc="50" dirty="0">
                <a:solidFill>
                  <a:srgbClr val="C00000"/>
                </a:solidFill>
              </a:rPr>
              <a:t> </a:t>
            </a:r>
            <a:r>
              <a:rPr sz="3950" u="sng" spc="20" dirty="0">
                <a:solidFill>
                  <a:srgbClr val="C00000"/>
                </a:solidFill>
              </a:rPr>
              <a:t>&amp;</a:t>
            </a:r>
            <a:r>
              <a:rPr sz="3950" u="sng" spc="-25" dirty="0">
                <a:solidFill>
                  <a:srgbClr val="C00000"/>
                </a:solidFill>
              </a:rPr>
              <a:t> </a:t>
            </a:r>
            <a:r>
              <a:rPr sz="3950" u="sng" spc="30" dirty="0">
                <a:solidFill>
                  <a:srgbClr val="C00000"/>
                </a:solidFill>
              </a:rPr>
              <a:t>DEPLOYMENT</a:t>
            </a:r>
            <a:endParaRPr sz="3950" u="sng" dirty="0">
              <a:solidFill>
                <a:srgbClr val="C00000"/>
              </a:solidFill>
            </a:endParaRPr>
          </a:p>
        </p:txBody>
      </p:sp>
      <p:sp>
        <p:nvSpPr>
          <p:cNvPr id="3" name="object 3"/>
          <p:cNvSpPr txBox="1"/>
          <p:nvPr/>
        </p:nvSpPr>
        <p:spPr>
          <a:xfrm>
            <a:off x="685800" y="1143000"/>
            <a:ext cx="11150600" cy="4795608"/>
          </a:xfrm>
          <a:prstGeom prst="rect">
            <a:avLst/>
          </a:prstGeom>
        </p:spPr>
        <p:txBody>
          <a:bodyPr vert="horz" wrap="square" lIns="0" tIns="12065" rIns="0" bIns="0" rtlCol="0">
            <a:spAutoFit/>
          </a:bodyPr>
          <a:lstStyle/>
          <a:p>
            <a:pPr marL="12065" marR="272415">
              <a:lnSpc>
                <a:spcPct val="111800"/>
              </a:lnSpc>
              <a:spcBef>
                <a:spcPts val="95"/>
              </a:spcBef>
              <a:buClr>
                <a:srgbClr val="1CACE3"/>
              </a:buClr>
              <a:buSzPct val="89285"/>
              <a:tabLst>
                <a:tab pos="318135" algn="l"/>
                <a:tab pos="318770" algn="l"/>
              </a:tabLst>
            </a:pPr>
            <a:endParaRPr lang="en-US" sz="1400" dirty="0">
              <a:latin typeface="Franklin Gothic Medium"/>
              <a:cs typeface="Franklin Gothic Medium"/>
            </a:endParaRP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Algorithm Selection:</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We chose the Naive Bayes algorithm for sentiment analysis due to its simplicity, efficiency, and effectiveness in text classification tasks, particularly with small to medium-sized datasets.</a:t>
            </a:r>
          </a:p>
          <a:p>
            <a:pPr marL="12065" marR="272415">
              <a:lnSpc>
                <a:spcPct val="111800"/>
              </a:lnSpc>
              <a:spcBef>
                <a:spcPts val="95"/>
              </a:spcBef>
              <a:buClr>
                <a:srgbClr val="1CACE3"/>
              </a:buClr>
              <a:buSzPct val="89285"/>
              <a:tabLst>
                <a:tab pos="318135" algn="l"/>
                <a:tab pos="318770" algn="l"/>
              </a:tabLst>
            </a:pPr>
            <a:endParaRPr lang="en-US" sz="1400" dirty="0">
              <a:latin typeface="Franklin Gothic Medium"/>
              <a:cs typeface="Franklin Gothic Medium"/>
            </a:endParaRP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Data Input:</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Input features include review text, review length, presence of specific positive/negative keywords, and metadata like review date and user.</a:t>
            </a:r>
          </a:p>
          <a:p>
            <a:pPr marL="12065" marR="272415">
              <a:lnSpc>
                <a:spcPct val="111800"/>
              </a:lnSpc>
              <a:spcBef>
                <a:spcPts val="95"/>
              </a:spcBef>
              <a:buClr>
                <a:srgbClr val="1CACE3"/>
              </a:buClr>
              <a:buSzPct val="89285"/>
              <a:tabLst>
                <a:tab pos="318135" algn="l"/>
                <a:tab pos="318770" algn="l"/>
              </a:tabLst>
            </a:pPr>
            <a:endParaRPr lang="en-US" sz="1400" dirty="0">
              <a:latin typeface="Franklin Gothic Medium"/>
              <a:cs typeface="Franklin Gothic Medium"/>
            </a:endParaRP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 Training Process:</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The Naive Bayes model is trained on labeled restaurant reviews, involving:</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1. Data Preprocessing: Cleaning and tokenizing the text data.</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2. Feature Extraction: Converting text to numerical features using techniques like TF-IDF.</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3. Model Training: Training the Naive Bayes classifier on the processed features.</a:t>
            </a:r>
          </a:p>
          <a:p>
            <a:pPr marL="12065" marR="272415">
              <a:lnSpc>
                <a:spcPct val="111800"/>
              </a:lnSpc>
              <a:spcBef>
                <a:spcPts val="95"/>
              </a:spcBef>
              <a:buClr>
                <a:srgbClr val="1CACE3"/>
              </a:buClr>
              <a:buSzPct val="89285"/>
              <a:tabLst>
                <a:tab pos="318135" algn="l"/>
                <a:tab pos="318770" algn="l"/>
              </a:tabLst>
            </a:pPr>
            <a:endParaRPr lang="en-US" sz="1400" dirty="0">
              <a:latin typeface="Franklin Gothic Medium"/>
              <a:cs typeface="Franklin Gothic Medium"/>
            </a:endParaRP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Prediction Process:</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The trained Naive Bayes model predicts sentiments for new reviews by:</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1. Data Preprocessing: Applying the same preprocessing steps to new reviews.</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2. Feature Extraction: Converting new review text to numerical features.</a:t>
            </a:r>
          </a:p>
          <a:p>
            <a:pPr marL="12065" marR="272415">
              <a:lnSpc>
                <a:spcPct val="111800"/>
              </a:lnSpc>
              <a:spcBef>
                <a:spcPts val="95"/>
              </a:spcBef>
              <a:buClr>
                <a:srgbClr val="1CACE3"/>
              </a:buClr>
              <a:buSzPct val="89285"/>
              <a:tabLst>
                <a:tab pos="318135" algn="l"/>
                <a:tab pos="318770" algn="l"/>
              </a:tabLst>
            </a:pPr>
            <a:r>
              <a:rPr lang="en-US" sz="1400" dirty="0">
                <a:latin typeface="Franklin Gothic Medium"/>
                <a:cs typeface="Franklin Gothic Medium"/>
              </a:rPr>
              <a:t>3. Model Inference: Classifying the reviews as positive, negative, or neutral based on the learned probabilities.</a:t>
            </a:r>
            <a:endParaRPr sz="1400" dirty="0">
              <a:latin typeface="Franklin Gothic Medium"/>
              <a:cs typeface="Franklin Gothic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217170"/>
            <a:ext cx="2021205" cy="632460"/>
          </a:xfrm>
          <a:prstGeom prst="rect">
            <a:avLst/>
          </a:prstGeom>
        </p:spPr>
        <p:txBody>
          <a:bodyPr vert="horz" wrap="square" lIns="0" tIns="16510" rIns="0" bIns="0" rtlCol="0">
            <a:spAutoFit/>
          </a:bodyPr>
          <a:lstStyle/>
          <a:p>
            <a:pPr marL="12700">
              <a:lnSpc>
                <a:spcPct val="100000"/>
              </a:lnSpc>
              <a:spcBef>
                <a:spcPts val="130"/>
              </a:spcBef>
            </a:pPr>
            <a:r>
              <a:rPr sz="3950" b="1" u="sng" spc="65" dirty="0">
                <a:solidFill>
                  <a:srgbClr val="C00000"/>
                </a:solidFill>
                <a:latin typeface="Arial"/>
                <a:cs typeface="Arial"/>
              </a:rPr>
              <a:t>R</a:t>
            </a:r>
            <a:r>
              <a:rPr sz="3950" b="1" u="sng" spc="-10" dirty="0">
                <a:solidFill>
                  <a:srgbClr val="C00000"/>
                </a:solidFill>
                <a:latin typeface="Arial"/>
                <a:cs typeface="Arial"/>
              </a:rPr>
              <a:t>E</a:t>
            </a:r>
            <a:r>
              <a:rPr sz="3950" b="1" u="sng" spc="60" dirty="0">
                <a:solidFill>
                  <a:srgbClr val="C00000"/>
                </a:solidFill>
                <a:latin typeface="Arial"/>
                <a:cs typeface="Arial"/>
              </a:rPr>
              <a:t>S</a:t>
            </a:r>
            <a:r>
              <a:rPr sz="3950" b="1" u="sng" spc="-5" dirty="0">
                <a:solidFill>
                  <a:srgbClr val="C00000"/>
                </a:solidFill>
                <a:latin typeface="Arial"/>
                <a:cs typeface="Arial"/>
              </a:rPr>
              <a:t>U</a:t>
            </a:r>
            <a:r>
              <a:rPr sz="3950" b="1" u="sng" spc="-235" dirty="0">
                <a:solidFill>
                  <a:srgbClr val="C00000"/>
                </a:solidFill>
                <a:latin typeface="Arial"/>
                <a:cs typeface="Arial"/>
              </a:rPr>
              <a:t>L</a:t>
            </a:r>
            <a:r>
              <a:rPr sz="3950" b="1" u="sng" spc="20" dirty="0">
                <a:solidFill>
                  <a:srgbClr val="C00000"/>
                </a:solidFill>
                <a:latin typeface="Arial"/>
                <a:cs typeface="Arial"/>
              </a:rPr>
              <a:t>T</a:t>
            </a:r>
            <a:endParaRPr sz="3950" u="sng" dirty="0">
              <a:solidFill>
                <a:srgbClr val="C00000"/>
              </a:solidFill>
              <a:latin typeface="Arial"/>
              <a:cs typeface="Arial"/>
            </a:endParaRPr>
          </a:p>
        </p:txBody>
      </p:sp>
      <p:pic>
        <p:nvPicPr>
          <p:cNvPr id="7" name="Picture 6">
            <a:extLst>
              <a:ext uri="{FF2B5EF4-FFF2-40B4-BE49-F238E27FC236}">
                <a16:creationId xmlns:a16="http://schemas.microsoft.com/office/drawing/2014/main" id="{A882E916-B285-DCA2-6771-5E513EB52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10769600" cy="51149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90FF94-80FA-1E01-838B-35C1C4B6E529}"/>
              </a:ext>
            </a:extLst>
          </p:cNvPr>
          <p:cNvPicPr>
            <a:picLocks noChangeAspect="1"/>
          </p:cNvPicPr>
          <p:nvPr/>
        </p:nvPicPr>
        <p:blipFill>
          <a:blip r:embed="rId2"/>
          <a:stretch>
            <a:fillRect/>
          </a:stretch>
        </p:blipFill>
        <p:spPr>
          <a:xfrm>
            <a:off x="838200" y="609600"/>
            <a:ext cx="10325665" cy="5562600"/>
          </a:xfrm>
          <a:prstGeom prst="rect">
            <a:avLst/>
          </a:prstGeom>
        </p:spPr>
      </p:pic>
    </p:spTree>
    <p:extLst>
      <p:ext uri="{BB962C8B-B14F-4D97-AF65-F5344CB8AC3E}">
        <p14:creationId xmlns:p14="http://schemas.microsoft.com/office/powerpoint/2010/main" val="370852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02799"/>
            <a:ext cx="9448800" cy="624530"/>
          </a:xfrm>
          <a:prstGeom prst="rect">
            <a:avLst/>
          </a:prstGeom>
        </p:spPr>
        <p:txBody>
          <a:bodyPr vert="horz" wrap="square" lIns="0" tIns="16510" rIns="0" bIns="0" rtlCol="0">
            <a:spAutoFit/>
          </a:bodyPr>
          <a:lstStyle/>
          <a:p>
            <a:pPr marL="12700">
              <a:lnSpc>
                <a:spcPct val="100000"/>
              </a:lnSpc>
              <a:spcBef>
                <a:spcPts val="130"/>
              </a:spcBef>
            </a:pPr>
            <a:r>
              <a:rPr lang="en-US" sz="3950" spc="65" dirty="0">
                <a:solidFill>
                  <a:srgbClr val="C00000"/>
                </a:solidFill>
              </a:rPr>
              <a:t>  </a:t>
            </a:r>
            <a:r>
              <a:rPr sz="3950" u="sng" spc="65" dirty="0">
                <a:solidFill>
                  <a:srgbClr val="C00000"/>
                </a:solidFill>
              </a:rPr>
              <a:t>C</a:t>
            </a:r>
            <a:r>
              <a:rPr sz="3950" u="sng" spc="5" dirty="0">
                <a:solidFill>
                  <a:srgbClr val="C00000"/>
                </a:solidFill>
              </a:rPr>
              <a:t>O</a:t>
            </a:r>
            <a:r>
              <a:rPr sz="3950" u="sng" spc="65" dirty="0">
                <a:solidFill>
                  <a:srgbClr val="C00000"/>
                </a:solidFill>
              </a:rPr>
              <a:t>N</a:t>
            </a:r>
            <a:r>
              <a:rPr sz="3950" u="sng" spc="-5" dirty="0">
                <a:solidFill>
                  <a:srgbClr val="C00000"/>
                </a:solidFill>
              </a:rPr>
              <a:t>C</a:t>
            </a:r>
            <a:r>
              <a:rPr sz="3950" u="sng" spc="55" dirty="0">
                <a:solidFill>
                  <a:srgbClr val="C00000"/>
                </a:solidFill>
              </a:rPr>
              <a:t>L</a:t>
            </a:r>
            <a:r>
              <a:rPr sz="3950" u="sng" spc="-5" dirty="0">
                <a:solidFill>
                  <a:srgbClr val="C00000"/>
                </a:solidFill>
              </a:rPr>
              <a:t>U</a:t>
            </a:r>
            <a:r>
              <a:rPr sz="3950" u="sng" spc="60" dirty="0">
                <a:solidFill>
                  <a:srgbClr val="C00000"/>
                </a:solidFill>
              </a:rPr>
              <a:t>S</a:t>
            </a:r>
            <a:r>
              <a:rPr sz="3950" u="sng" spc="-55" dirty="0">
                <a:solidFill>
                  <a:srgbClr val="C00000"/>
                </a:solidFill>
              </a:rPr>
              <a:t>I</a:t>
            </a:r>
            <a:r>
              <a:rPr sz="3950" u="sng" spc="75" dirty="0">
                <a:solidFill>
                  <a:srgbClr val="C00000"/>
                </a:solidFill>
              </a:rPr>
              <a:t>O</a:t>
            </a:r>
            <a:r>
              <a:rPr sz="3950" u="sng" spc="20" dirty="0">
                <a:solidFill>
                  <a:srgbClr val="C00000"/>
                </a:solidFill>
              </a:rPr>
              <a:t>N</a:t>
            </a:r>
            <a:endParaRPr sz="3950" u="sng" dirty="0">
              <a:solidFill>
                <a:srgbClr val="C00000"/>
              </a:solidFill>
            </a:endParaRPr>
          </a:p>
        </p:txBody>
      </p:sp>
      <p:sp>
        <p:nvSpPr>
          <p:cNvPr id="4" name="TextBox 3">
            <a:extLst>
              <a:ext uri="{FF2B5EF4-FFF2-40B4-BE49-F238E27FC236}">
                <a16:creationId xmlns:a16="http://schemas.microsoft.com/office/drawing/2014/main" id="{26FAA925-6EA2-2771-5072-A7E80DCD40C4}"/>
              </a:ext>
            </a:extLst>
          </p:cNvPr>
          <p:cNvSpPr txBox="1"/>
          <p:nvPr/>
        </p:nvSpPr>
        <p:spPr>
          <a:xfrm>
            <a:off x="381000" y="1295400"/>
            <a:ext cx="11734800" cy="5047536"/>
          </a:xfrm>
          <a:prstGeom prst="rect">
            <a:avLst/>
          </a:prstGeom>
          <a:noFill/>
        </p:spPr>
        <p:txBody>
          <a:bodyPr wrap="square" rtlCol="0">
            <a:spAutoFit/>
          </a:bodyPr>
          <a:lstStyle/>
          <a:p>
            <a:r>
              <a:rPr lang="en-US" b="1" dirty="0">
                <a:solidFill>
                  <a:schemeClr val="accent1">
                    <a:lumMod val="75000"/>
                  </a:schemeClr>
                </a:solidFill>
              </a:rPr>
              <a:t>Summary of Findings</a:t>
            </a:r>
          </a:p>
          <a:p>
            <a:r>
              <a:rPr lang="en-US" sz="1400" dirty="0"/>
              <a:t>The Naive Bayes algorithm effectively classifies restaurant reviews as positive, negative, or neutral. Through the use of text preprocessing, feature extraction, and model training on labeled data, we achieved a reliable sentiment analysis system. The algorithm's simplicity and efficiency make it suitable for our application, providing quick and accurate predictions.</a:t>
            </a:r>
          </a:p>
          <a:p>
            <a:endParaRPr lang="en-US" sz="1400" dirty="0"/>
          </a:p>
          <a:p>
            <a:r>
              <a:rPr lang="en-US" b="1" dirty="0">
                <a:solidFill>
                  <a:schemeClr val="accent1">
                    <a:lumMod val="75000"/>
                  </a:schemeClr>
                </a:solidFill>
              </a:rPr>
              <a:t>Effectiveness of the Proposed Solution:</a:t>
            </a:r>
          </a:p>
          <a:p>
            <a:r>
              <a:rPr lang="en-US" sz="1400" dirty="0"/>
              <a:t>The solution demonstrates high accuracy and efficiency in sentiment classification, offering valuable insights into customer opinions. The model performs well with the given dataset, effectively handling various review lengths and keyword presence to produce consistent results.</a:t>
            </a:r>
          </a:p>
          <a:p>
            <a:endParaRPr lang="en-US" dirty="0"/>
          </a:p>
          <a:p>
            <a:r>
              <a:rPr lang="en-US" b="1" dirty="0">
                <a:solidFill>
                  <a:schemeClr val="accent1">
                    <a:lumMod val="75000"/>
                  </a:schemeClr>
                </a:solidFill>
              </a:rPr>
              <a:t>Challenges Encountered</a:t>
            </a:r>
          </a:p>
          <a:p>
            <a:r>
              <a:rPr lang="en-US" sz="1400" b="1" dirty="0">
                <a:solidFill>
                  <a:schemeClr val="accent1">
                    <a:lumMod val="75000"/>
                  </a:schemeClr>
                </a:solidFill>
              </a:rPr>
              <a:t>1. Data Preprocessing: </a:t>
            </a:r>
            <a:r>
              <a:rPr lang="en-US" sz="1400" dirty="0"/>
              <a:t>Handling diverse review formats and cleaning text data required significant effort.</a:t>
            </a:r>
          </a:p>
          <a:p>
            <a:r>
              <a:rPr lang="en-US" sz="1400" dirty="0"/>
              <a:t>2.  </a:t>
            </a:r>
            <a:r>
              <a:rPr lang="en-US" sz="1400" b="1" dirty="0">
                <a:solidFill>
                  <a:schemeClr val="accent1">
                    <a:lumMod val="75000"/>
                  </a:schemeClr>
                </a:solidFill>
              </a:rPr>
              <a:t>Extraction: </a:t>
            </a:r>
            <a:r>
              <a:rPr lang="en-US" sz="1400" dirty="0"/>
              <a:t>Choosing the right technique (e.g., TF-IDF) to balance between capturing important text features and maintaining computational efficiency was  challenging.</a:t>
            </a:r>
          </a:p>
          <a:p>
            <a:r>
              <a:rPr lang="en-US" sz="1400" dirty="0"/>
              <a:t>3</a:t>
            </a:r>
            <a:r>
              <a:rPr lang="en-US" sz="1400" b="1" dirty="0">
                <a:solidFill>
                  <a:schemeClr val="accent1">
                    <a:lumMod val="75000"/>
                  </a:schemeClr>
                </a:solidFill>
              </a:rPr>
              <a:t>. Model Limitations: </a:t>
            </a:r>
            <a:r>
              <a:rPr lang="en-US" sz="1400" dirty="0"/>
              <a:t>The Naive Bayes algorithm, while effective, assumes feature independence, which may not always hold true in complex texts</a:t>
            </a:r>
            <a:r>
              <a:rPr lang="en-US" dirty="0"/>
              <a:t>.</a:t>
            </a:r>
          </a:p>
          <a:p>
            <a:endParaRPr lang="en-US" dirty="0"/>
          </a:p>
          <a:p>
            <a:r>
              <a:rPr lang="en-US" b="1" dirty="0">
                <a:solidFill>
                  <a:schemeClr val="accent1">
                    <a:lumMod val="75000"/>
                  </a:schemeClr>
                </a:solidFill>
              </a:rPr>
              <a:t>Potential Improvements</a:t>
            </a:r>
          </a:p>
          <a:p>
            <a:r>
              <a:rPr lang="en-US" sz="1400" dirty="0"/>
              <a:t>1. </a:t>
            </a:r>
            <a:r>
              <a:rPr lang="en-US" sz="1400" b="1" dirty="0">
                <a:solidFill>
                  <a:schemeClr val="accent1">
                    <a:lumMod val="75000"/>
                  </a:schemeClr>
                </a:solidFill>
              </a:rPr>
              <a:t>Data Augmentation</a:t>
            </a:r>
            <a:r>
              <a:rPr lang="en-US" sz="1400" dirty="0"/>
              <a:t>: Increasing the diversity and volume of training data to improve model robustness.</a:t>
            </a:r>
          </a:p>
          <a:p>
            <a:r>
              <a:rPr lang="en-US" sz="1400" dirty="0"/>
              <a:t>2. </a:t>
            </a:r>
            <a:r>
              <a:rPr lang="en-US" sz="1400" b="1" dirty="0">
                <a:solidFill>
                  <a:schemeClr val="accent1">
                    <a:lumMod val="75000"/>
                  </a:schemeClr>
                </a:solidFill>
              </a:rPr>
              <a:t>Algorithm Enhancement</a:t>
            </a:r>
            <a:r>
              <a:rPr lang="en-US" sz="1400" dirty="0"/>
              <a:t>: Exploring more advanced algorithms like BERT for better context understanding.</a:t>
            </a:r>
          </a:p>
          <a:p>
            <a:r>
              <a:rPr lang="en-US" sz="1400" dirty="0"/>
              <a:t>3. </a:t>
            </a:r>
            <a:r>
              <a:rPr lang="en-US" sz="1400" b="1" dirty="0">
                <a:solidFill>
                  <a:schemeClr val="accent1">
                    <a:lumMod val="75000"/>
                  </a:schemeClr>
                </a:solidFill>
              </a:rPr>
              <a:t>Feature Engineering</a:t>
            </a:r>
            <a:r>
              <a:rPr lang="en-US" sz="1400" dirty="0"/>
              <a:t>: Incorporating additional features such as sentiment scores from external lexicons or context-aware embeddings.</a:t>
            </a:r>
          </a:p>
          <a:p>
            <a:r>
              <a:rPr lang="en-US" sz="1400" dirty="0"/>
              <a:t>4. </a:t>
            </a:r>
            <a:r>
              <a:rPr lang="en-US" sz="1400" b="1" dirty="0">
                <a:solidFill>
                  <a:schemeClr val="accent1">
                    <a:lumMod val="75000"/>
                  </a:schemeClr>
                </a:solidFill>
              </a:rPr>
              <a:t>Real-Time Processing</a:t>
            </a:r>
            <a:r>
              <a:rPr lang="en-US" sz="1400" dirty="0"/>
              <a:t>: Enhancing real-time processing capabilities to handle a larger volume of incoming reviews.</a:t>
            </a:r>
          </a:p>
          <a:p>
            <a:endParaRPr lang="en-US" sz="14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204</TotalTime>
  <Words>1421</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MT</vt:lpstr>
      <vt:lpstr>Calibri</vt:lpstr>
      <vt:lpstr>Cambria</vt:lpstr>
      <vt:lpstr>Franklin Gothic Medium</vt:lpstr>
      <vt:lpstr>Gill Sans MT</vt:lpstr>
      <vt:lpstr>inter-bold</vt:lpstr>
      <vt:lpstr>inter-regular</vt:lpstr>
      <vt:lpstr>Times New Roman</vt:lpstr>
      <vt:lpstr>Gallery</vt:lpstr>
      <vt:lpstr>CAPSTONE PROJECT</vt:lpstr>
      <vt:lpstr>OUTLINE</vt:lpstr>
      <vt:lpstr>   PROBLEM STATEMENT</vt:lpstr>
      <vt:lpstr>   PROPOSED SOLUTION</vt:lpstr>
      <vt:lpstr>   SYSTEM APPROACH</vt:lpstr>
      <vt:lpstr>   ALGORITHM &amp; DEPLOYMENT</vt:lpstr>
      <vt:lpstr>PowerPoint Presentation</vt:lpstr>
      <vt:lpstr>PowerPoint Presentation</vt:lpstr>
      <vt:lpstr>  CONCLUSION</vt:lpstr>
      <vt:lpstr>  FUTURE SCOPE</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SOUMYA BHAKTA</dc:creator>
  <cp:lastModifiedBy>Tejaswi Kumar</cp:lastModifiedBy>
  <cp:revision>6</cp:revision>
  <dcterms:created xsi:type="dcterms:W3CDTF">2024-06-25T05:18:58Z</dcterms:created>
  <dcterms:modified xsi:type="dcterms:W3CDTF">2024-06-30T08:33:46Z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2024-06-18T00:00:00Z</vt:filetime>
  </property>
  <property fmtid="{D5CDD505-2E9C-101B-9397-08002B2CF9AE}" pid="3" name="LastSaved">
    <vt:filetime>2024-06-25T00:00:00Z</vt:filetime>
  </property>
</Properties>
</file>