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F96133-355F-4995-99AB-DA39409AD8A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C07C358-0231-4E3D-A9BE-FB4CA3EED3FE}">
      <dgm:prSet phldrT="[Text]"/>
      <dgm:spPr/>
      <dgm:t>
        <a:bodyPr/>
        <a:lstStyle/>
        <a:p>
          <a:r>
            <a:rPr lang="en-US" dirty="0"/>
            <a:t>Data Preparation and Cleaning	</a:t>
          </a:r>
          <a:endParaRPr lang="en-IN" dirty="0"/>
        </a:p>
      </dgm:t>
    </dgm:pt>
    <dgm:pt modelId="{D509EDDD-9210-427A-9A26-A7DA86DE2F5C}" type="parTrans" cxnId="{C4554E66-2447-493B-A246-A0BB2644E822}">
      <dgm:prSet/>
      <dgm:spPr/>
      <dgm:t>
        <a:bodyPr/>
        <a:lstStyle/>
        <a:p>
          <a:endParaRPr lang="en-IN"/>
        </a:p>
      </dgm:t>
    </dgm:pt>
    <dgm:pt modelId="{73CB10A5-6918-4D02-8A6A-0577D60600D6}" type="sibTrans" cxnId="{C4554E66-2447-493B-A246-A0BB2644E822}">
      <dgm:prSet/>
      <dgm:spPr/>
      <dgm:t>
        <a:bodyPr/>
        <a:lstStyle/>
        <a:p>
          <a:endParaRPr lang="en-IN"/>
        </a:p>
      </dgm:t>
    </dgm:pt>
    <dgm:pt modelId="{07D692CB-6970-48F3-8945-19FA1CEC72BB}">
      <dgm:prSet phldrT="[Text]"/>
      <dgm:spPr/>
      <dgm:t>
        <a:bodyPr/>
        <a:lstStyle/>
        <a:p>
          <a:r>
            <a:rPr lang="en-US" dirty="0"/>
            <a:t>Understanding data</a:t>
          </a:r>
          <a:endParaRPr lang="en-IN" dirty="0"/>
        </a:p>
      </dgm:t>
    </dgm:pt>
    <dgm:pt modelId="{8DFB387B-31C0-4194-9C9F-8B48271D2ECA}" type="parTrans" cxnId="{97AC3D3C-01F7-4DB8-8923-BC64D8BD6C8D}">
      <dgm:prSet/>
      <dgm:spPr/>
      <dgm:t>
        <a:bodyPr/>
        <a:lstStyle/>
        <a:p>
          <a:endParaRPr lang="en-IN"/>
        </a:p>
      </dgm:t>
    </dgm:pt>
    <dgm:pt modelId="{A5F4990A-0161-474E-9EFE-EC28899F1C2A}" type="sibTrans" cxnId="{97AC3D3C-01F7-4DB8-8923-BC64D8BD6C8D}">
      <dgm:prSet/>
      <dgm:spPr/>
      <dgm:t>
        <a:bodyPr/>
        <a:lstStyle/>
        <a:p>
          <a:endParaRPr lang="en-IN"/>
        </a:p>
      </dgm:t>
    </dgm:pt>
    <dgm:pt modelId="{78D4305F-7B4F-4ED9-A0A1-AE6291B5BE85}">
      <dgm:prSet phldrT="[Text]"/>
      <dgm:spPr/>
      <dgm:t>
        <a:bodyPr/>
        <a:lstStyle/>
        <a:p>
          <a:r>
            <a:rPr lang="en-US" dirty="0"/>
            <a:t>Discovering insights and generating reports</a:t>
          </a:r>
          <a:endParaRPr lang="en-IN" dirty="0"/>
        </a:p>
      </dgm:t>
    </dgm:pt>
    <dgm:pt modelId="{9DFABE85-9FF6-4007-B5EF-9BE4847242C5}" type="parTrans" cxnId="{D2DE4C37-66C3-4CE8-9736-A17A37FBD99D}">
      <dgm:prSet/>
      <dgm:spPr/>
      <dgm:t>
        <a:bodyPr/>
        <a:lstStyle/>
        <a:p>
          <a:endParaRPr lang="en-IN"/>
        </a:p>
      </dgm:t>
    </dgm:pt>
    <dgm:pt modelId="{268D2009-231B-4340-8D46-C845396EC040}" type="sibTrans" cxnId="{D2DE4C37-66C3-4CE8-9736-A17A37FBD99D}">
      <dgm:prSet/>
      <dgm:spPr/>
      <dgm:t>
        <a:bodyPr/>
        <a:lstStyle/>
        <a:p>
          <a:endParaRPr lang="en-IN"/>
        </a:p>
      </dgm:t>
    </dgm:pt>
    <dgm:pt modelId="{909ADF62-95C7-4030-8FFC-6920AC4612FD}" type="pres">
      <dgm:prSet presAssocID="{2FF96133-355F-4995-99AB-DA39409AD8AA}" presName="Name0" presStyleCnt="0">
        <dgm:presLayoutVars>
          <dgm:dir/>
          <dgm:resizeHandles val="exact"/>
        </dgm:presLayoutVars>
      </dgm:prSet>
      <dgm:spPr/>
    </dgm:pt>
    <dgm:pt modelId="{15303A01-F086-418E-B2CB-49B079FE3F6B}" type="pres">
      <dgm:prSet presAssocID="{4C07C358-0231-4E3D-A9BE-FB4CA3EED3FE}" presName="node" presStyleLbl="node1" presStyleIdx="0" presStyleCnt="3">
        <dgm:presLayoutVars>
          <dgm:bulletEnabled val="1"/>
        </dgm:presLayoutVars>
      </dgm:prSet>
      <dgm:spPr/>
    </dgm:pt>
    <dgm:pt modelId="{E9368CCF-6932-41DC-8272-36F1AE8AC583}" type="pres">
      <dgm:prSet presAssocID="{73CB10A5-6918-4D02-8A6A-0577D60600D6}" presName="sibTrans" presStyleLbl="sibTrans2D1" presStyleIdx="0" presStyleCnt="2"/>
      <dgm:spPr/>
    </dgm:pt>
    <dgm:pt modelId="{60C11AB0-F5D3-4DBA-A6A9-29482415E6E6}" type="pres">
      <dgm:prSet presAssocID="{73CB10A5-6918-4D02-8A6A-0577D60600D6}" presName="connectorText" presStyleLbl="sibTrans2D1" presStyleIdx="0" presStyleCnt="2"/>
      <dgm:spPr/>
    </dgm:pt>
    <dgm:pt modelId="{644C05FB-BCFA-4BDC-B971-4EE88827F18A}" type="pres">
      <dgm:prSet presAssocID="{07D692CB-6970-48F3-8945-19FA1CEC72BB}" presName="node" presStyleLbl="node1" presStyleIdx="1" presStyleCnt="3">
        <dgm:presLayoutVars>
          <dgm:bulletEnabled val="1"/>
        </dgm:presLayoutVars>
      </dgm:prSet>
      <dgm:spPr/>
    </dgm:pt>
    <dgm:pt modelId="{5D7996EE-A158-48FC-8A70-033ACAC6EF65}" type="pres">
      <dgm:prSet presAssocID="{A5F4990A-0161-474E-9EFE-EC28899F1C2A}" presName="sibTrans" presStyleLbl="sibTrans2D1" presStyleIdx="1" presStyleCnt="2"/>
      <dgm:spPr/>
    </dgm:pt>
    <dgm:pt modelId="{45F4735C-415F-48E5-8896-D6A435E41764}" type="pres">
      <dgm:prSet presAssocID="{A5F4990A-0161-474E-9EFE-EC28899F1C2A}" presName="connectorText" presStyleLbl="sibTrans2D1" presStyleIdx="1" presStyleCnt="2"/>
      <dgm:spPr/>
    </dgm:pt>
    <dgm:pt modelId="{6FDF6F69-115E-4D57-8073-B55202B180D8}" type="pres">
      <dgm:prSet presAssocID="{78D4305F-7B4F-4ED9-A0A1-AE6291B5BE85}" presName="node" presStyleLbl="node1" presStyleIdx="2" presStyleCnt="3">
        <dgm:presLayoutVars>
          <dgm:bulletEnabled val="1"/>
        </dgm:presLayoutVars>
      </dgm:prSet>
      <dgm:spPr/>
    </dgm:pt>
  </dgm:ptLst>
  <dgm:cxnLst>
    <dgm:cxn modelId="{D2DE4C37-66C3-4CE8-9736-A17A37FBD99D}" srcId="{2FF96133-355F-4995-99AB-DA39409AD8AA}" destId="{78D4305F-7B4F-4ED9-A0A1-AE6291B5BE85}" srcOrd="2" destOrd="0" parTransId="{9DFABE85-9FF6-4007-B5EF-9BE4847242C5}" sibTransId="{268D2009-231B-4340-8D46-C845396EC040}"/>
    <dgm:cxn modelId="{97AC3D3C-01F7-4DB8-8923-BC64D8BD6C8D}" srcId="{2FF96133-355F-4995-99AB-DA39409AD8AA}" destId="{07D692CB-6970-48F3-8945-19FA1CEC72BB}" srcOrd="1" destOrd="0" parTransId="{8DFB387B-31C0-4194-9C9F-8B48271D2ECA}" sibTransId="{A5F4990A-0161-474E-9EFE-EC28899F1C2A}"/>
    <dgm:cxn modelId="{C4554E66-2447-493B-A246-A0BB2644E822}" srcId="{2FF96133-355F-4995-99AB-DA39409AD8AA}" destId="{4C07C358-0231-4E3D-A9BE-FB4CA3EED3FE}" srcOrd="0" destOrd="0" parTransId="{D509EDDD-9210-427A-9A26-A7DA86DE2F5C}" sibTransId="{73CB10A5-6918-4D02-8A6A-0577D60600D6}"/>
    <dgm:cxn modelId="{5FACC769-2E8B-4EDF-8FB6-1040E60D4DFB}" type="presOf" srcId="{73CB10A5-6918-4D02-8A6A-0577D60600D6}" destId="{E9368CCF-6932-41DC-8272-36F1AE8AC583}" srcOrd="0" destOrd="0" presId="urn:microsoft.com/office/officeart/2005/8/layout/process1"/>
    <dgm:cxn modelId="{BDDA166F-CB12-4CDA-9639-91F6E899DF9B}" type="presOf" srcId="{4C07C358-0231-4E3D-A9BE-FB4CA3EED3FE}" destId="{15303A01-F086-418E-B2CB-49B079FE3F6B}" srcOrd="0" destOrd="0" presId="urn:microsoft.com/office/officeart/2005/8/layout/process1"/>
    <dgm:cxn modelId="{3A81AF5A-C2C9-47F5-A2E9-422903E5CC98}" type="presOf" srcId="{A5F4990A-0161-474E-9EFE-EC28899F1C2A}" destId="{45F4735C-415F-48E5-8896-D6A435E41764}" srcOrd="1" destOrd="0" presId="urn:microsoft.com/office/officeart/2005/8/layout/process1"/>
    <dgm:cxn modelId="{32FCB47F-210F-4C53-9430-1B18A472A0AF}" type="presOf" srcId="{07D692CB-6970-48F3-8945-19FA1CEC72BB}" destId="{644C05FB-BCFA-4BDC-B971-4EE88827F18A}" srcOrd="0" destOrd="0" presId="urn:microsoft.com/office/officeart/2005/8/layout/process1"/>
    <dgm:cxn modelId="{F11FFB95-D4D1-454D-9EAA-679AD81EFC24}" type="presOf" srcId="{73CB10A5-6918-4D02-8A6A-0577D60600D6}" destId="{60C11AB0-F5D3-4DBA-A6A9-29482415E6E6}" srcOrd="1" destOrd="0" presId="urn:microsoft.com/office/officeart/2005/8/layout/process1"/>
    <dgm:cxn modelId="{A6F506B3-0D9E-41FD-ACA4-68DC4776DD15}" type="presOf" srcId="{A5F4990A-0161-474E-9EFE-EC28899F1C2A}" destId="{5D7996EE-A158-48FC-8A70-033ACAC6EF65}" srcOrd="0" destOrd="0" presId="urn:microsoft.com/office/officeart/2005/8/layout/process1"/>
    <dgm:cxn modelId="{8EAE1FC5-D3C5-4431-B068-1F8E0881246D}" type="presOf" srcId="{78D4305F-7B4F-4ED9-A0A1-AE6291B5BE85}" destId="{6FDF6F69-115E-4D57-8073-B55202B180D8}" srcOrd="0" destOrd="0" presId="urn:microsoft.com/office/officeart/2005/8/layout/process1"/>
    <dgm:cxn modelId="{1A921FD0-71D8-4F9C-B7C0-B8C656E6A3C0}" type="presOf" srcId="{2FF96133-355F-4995-99AB-DA39409AD8AA}" destId="{909ADF62-95C7-4030-8FFC-6920AC4612FD}" srcOrd="0" destOrd="0" presId="urn:microsoft.com/office/officeart/2005/8/layout/process1"/>
    <dgm:cxn modelId="{C878F3B4-3A8C-4644-82A9-138270AE704C}" type="presParOf" srcId="{909ADF62-95C7-4030-8FFC-6920AC4612FD}" destId="{15303A01-F086-418E-B2CB-49B079FE3F6B}" srcOrd="0" destOrd="0" presId="urn:microsoft.com/office/officeart/2005/8/layout/process1"/>
    <dgm:cxn modelId="{622F21EE-AFAE-48E5-A360-DEA88429AB92}" type="presParOf" srcId="{909ADF62-95C7-4030-8FFC-6920AC4612FD}" destId="{E9368CCF-6932-41DC-8272-36F1AE8AC583}" srcOrd="1" destOrd="0" presId="urn:microsoft.com/office/officeart/2005/8/layout/process1"/>
    <dgm:cxn modelId="{C037AB45-FD08-4503-87EF-13B78C95F07E}" type="presParOf" srcId="{E9368CCF-6932-41DC-8272-36F1AE8AC583}" destId="{60C11AB0-F5D3-4DBA-A6A9-29482415E6E6}" srcOrd="0" destOrd="0" presId="urn:microsoft.com/office/officeart/2005/8/layout/process1"/>
    <dgm:cxn modelId="{31CD6F9A-39FE-45FA-B49C-6F20057EA7CF}" type="presParOf" srcId="{909ADF62-95C7-4030-8FFC-6920AC4612FD}" destId="{644C05FB-BCFA-4BDC-B971-4EE88827F18A}" srcOrd="2" destOrd="0" presId="urn:microsoft.com/office/officeart/2005/8/layout/process1"/>
    <dgm:cxn modelId="{4F9F1F91-4CB0-4EEB-B66E-E562AAA01F4E}" type="presParOf" srcId="{909ADF62-95C7-4030-8FFC-6920AC4612FD}" destId="{5D7996EE-A158-48FC-8A70-033ACAC6EF65}" srcOrd="3" destOrd="0" presId="urn:microsoft.com/office/officeart/2005/8/layout/process1"/>
    <dgm:cxn modelId="{44238D82-01D7-4FB3-9B46-5102702BA7E5}" type="presParOf" srcId="{5D7996EE-A158-48FC-8A70-033ACAC6EF65}" destId="{45F4735C-415F-48E5-8896-D6A435E41764}" srcOrd="0" destOrd="0" presId="urn:microsoft.com/office/officeart/2005/8/layout/process1"/>
    <dgm:cxn modelId="{A9173330-5F80-4360-980A-DA324634DAB4}" type="presParOf" srcId="{909ADF62-95C7-4030-8FFC-6920AC4612FD}" destId="{6FDF6F69-115E-4D57-8073-B55202B180D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03A01-F086-418E-B2CB-49B079FE3F6B}">
      <dsp:nvSpPr>
        <dsp:cNvPr id="0" name=""/>
        <dsp:cNvSpPr/>
      </dsp:nvSpPr>
      <dsp:spPr>
        <a:xfrm>
          <a:off x="7756" y="1012671"/>
          <a:ext cx="2318263" cy="1390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Preparation and Cleaning	</a:t>
          </a:r>
          <a:endParaRPr lang="en-IN" sz="2000" kern="1200" dirty="0"/>
        </a:p>
      </dsp:txBody>
      <dsp:txXfrm>
        <a:off x="48496" y="1053411"/>
        <a:ext cx="2236783" cy="1309477"/>
      </dsp:txXfrm>
    </dsp:sp>
    <dsp:sp modelId="{E9368CCF-6932-41DC-8272-36F1AE8AC583}">
      <dsp:nvSpPr>
        <dsp:cNvPr id="0" name=""/>
        <dsp:cNvSpPr/>
      </dsp:nvSpPr>
      <dsp:spPr>
        <a:xfrm>
          <a:off x="2557845" y="1420685"/>
          <a:ext cx="491471" cy="574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2557845" y="1535671"/>
        <a:ext cx="344030" cy="344957"/>
      </dsp:txXfrm>
    </dsp:sp>
    <dsp:sp modelId="{644C05FB-BCFA-4BDC-B971-4EE88827F18A}">
      <dsp:nvSpPr>
        <dsp:cNvPr id="0" name=""/>
        <dsp:cNvSpPr/>
      </dsp:nvSpPr>
      <dsp:spPr>
        <a:xfrm>
          <a:off x="3253324" y="1012671"/>
          <a:ext cx="2318263" cy="1390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Understanding data</a:t>
          </a:r>
          <a:endParaRPr lang="en-IN" sz="2000" kern="1200" dirty="0"/>
        </a:p>
      </dsp:txBody>
      <dsp:txXfrm>
        <a:off x="3294064" y="1053411"/>
        <a:ext cx="2236783" cy="1309477"/>
      </dsp:txXfrm>
    </dsp:sp>
    <dsp:sp modelId="{5D7996EE-A158-48FC-8A70-033ACAC6EF65}">
      <dsp:nvSpPr>
        <dsp:cNvPr id="0" name=""/>
        <dsp:cNvSpPr/>
      </dsp:nvSpPr>
      <dsp:spPr>
        <a:xfrm>
          <a:off x="5803414" y="1420685"/>
          <a:ext cx="491471" cy="574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5803414" y="1535671"/>
        <a:ext cx="344030" cy="344957"/>
      </dsp:txXfrm>
    </dsp:sp>
    <dsp:sp modelId="{6FDF6F69-115E-4D57-8073-B55202B180D8}">
      <dsp:nvSpPr>
        <dsp:cNvPr id="0" name=""/>
        <dsp:cNvSpPr/>
      </dsp:nvSpPr>
      <dsp:spPr>
        <a:xfrm>
          <a:off x="6498893" y="1012671"/>
          <a:ext cx="2318263" cy="1390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Discovering insights and generating reports</a:t>
          </a:r>
          <a:endParaRPr lang="en-IN" sz="2000" kern="1200" dirty="0"/>
        </a:p>
      </dsp:txBody>
      <dsp:txXfrm>
        <a:off x="6539633" y="1053411"/>
        <a:ext cx="2236783" cy="130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6ADDE20-5153-4B3E-A60E-5446051490F6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0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1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03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111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700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188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93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6ADDE20-5153-4B3E-A60E-5446051490F6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045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6ADDE20-5153-4B3E-A60E-5446051490F6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91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94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80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46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13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6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87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31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DE20-5153-4B3E-A60E-5446051490F6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34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6ADDE20-5153-4B3E-A60E-5446051490F6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0D77F89-BFAA-4EB8-B064-4925BFCB4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28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FkmFVL8wlJmQWP1z52TD8PlhOJhitTyI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EB68-0585-4838-B12E-C419E4469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Analyzing</a:t>
            </a:r>
            <a:r>
              <a:rPr lang="en-US" dirty="0"/>
              <a:t> </a:t>
            </a: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Swiggy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6329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3F09-3D5F-4546-B037-147CF2AE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</a:rPr>
              <a:t>min cost</a:t>
            </a:r>
          </a:p>
          <a:p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</a:rPr>
              <a:t>Unique ratings</a:t>
            </a:r>
          </a:p>
          <a:p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</a:rPr>
              <a:t>Unique shops</a:t>
            </a:r>
          </a:p>
          <a:p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</a:rPr>
              <a:t>Unique cuisines</a:t>
            </a:r>
          </a:p>
          <a:p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</a:rPr>
              <a:t>Non rated shops</a:t>
            </a:r>
          </a:p>
          <a:p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</a:rPr>
              <a:t>Min rating</a:t>
            </a:r>
          </a:p>
        </p:txBody>
      </p:sp>
    </p:spTree>
    <p:extLst>
      <p:ext uri="{BB962C8B-B14F-4D97-AF65-F5344CB8AC3E}">
        <p14:creationId xmlns:p14="http://schemas.microsoft.com/office/powerpoint/2010/main" val="179325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8BCB-E433-416D-8EBB-28F01854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Reports and visualizations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510D1-5805-4424-BFF7-D46CC67C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Following visuals are </a:t>
            </a:r>
            <a:r>
              <a:rPr lang="en-US">
                <a:latin typeface="Sriracha" panose="00000500000000000000" pitchFamily="2" charset="-34"/>
                <a:cs typeface="Sriracha" panose="00000500000000000000" pitchFamily="2" charset="-34"/>
              </a:rPr>
              <a:t>added to </a:t>
            </a: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the reports and dashboards: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cost per head with ratings and cuisines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cost per head and the ratings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Analysis of cuisines with their locations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Analysis of ratings with the cuisines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Analysis of ratings with the locations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Analysis of shops with their ratings and cuisines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Min cuisines with ratings and cost per head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Max cuisines with ratings and cost per head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5701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D922-0631-48C7-BEA3-4CD87644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442D2B-5EDB-4266-9263-231665C99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939" y="2494025"/>
            <a:ext cx="6792687" cy="3817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D1FCE2-E996-482B-8E89-7FE2D8A01457}"/>
              </a:ext>
            </a:extLst>
          </p:cNvPr>
          <p:cNvSpPr txBox="1"/>
          <p:nvPr/>
        </p:nvSpPr>
        <p:spPr>
          <a:xfrm>
            <a:off x="7545721" y="2964542"/>
            <a:ext cx="40393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The visualization displays about the Ratings of the cuisines</a:t>
            </a:r>
          </a:p>
          <a:p>
            <a:r>
              <a:rPr lang="en-US" sz="2000" dirty="0"/>
              <a:t>Insights from the visual:</a:t>
            </a:r>
          </a:p>
          <a:p>
            <a:r>
              <a:rPr lang="en-US" sz="2000" b="1" dirty="0"/>
              <a:t>Ratings of the cuisines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Max rating is for north Indian Cuisine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Min ratings for American , sweets , grills, Portuguese.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2183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66E3B0-63DF-42FE-B353-EF4E83C26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849" y="2423604"/>
            <a:ext cx="5975864" cy="41192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8ECA7-F940-4088-AAE1-47F756B19911}"/>
              </a:ext>
            </a:extLst>
          </p:cNvPr>
          <p:cNvSpPr txBox="1"/>
          <p:nvPr/>
        </p:nvSpPr>
        <p:spPr>
          <a:xfrm>
            <a:off x="6853561" y="2556769"/>
            <a:ext cx="41725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This Visualization displays the ratings of the cuisines with the max cost</a:t>
            </a:r>
          </a:p>
          <a:p>
            <a:r>
              <a:rPr lang="en-US" sz="2000" b="1" dirty="0"/>
              <a:t>Insights from the dataset: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North Indian Cuisine with rating 4 cost for per head is 400/- is max cost.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 Biryani with rating 4.1 is the less cost per head of 65/-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7477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10044B-CB49-4F59-BEDE-6C175E1AA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282" y="2468031"/>
            <a:ext cx="6491241" cy="42861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42D82C-E49E-4591-ABD2-CEF06ABC9728}"/>
              </a:ext>
            </a:extLst>
          </p:cNvPr>
          <p:cNvSpPr txBox="1"/>
          <p:nvPr/>
        </p:nvSpPr>
        <p:spPr>
          <a:xfrm>
            <a:off x="7395099" y="2565647"/>
            <a:ext cx="39683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Visualization displays about the cuisines with their ratings , min cost and locations</a:t>
            </a:r>
          </a:p>
          <a:p>
            <a:r>
              <a:rPr lang="en-US" b="1" dirty="0"/>
              <a:t>Insights from the visual:</a:t>
            </a:r>
          </a:p>
          <a:p>
            <a:pPr marL="285750" indent="-285750">
              <a:buFontTx/>
              <a:buChar char="-"/>
            </a:pPr>
            <a:r>
              <a:rPr lang="en-US" dirty="0"/>
              <a:t>Min cuisines like Andhra , south </a:t>
            </a:r>
            <a:r>
              <a:rPr lang="en-US" dirty="0" err="1"/>
              <a:t>india</a:t>
            </a:r>
            <a:r>
              <a:rPr lang="en-US" dirty="0"/>
              <a:t>, north </a:t>
            </a:r>
            <a:r>
              <a:rPr lang="en-US" dirty="0" err="1"/>
              <a:t>india</a:t>
            </a:r>
            <a:r>
              <a:rPr lang="en-US" dirty="0"/>
              <a:t>, biryani and </a:t>
            </a:r>
            <a:r>
              <a:rPr lang="en-US" dirty="0" err="1"/>
              <a:t>hyderabadi</a:t>
            </a:r>
            <a:r>
              <a:rPr lang="en-US" dirty="0"/>
              <a:t> cost around 175/- per head  with rating 4.1.</a:t>
            </a:r>
          </a:p>
          <a:p>
            <a:pPr marL="285750" indent="-285750">
              <a:buFontTx/>
              <a:buChar char="-"/>
            </a:pPr>
            <a:r>
              <a:rPr lang="en-US" dirty="0"/>
              <a:t>Chinese , Thai cuisine with rating 4.5 cost per head is 225/- at max.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375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E3FCAE-F753-4A76-BADD-C3429D934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331" y="2468031"/>
            <a:ext cx="7351752" cy="41564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2027B8-D91D-4694-9889-C636110B4A33}"/>
              </a:ext>
            </a:extLst>
          </p:cNvPr>
          <p:cNvSpPr txBox="1"/>
          <p:nvPr/>
        </p:nvSpPr>
        <p:spPr>
          <a:xfrm>
            <a:off x="7554897" y="2672179"/>
            <a:ext cx="43323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This Visualization displays about the shops with their ratings and locations</a:t>
            </a:r>
          </a:p>
          <a:p>
            <a:r>
              <a:rPr lang="en-US" b="1" dirty="0"/>
              <a:t>Insights from the visual:</a:t>
            </a:r>
          </a:p>
          <a:p>
            <a:pPr marL="285750" indent="-285750">
              <a:buFontTx/>
              <a:buChar char="-"/>
            </a:pPr>
            <a:r>
              <a:rPr lang="en-US" dirty="0"/>
              <a:t>More number of shops are available at </a:t>
            </a:r>
            <a:r>
              <a:rPr lang="en-US" dirty="0" err="1"/>
              <a:t>Koromangala</a:t>
            </a:r>
            <a:r>
              <a:rPr lang="en-US" dirty="0"/>
              <a:t> of Biryani and American with rating 4.3</a:t>
            </a:r>
          </a:p>
          <a:p>
            <a:pPr marL="285750" indent="-285750">
              <a:buFontTx/>
              <a:buChar char="-"/>
            </a:pPr>
            <a:r>
              <a:rPr lang="en-US" dirty="0"/>
              <a:t>Less number of shops at HSR with rating 4.4 for American , Chinese , deserts , fast foods etc.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78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10F3-B2B3-47B4-B579-94BD7E6E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8B496-C443-4969-81AB-4F0051B0E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726" y="2468032"/>
            <a:ext cx="7420422" cy="41739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B06B24-D86C-4272-A3CB-654C56D155B7}"/>
              </a:ext>
            </a:extLst>
          </p:cNvPr>
          <p:cNvSpPr txBox="1"/>
          <p:nvPr/>
        </p:nvSpPr>
        <p:spPr>
          <a:xfrm>
            <a:off x="8273988" y="2503503"/>
            <a:ext cx="32225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dashboard gives the analysis of the ratings of the cuisines and locations.</a:t>
            </a:r>
          </a:p>
          <a:p>
            <a:r>
              <a:rPr lang="en-US" b="1" dirty="0"/>
              <a:t>Insights from the dashboard:</a:t>
            </a:r>
          </a:p>
          <a:p>
            <a:pPr marL="285750" indent="-285750">
              <a:buFontTx/>
              <a:buChar char="-"/>
            </a:pPr>
            <a:r>
              <a:rPr lang="en-US" dirty="0"/>
              <a:t>More ratings for the cuisines are at 1</a:t>
            </a:r>
            <a:r>
              <a:rPr lang="en-US" baseline="30000" dirty="0"/>
              <a:t>st</a:t>
            </a:r>
            <a:r>
              <a:rPr lang="en-US" dirty="0"/>
              <a:t> Block </a:t>
            </a:r>
            <a:r>
              <a:rPr lang="en-US" dirty="0" err="1"/>
              <a:t>Koromangala</a:t>
            </a:r>
            <a:r>
              <a:rPr lang="en-US" dirty="0"/>
              <a:t> for the Andhra, Biryani , Chinese , </a:t>
            </a:r>
            <a:r>
              <a:rPr lang="en-US" dirty="0" err="1"/>
              <a:t>Conrtenental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, fast foods, North Indian. With minimum cost.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421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02272A-0EC6-48D7-AE7D-A6D8BD93E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877" y="2417068"/>
            <a:ext cx="7427026" cy="41324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81433B-BE5E-4B9B-BE8E-D2B93896651D}"/>
              </a:ext>
            </a:extLst>
          </p:cNvPr>
          <p:cNvSpPr txBox="1"/>
          <p:nvPr/>
        </p:nvSpPr>
        <p:spPr>
          <a:xfrm>
            <a:off x="8265111" y="2512381"/>
            <a:ext cx="34001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The dashboard gives the ratings of the cuisines with their shops and locations.</a:t>
            </a:r>
          </a:p>
          <a:p>
            <a:r>
              <a:rPr lang="en-US" sz="2000" b="1" dirty="0"/>
              <a:t>Insights from the dashboard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More shops are there at BTM with cuisines like north </a:t>
            </a:r>
            <a:r>
              <a:rPr lang="en-US" sz="2000" dirty="0" err="1"/>
              <a:t>india</a:t>
            </a:r>
            <a:r>
              <a:rPr lang="en-US" sz="2000" dirty="0"/>
              <a:t>, south </a:t>
            </a:r>
            <a:r>
              <a:rPr lang="en-US" sz="2000" dirty="0" err="1"/>
              <a:t>india</a:t>
            </a:r>
            <a:r>
              <a:rPr lang="en-US" sz="2000" dirty="0"/>
              <a:t> , Andhra , biryani , Chinese , beverage , Thai , Italian , </a:t>
            </a:r>
            <a:r>
              <a:rPr lang="en-US" sz="2000" dirty="0" err="1"/>
              <a:t>hyderabadi</a:t>
            </a:r>
            <a:r>
              <a:rPr lang="en-US" sz="2000" dirty="0"/>
              <a:t> , Italian etc.</a:t>
            </a:r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22943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5B5E44-A0E8-4F90-8E9E-17F4D3886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49" y="2468032"/>
            <a:ext cx="7106500" cy="40251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2DFD1D-744C-4C93-89D0-952E716E22FE}"/>
              </a:ext>
            </a:extLst>
          </p:cNvPr>
          <p:cNvSpPr txBox="1"/>
          <p:nvPr/>
        </p:nvSpPr>
        <p:spPr>
          <a:xfrm>
            <a:off x="7972148" y="2547891"/>
            <a:ext cx="37730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The dashboard gives the insights of the ratings of the cuisines and their locations.</a:t>
            </a:r>
          </a:p>
          <a:p>
            <a:r>
              <a:rPr lang="en-US" sz="2000" b="1" dirty="0"/>
              <a:t>Insights from the dashboard: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Biryani with rating 4.3 of cost 150/- per head at chocolate road , BTM.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More locations are at like HSR, BTM and </a:t>
            </a:r>
            <a:r>
              <a:rPr lang="en-US" sz="2000" dirty="0" err="1"/>
              <a:t>Koromangala</a:t>
            </a:r>
            <a:r>
              <a:rPr lang="en-US" sz="2000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23633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5966-A39C-499B-97AF-29C9AE82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Q and A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F92A-B9E2-425C-8655-7727FB93E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Q1. What is the source of the data?</a:t>
            </a:r>
          </a:p>
          <a:p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  <a:hlinkClick r:id="rId2"/>
              </a:rPr>
              <a:t>https://drive.google.com/drive/folders/1FkmFVL8wlJmQWP1z52TD8PlhOJhitTyI?usp=sharing</a:t>
            </a:r>
            <a:endParaRPr lang="en-US" dirty="0">
              <a:latin typeface="Sriracha" panose="00000500000000000000" pitchFamily="2" charset="-34"/>
              <a:cs typeface="Sriracha" panose="00000500000000000000" pitchFamily="2" charset="-34"/>
            </a:endParaRPr>
          </a:p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Q2. What is the type of data variables?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Categorical and numerical</a:t>
            </a:r>
          </a:p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Q3. What techniques are used to perform data preparation?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Removing columns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Deriving column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Filtering the values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Checking for null values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658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CF95-154D-4F20-ACA9-A133E5E0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Objective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44BE9-2C42-4AC4-A60A-5C774B881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Problem Statement</a:t>
            </a:r>
          </a:p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The online food ordering market includes foods prepared by restaurants, prepared by</a:t>
            </a:r>
          </a:p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independent people, and groceries being ordered online and then picked up or delivered.</a:t>
            </a:r>
          </a:p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The first online food ordering service, World Wide Waiter (now known as Waiter.com),</a:t>
            </a:r>
          </a:p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was founded in 1995. Online food ordering is the process of ordering food from a website</a:t>
            </a:r>
          </a:p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or other application. The product can be either ready-to-eat food or food that has not been</a:t>
            </a:r>
          </a:p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specially prepared for direction consumption.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19372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3F471-C06B-43AE-96FB-60C37862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Q4. What libraries are used to perform data visualization?</a:t>
            </a:r>
          </a:p>
          <a:p>
            <a:pPr>
              <a:buFontTx/>
              <a:buChar char="-"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7301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CF95-97E6-46ED-8BA9-9788E4F0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Approach	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A3107-4B5E-4CAA-A108-6973E2A5C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Do ETL : Extract-Transform-Load the dataset and find for me some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information from this large data. This is form of data mining.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What all information can be achieved by mining this data, would be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explained in class by the trainer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Find key metrics and factors and show the meaningful relationships between attributes.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Do your own research and come up with your findings.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932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806D-272B-4207-8596-95F00184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Data	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C9FF-732E-4027-A20A-5A09EA568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Csv File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Power BI file(.</a:t>
            </a:r>
            <a:r>
              <a:rPr lang="en-US" dirty="0" err="1">
                <a:latin typeface="Sriracha" panose="00000500000000000000" pitchFamily="2" charset="-34"/>
                <a:cs typeface="Sriracha" panose="00000500000000000000" pitchFamily="2" charset="-34"/>
              </a:rPr>
              <a:t>pbix</a:t>
            </a: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)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Python notebook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Data types of columns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Columns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Type of data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5276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0A5D-7951-4251-8050-CEC8EA4D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Architecture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19875C-39A1-422C-B305-92C4F817FD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049485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668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5412-8ED9-47EB-BD55-9BB12E18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117" y="838200"/>
            <a:ext cx="9107632" cy="1014930"/>
          </a:xfrm>
        </p:spPr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Data Validation and data transformation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A270-6E9D-43CF-BE1E-6E2717D20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Column Transformation: Created a column for the cost per head derived from the column cost for 2 heads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Number of columns:</a:t>
            </a:r>
          </a:p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Numerical-3</a:t>
            </a:r>
          </a:p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Categorical-3</a:t>
            </a:r>
          </a:p>
          <a:p>
            <a:r>
              <a:rPr lang="en-IN" dirty="0">
                <a:latin typeface="Sriracha" panose="00000500000000000000" pitchFamily="2" charset="-34"/>
                <a:cs typeface="Sriracha" panose="00000500000000000000" pitchFamily="2" charset="-34"/>
              </a:rPr>
              <a:t>Data types of the columns: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D4CA59-3223-4539-BC1B-4AB503E8D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26" y="4824561"/>
            <a:ext cx="3361548" cy="165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5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AC3C-2D5C-4A00-AA10-43D25D4D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Data validation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0662-2C73-4C84-9E01-5D5474C6E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Checking for null values in the database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74B7F-E059-4D04-B41E-3C17DCCC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18" y="3068079"/>
            <a:ext cx="2065094" cy="122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4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D709-AFBC-4275-9929-8A6A690E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Understanding data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8D1CA-D5CC-4A1D-9F57-357FA3D6F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41359"/>
            <a:ext cx="8825659" cy="3578441"/>
          </a:xfrm>
        </p:spPr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The shape of the dataset is of (117,5)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The index of the dataset is from 0 to 117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Description of the dataset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C8A6E-E8F0-4ED6-A79E-26DA0DD5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9" y="3666720"/>
            <a:ext cx="1638442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1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B960-85D1-4DB6-8F20-0472DF18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Exploratory data analysis</a:t>
            </a:r>
            <a:endParaRPr lang="en-IN" dirty="0">
              <a:latin typeface="Sriracha" panose="00000500000000000000" pitchFamily="2" charset="-34"/>
              <a:cs typeface="Sriracha" panose="000005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B6FB5-809F-445D-BD3F-8A41082DA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By using Pandas for deriving insights from the data , following insights are :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count of ratings for the cuisines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count of ratings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ratings of shop names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max cost for the shops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max ratings for the locations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max rating</a:t>
            </a:r>
          </a:p>
          <a:p>
            <a:r>
              <a:rPr lang="en-US" dirty="0">
                <a:latin typeface="Sriracha" panose="00000500000000000000" pitchFamily="2" charset="-34"/>
                <a:cs typeface="Sriracha" panose="00000500000000000000" pitchFamily="2" charset="-34"/>
              </a:rPr>
              <a:t>max cost</a:t>
            </a:r>
          </a:p>
        </p:txBody>
      </p:sp>
    </p:spTree>
    <p:extLst>
      <p:ext uri="{BB962C8B-B14F-4D97-AF65-F5344CB8AC3E}">
        <p14:creationId xmlns:p14="http://schemas.microsoft.com/office/powerpoint/2010/main" val="85930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178</TotalTime>
  <Words>808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Sriracha</vt:lpstr>
      <vt:lpstr>Wingdings 3</vt:lpstr>
      <vt:lpstr>Ion Boardroom</vt:lpstr>
      <vt:lpstr>Analyzing Swiggy</vt:lpstr>
      <vt:lpstr>Objective</vt:lpstr>
      <vt:lpstr>Approach </vt:lpstr>
      <vt:lpstr>Data </vt:lpstr>
      <vt:lpstr>Architecture</vt:lpstr>
      <vt:lpstr>Data Validation and data transformation</vt:lpstr>
      <vt:lpstr>Data validation</vt:lpstr>
      <vt:lpstr>Understanding data</vt:lpstr>
      <vt:lpstr>Exploratory data analysis</vt:lpstr>
      <vt:lpstr>PowerPoint Presentation</vt:lpstr>
      <vt:lpstr>Reports and visualizations</vt:lpstr>
      <vt:lpstr>Visualization</vt:lpstr>
      <vt:lpstr>PowerPoint Presentation</vt:lpstr>
      <vt:lpstr>PowerPoint Presentation</vt:lpstr>
      <vt:lpstr>PowerPoint Presentation</vt:lpstr>
      <vt:lpstr>Dashboard</vt:lpstr>
      <vt:lpstr>PowerPoint Presentation</vt:lpstr>
      <vt:lpstr>PowerPoint Presentation</vt:lpstr>
      <vt:lpstr>Q and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Swiggy</dc:title>
  <dc:creator>tejaswi rao</dc:creator>
  <cp:lastModifiedBy>tejaswi rao</cp:lastModifiedBy>
  <cp:revision>12</cp:revision>
  <dcterms:created xsi:type="dcterms:W3CDTF">2021-10-16T11:58:23Z</dcterms:created>
  <dcterms:modified xsi:type="dcterms:W3CDTF">2021-11-06T11:26:04Z</dcterms:modified>
</cp:coreProperties>
</file>