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2ADF2-9F84-4BA3-9332-5B3A31D82A3C}" v="408" dt="2023-10-06T13:33:0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thati" userId="94961409e7930815" providerId="LiveId" clId="{4762ADF2-9F84-4BA3-9332-5B3A31D82A3C}"/>
    <pc:docChg chg="undo custSel addSld delSld modSld sldOrd">
      <pc:chgData name="navya thati" userId="94961409e7930815" providerId="LiveId" clId="{4762ADF2-9F84-4BA3-9332-5B3A31D82A3C}" dt="2023-10-06T14:18:22.461" v="5896" actId="113"/>
      <pc:docMkLst>
        <pc:docMk/>
      </pc:docMkLst>
      <pc:sldChg chg="addSp delSp modSp mod modAnim">
        <pc:chgData name="navya thati" userId="94961409e7930815" providerId="LiveId" clId="{4762ADF2-9F84-4BA3-9332-5B3A31D82A3C}" dt="2023-10-06T09:49:26.856" v="5034" actId="122"/>
        <pc:sldMkLst>
          <pc:docMk/>
          <pc:sldMk cId="407874502" sldId="256"/>
        </pc:sldMkLst>
        <pc:spChg chg="mod">
          <ac:chgData name="navya thati" userId="94961409e7930815" providerId="LiveId" clId="{4762ADF2-9F84-4BA3-9332-5B3A31D82A3C}" dt="2023-10-06T09:49:26.856" v="5034" actId="122"/>
          <ac:spMkLst>
            <pc:docMk/>
            <pc:sldMk cId="407874502" sldId="256"/>
            <ac:spMk id="3" creationId="{E808F6FA-3FA5-EF20-53FD-9EC11437DD0A}"/>
          </ac:spMkLst>
        </pc:spChg>
        <pc:graphicFrameChg chg="add del mod modGraphic">
          <ac:chgData name="navya thati" userId="94961409e7930815" providerId="LiveId" clId="{4762ADF2-9F84-4BA3-9332-5B3A31D82A3C}" dt="2023-10-06T08:36:37.089" v="39" actId="21"/>
          <ac:graphicFrameMkLst>
            <pc:docMk/>
            <pc:sldMk cId="407874502" sldId="256"/>
            <ac:graphicFrameMk id="4" creationId="{927B3DD1-7938-14C1-8329-68056DB88EAD}"/>
          </ac:graphicFrameMkLst>
        </pc:graphicFrameChg>
      </pc:sldChg>
      <pc:sldChg chg="addSp delSp modSp new mod modAnim">
        <pc:chgData name="navya thati" userId="94961409e7930815" providerId="LiveId" clId="{4762ADF2-9F84-4BA3-9332-5B3A31D82A3C}" dt="2023-10-06T08:38:34.475" v="79"/>
        <pc:sldMkLst>
          <pc:docMk/>
          <pc:sldMk cId="962250756" sldId="257"/>
        </pc:sldMkLst>
        <pc:spChg chg="mod">
          <ac:chgData name="navya thati" userId="94961409e7930815" providerId="LiveId" clId="{4762ADF2-9F84-4BA3-9332-5B3A31D82A3C}" dt="2023-10-06T08:37:00.412" v="64" actId="20577"/>
          <ac:spMkLst>
            <pc:docMk/>
            <pc:sldMk cId="962250756" sldId="257"/>
            <ac:spMk id="2" creationId="{F6754EBB-444A-7587-9709-BA21A2A32879}"/>
          </ac:spMkLst>
        </pc:spChg>
        <pc:spChg chg="mod">
          <ac:chgData name="navya thati" userId="94961409e7930815" providerId="LiveId" clId="{4762ADF2-9F84-4BA3-9332-5B3A31D82A3C}" dt="2023-10-06T08:37:49.445" v="73" actId="20577"/>
          <ac:spMkLst>
            <pc:docMk/>
            <pc:sldMk cId="962250756" sldId="257"/>
            <ac:spMk id="3" creationId="{CDBE27B4-FECC-190B-B4E5-50B56E642C47}"/>
          </ac:spMkLst>
        </pc:spChg>
        <pc:graphicFrameChg chg="add del mod">
          <ac:chgData name="navya thati" userId="94961409e7930815" providerId="LiveId" clId="{4762ADF2-9F84-4BA3-9332-5B3A31D82A3C}" dt="2023-10-06T08:36:48.657" v="41"/>
          <ac:graphicFrameMkLst>
            <pc:docMk/>
            <pc:sldMk cId="962250756" sldId="257"/>
            <ac:graphicFrameMk id="4" creationId="{B15F8112-F27B-95AE-4448-56B8AE447A2F}"/>
          </ac:graphicFrameMkLst>
        </pc:graphicFrameChg>
      </pc:sldChg>
      <pc:sldChg chg="addSp delSp modSp new mod modAnim">
        <pc:chgData name="navya thati" userId="94961409e7930815" providerId="LiveId" clId="{4762ADF2-9F84-4BA3-9332-5B3A31D82A3C}" dt="2023-10-06T09:50:18.271" v="5036" actId="313"/>
        <pc:sldMkLst>
          <pc:docMk/>
          <pc:sldMk cId="2309433299" sldId="258"/>
        </pc:sldMkLst>
        <pc:spChg chg="del mod">
          <ac:chgData name="navya thati" userId="94961409e7930815" providerId="LiveId" clId="{4762ADF2-9F84-4BA3-9332-5B3A31D82A3C}" dt="2023-10-06T08:44:45.488" v="86" actId="21"/>
          <ac:spMkLst>
            <pc:docMk/>
            <pc:sldMk cId="2309433299" sldId="258"/>
            <ac:spMk id="2" creationId="{BE3DC8C1-9912-CACC-F819-316C0C02CAEE}"/>
          </ac:spMkLst>
        </pc:spChg>
        <pc:spChg chg="add del mod">
          <ac:chgData name="navya thati" userId="94961409e7930815" providerId="LiveId" clId="{4762ADF2-9F84-4BA3-9332-5B3A31D82A3C}" dt="2023-10-06T09:50:18.271" v="5036" actId="313"/>
          <ac:spMkLst>
            <pc:docMk/>
            <pc:sldMk cId="2309433299" sldId="258"/>
            <ac:spMk id="3" creationId="{F9262A80-6D9C-BD91-F505-72F436CF5FD2}"/>
          </ac:spMkLst>
        </pc:spChg>
      </pc:sldChg>
      <pc:sldChg chg="addSp delSp modSp new mod modAnim">
        <pc:chgData name="navya thati" userId="94961409e7930815" providerId="LiveId" clId="{4762ADF2-9F84-4BA3-9332-5B3A31D82A3C}" dt="2023-10-06T09:51:20.568" v="5037" actId="313"/>
        <pc:sldMkLst>
          <pc:docMk/>
          <pc:sldMk cId="134666157" sldId="259"/>
        </pc:sldMkLst>
        <pc:spChg chg="del mod">
          <ac:chgData name="navya thati" userId="94961409e7930815" providerId="LiveId" clId="{4762ADF2-9F84-4BA3-9332-5B3A31D82A3C}" dt="2023-10-06T08:50:49.753" v="131" actId="21"/>
          <ac:spMkLst>
            <pc:docMk/>
            <pc:sldMk cId="134666157" sldId="259"/>
            <ac:spMk id="2" creationId="{73186BBB-762B-1AB7-0144-8F0429F10FB2}"/>
          </ac:spMkLst>
        </pc:spChg>
        <pc:spChg chg="mod">
          <ac:chgData name="navya thati" userId="94961409e7930815" providerId="LiveId" clId="{4762ADF2-9F84-4BA3-9332-5B3A31D82A3C}" dt="2023-10-06T09:51:20.568" v="5037" actId="313"/>
          <ac:spMkLst>
            <pc:docMk/>
            <pc:sldMk cId="134666157" sldId="259"/>
            <ac:spMk id="3" creationId="{CF02EE40-485B-9D21-63A7-92CCA38EF17B}"/>
          </ac:spMkLst>
        </pc:spChg>
        <pc:graphicFrameChg chg="add del modGraphic">
          <ac:chgData name="navya thati" userId="94961409e7930815" providerId="LiveId" clId="{4762ADF2-9F84-4BA3-9332-5B3A31D82A3C}" dt="2023-10-06T08:52:05.960" v="152" actId="21"/>
          <ac:graphicFrameMkLst>
            <pc:docMk/>
            <pc:sldMk cId="134666157" sldId="259"/>
            <ac:graphicFrameMk id="5" creationId="{2E4C1543-43B2-BF85-8D98-7E6048982939}"/>
          </ac:graphicFrameMkLst>
        </pc:graphicFrameChg>
      </pc:sldChg>
      <pc:sldChg chg="delSp modSp new mod modAnim">
        <pc:chgData name="navya thati" userId="94961409e7930815" providerId="LiveId" clId="{4762ADF2-9F84-4BA3-9332-5B3A31D82A3C}" dt="2023-10-06T09:00:13.030" v="3878"/>
        <pc:sldMkLst>
          <pc:docMk/>
          <pc:sldMk cId="3123023005" sldId="260"/>
        </pc:sldMkLst>
        <pc:spChg chg="del">
          <ac:chgData name="navya thati" userId="94961409e7930815" providerId="LiveId" clId="{4762ADF2-9F84-4BA3-9332-5B3A31D82A3C}" dt="2023-10-06T08:58:38.950" v="3861" actId="21"/>
          <ac:spMkLst>
            <pc:docMk/>
            <pc:sldMk cId="3123023005" sldId="260"/>
            <ac:spMk id="2" creationId="{7FF12CBC-E851-495B-B482-24844B2E4770}"/>
          </ac:spMkLst>
        </pc:spChg>
        <pc:spChg chg="mod">
          <ac:chgData name="navya thati" userId="94961409e7930815" providerId="LiveId" clId="{4762ADF2-9F84-4BA3-9332-5B3A31D82A3C}" dt="2023-10-06T08:58:49.994" v="3865" actId="20577"/>
          <ac:spMkLst>
            <pc:docMk/>
            <pc:sldMk cId="3123023005" sldId="260"/>
            <ac:spMk id="3" creationId="{1D503EC6-63DE-DDE5-3268-E18DA2569D6A}"/>
          </ac:spMkLst>
        </pc:spChg>
      </pc:sldChg>
      <pc:sldChg chg="delSp modSp new mod modAnim">
        <pc:chgData name="navya thati" userId="94961409e7930815" providerId="LiveId" clId="{4762ADF2-9F84-4BA3-9332-5B3A31D82A3C}" dt="2023-10-06T09:02:32.880" v="3946"/>
        <pc:sldMkLst>
          <pc:docMk/>
          <pc:sldMk cId="48012868" sldId="261"/>
        </pc:sldMkLst>
        <pc:spChg chg="del">
          <ac:chgData name="navya thati" userId="94961409e7930815" providerId="LiveId" clId="{4762ADF2-9F84-4BA3-9332-5B3A31D82A3C}" dt="2023-10-06T09:00:29.966" v="3880" actId="21"/>
          <ac:spMkLst>
            <pc:docMk/>
            <pc:sldMk cId="48012868" sldId="261"/>
            <ac:spMk id="2" creationId="{850C36AD-C94A-2668-F339-12F287D7F751}"/>
          </ac:spMkLst>
        </pc:spChg>
        <pc:spChg chg="mod">
          <ac:chgData name="navya thati" userId="94961409e7930815" providerId="LiveId" clId="{4762ADF2-9F84-4BA3-9332-5B3A31D82A3C}" dt="2023-10-06T09:02:17.497" v="3943" actId="113"/>
          <ac:spMkLst>
            <pc:docMk/>
            <pc:sldMk cId="48012868" sldId="261"/>
            <ac:spMk id="3" creationId="{E20E5900-1F1D-16A2-0AEB-C03443517151}"/>
          </ac:spMkLst>
        </pc:spChg>
      </pc:sldChg>
      <pc:sldChg chg="addSp delSp modSp new mod ord modAnim">
        <pc:chgData name="navya thati" userId="94961409e7930815" providerId="LiveId" clId="{4762ADF2-9F84-4BA3-9332-5B3A31D82A3C}" dt="2023-10-06T10:06:48.873" v="5331" actId="255"/>
        <pc:sldMkLst>
          <pc:docMk/>
          <pc:sldMk cId="700676910" sldId="262"/>
        </pc:sldMkLst>
        <pc:spChg chg="del">
          <ac:chgData name="navya thati" userId="94961409e7930815" providerId="LiveId" clId="{4762ADF2-9F84-4BA3-9332-5B3A31D82A3C}" dt="2023-10-06T09:03:02.324" v="3948" actId="21"/>
          <ac:spMkLst>
            <pc:docMk/>
            <pc:sldMk cId="700676910" sldId="262"/>
            <ac:spMk id="2" creationId="{68C699A9-5D69-9E9C-E741-4E6790321E96}"/>
          </ac:spMkLst>
        </pc:spChg>
        <pc:spChg chg="del mod">
          <ac:chgData name="navya thati" userId="94961409e7930815" providerId="LiveId" clId="{4762ADF2-9F84-4BA3-9332-5B3A31D82A3C}" dt="2023-10-06T09:03:06.530" v="3951"/>
          <ac:spMkLst>
            <pc:docMk/>
            <pc:sldMk cId="700676910" sldId="262"/>
            <ac:spMk id="3" creationId="{F95C316A-4B37-0798-6739-9057D05B8DBB}"/>
          </ac:spMkLst>
        </pc:spChg>
        <pc:spChg chg="add del mod">
          <ac:chgData name="navya thati" userId="94961409e7930815" providerId="LiveId" clId="{4762ADF2-9F84-4BA3-9332-5B3A31D82A3C}" dt="2023-10-06T09:03:11.108" v="3953"/>
          <ac:spMkLst>
            <pc:docMk/>
            <pc:sldMk cId="700676910" sldId="262"/>
            <ac:spMk id="4" creationId="{F0FDCFE6-B8DF-7CD1-2D91-E96EA716426A}"/>
          </ac:spMkLst>
        </pc:spChg>
        <pc:spChg chg="add mod">
          <ac:chgData name="navya thati" userId="94961409e7930815" providerId="LiveId" clId="{4762ADF2-9F84-4BA3-9332-5B3A31D82A3C}" dt="2023-10-06T10:06:48.873" v="5331" actId="255"/>
          <ac:spMkLst>
            <pc:docMk/>
            <pc:sldMk cId="700676910" sldId="262"/>
            <ac:spMk id="5" creationId="{A7EB6035-C538-FC86-D45C-F2DE2333F0F0}"/>
          </ac:spMkLst>
        </pc:spChg>
      </pc:sldChg>
      <pc:sldChg chg="addSp delSp modSp new del mod">
        <pc:chgData name="navya thati" userId="94961409e7930815" providerId="LiveId" clId="{4762ADF2-9F84-4BA3-9332-5B3A31D82A3C}" dt="2023-10-06T09:41:24.669" v="4804" actId="2696"/>
        <pc:sldMkLst>
          <pc:docMk/>
          <pc:sldMk cId="493800807" sldId="263"/>
        </pc:sldMkLst>
        <pc:spChg chg="add del">
          <ac:chgData name="navya thati" userId="94961409e7930815" providerId="LiveId" clId="{4762ADF2-9F84-4BA3-9332-5B3A31D82A3C}" dt="2023-10-06T09:40:47.059" v="4800" actId="22"/>
          <ac:spMkLst>
            <pc:docMk/>
            <pc:sldMk cId="493800807" sldId="263"/>
            <ac:spMk id="7" creationId="{80FD6691-A123-3D49-705D-679BEE97D142}"/>
          </ac:spMkLst>
        </pc:spChg>
        <pc:picChg chg="add del">
          <ac:chgData name="navya thati" userId="94961409e7930815" providerId="LiveId" clId="{4762ADF2-9F84-4BA3-9332-5B3A31D82A3C}" dt="2023-10-06T09:11:43.316" v="4750" actId="21"/>
          <ac:picMkLst>
            <pc:docMk/>
            <pc:sldMk cId="493800807" sldId="263"/>
            <ac:picMk id="3" creationId="{B43D57BB-8DC4-AE21-CE4C-76BC74F33BC0}"/>
          </ac:picMkLst>
        </pc:picChg>
        <pc:picChg chg="add del mod">
          <ac:chgData name="navya thati" userId="94961409e7930815" providerId="LiveId" clId="{4762ADF2-9F84-4BA3-9332-5B3A31D82A3C}" dt="2023-10-06T09:41:04.923" v="4801" actId="21"/>
          <ac:picMkLst>
            <pc:docMk/>
            <pc:sldMk cId="493800807" sldId="263"/>
            <ac:picMk id="5" creationId="{CDE7EE82-79AE-4FE8-58BC-606E180E7947}"/>
          </ac:picMkLst>
        </pc:picChg>
      </pc:sldChg>
      <pc:sldChg chg="addSp modSp new mod">
        <pc:chgData name="navya thati" userId="94961409e7930815" providerId="LiveId" clId="{4762ADF2-9F84-4BA3-9332-5B3A31D82A3C}" dt="2023-10-06T10:03:33.058" v="5038" actId="1076"/>
        <pc:sldMkLst>
          <pc:docMk/>
          <pc:sldMk cId="3265223228" sldId="264"/>
        </pc:sldMkLst>
        <pc:picChg chg="add mod">
          <ac:chgData name="navya thati" userId="94961409e7930815" providerId="LiveId" clId="{4762ADF2-9F84-4BA3-9332-5B3A31D82A3C}" dt="2023-10-06T10:03:33.058" v="5038" actId="1076"/>
          <ac:picMkLst>
            <pc:docMk/>
            <pc:sldMk cId="3265223228" sldId="264"/>
            <ac:picMk id="3" creationId="{2D30A616-7D5A-5DFA-5D08-A9B827353414}"/>
          </ac:picMkLst>
        </pc:picChg>
      </pc:sldChg>
      <pc:sldChg chg="addSp modSp new mod ord">
        <pc:chgData name="navya thati" userId="94961409e7930815" providerId="LiveId" clId="{4762ADF2-9F84-4BA3-9332-5B3A31D82A3C}" dt="2023-10-06T09:32:07.141" v="4760" actId="1440"/>
        <pc:sldMkLst>
          <pc:docMk/>
          <pc:sldMk cId="2293897628" sldId="265"/>
        </pc:sldMkLst>
        <pc:picChg chg="add mod">
          <ac:chgData name="navya thati" userId="94961409e7930815" providerId="LiveId" clId="{4762ADF2-9F84-4BA3-9332-5B3A31D82A3C}" dt="2023-10-06T09:32:07.141" v="4760" actId="1440"/>
          <ac:picMkLst>
            <pc:docMk/>
            <pc:sldMk cId="2293897628" sldId="265"/>
            <ac:picMk id="3" creationId="{3C30A47B-3CD4-EF3F-3AC4-ED2F41AE3E1B}"/>
          </ac:picMkLst>
        </pc:picChg>
      </pc:sldChg>
      <pc:sldChg chg="new del">
        <pc:chgData name="navya thati" userId="94961409e7930815" providerId="LiveId" clId="{4762ADF2-9F84-4BA3-9332-5B3A31D82A3C}" dt="2023-10-06T09:33:53.906" v="4764" actId="2696"/>
        <pc:sldMkLst>
          <pc:docMk/>
          <pc:sldMk cId="1564686175" sldId="266"/>
        </pc:sldMkLst>
      </pc:sldChg>
      <pc:sldChg chg="delSp modSp new mod modAnim">
        <pc:chgData name="navya thati" userId="94961409e7930815" providerId="LiveId" clId="{4762ADF2-9F84-4BA3-9332-5B3A31D82A3C}" dt="2023-10-06T09:48:49.750" v="5033"/>
        <pc:sldMkLst>
          <pc:docMk/>
          <pc:sldMk cId="3081081942" sldId="266"/>
        </pc:sldMkLst>
        <pc:spChg chg="del">
          <ac:chgData name="navya thati" userId="94961409e7930815" providerId="LiveId" clId="{4762ADF2-9F84-4BA3-9332-5B3A31D82A3C}" dt="2023-10-06T09:34:04.154" v="4766" actId="21"/>
          <ac:spMkLst>
            <pc:docMk/>
            <pc:sldMk cId="3081081942" sldId="266"/>
            <ac:spMk id="2" creationId="{0A945ACC-4DE5-491F-B3AD-EA38B8BDF664}"/>
          </ac:spMkLst>
        </pc:spChg>
        <pc:spChg chg="mod">
          <ac:chgData name="navya thati" userId="94961409e7930815" providerId="LiveId" clId="{4762ADF2-9F84-4BA3-9332-5B3A31D82A3C}" dt="2023-10-06T09:48:15.438" v="5028" actId="27636"/>
          <ac:spMkLst>
            <pc:docMk/>
            <pc:sldMk cId="3081081942" sldId="266"/>
            <ac:spMk id="3" creationId="{4A00DE73-3A3F-20C5-74C1-BEBAEBD7C7FD}"/>
          </ac:spMkLst>
        </pc:spChg>
      </pc:sldChg>
      <pc:sldChg chg="new del">
        <pc:chgData name="navya thati" userId="94961409e7930815" providerId="LiveId" clId="{4762ADF2-9F84-4BA3-9332-5B3A31D82A3C}" dt="2023-10-06T09:41:17.390" v="4803" actId="680"/>
        <pc:sldMkLst>
          <pc:docMk/>
          <pc:sldMk cId="738014905" sldId="267"/>
        </pc:sldMkLst>
      </pc:sldChg>
      <pc:sldChg chg="addSp delSp modSp new mod ord">
        <pc:chgData name="navya thati" userId="94961409e7930815" providerId="LiveId" clId="{4762ADF2-9F84-4BA3-9332-5B3A31D82A3C}" dt="2023-10-06T09:42:59.300" v="4839" actId="1440"/>
        <pc:sldMkLst>
          <pc:docMk/>
          <pc:sldMk cId="2172281784" sldId="267"/>
        </pc:sldMkLst>
        <pc:spChg chg="mod">
          <ac:chgData name="navya thati" userId="94961409e7930815" providerId="LiveId" clId="{4762ADF2-9F84-4BA3-9332-5B3A31D82A3C}" dt="2023-10-06T09:42:03.154" v="4831" actId="14100"/>
          <ac:spMkLst>
            <pc:docMk/>
            <pc:sldMk cId="2172281784" sldId="267"/>
            <ac:spMk id="2" creationId="{74FE481C-61BA-4DE5-9882-84AFF5AEE58A}"/>
          </ac:spMkLst>
        </pc:spChg>
        <pc:spChg chg="del mod">
          <ac:chgData name="navya thati" userId="94961409e7930815" providerId="LiveId" clId="{4762ADF2-9F84-4BA3-9332-5B3A31D82A3C}" dt="2023-10-06T09:42:55.306" v="4838" actId="22"/>
          <ac:spMkLst>
            <pc:docMk/>
            <pc:sldMk cId="2172281784" sldId="267"/>
            <ac:spMk id="3" creationId="{FE1D9646-2BA1-BCC9-EB7B-67B8DD81F5AE}"/>
          </ac:spMkLst>
        </pc:spChg>
        <pc:picChg chg="add mod ord">
          <ac:chgData name="navya thati" userId="94961409e7930815" providerId="LiveId" clId="{4762ADF2-9F84-4BA3-9332-5B3A31D82A3C}" dt="2023-10-06T09:42:59.300" v="4839" actId="1440"/>
          <ac:picMkLst>
            <pc:docMk/>
            <pc:sldMk cId="2172281784" sldId="267"/>
            <ac:picMk id="5" creationId="{3048CF76-1540-9649-6D28-BB9D07F0D6CD}"/>
          </ac:picMkLst>
        </pc:picChg>
      </pc:sldChg>
      <pc:sldChg chg="delSp modSp new mod">
        <pc:chgData name="navya thati" userId="94961409e7930815" providerId="LiveId" clId="{4762ADF2-9F84-4BA3-9332-5B3A31D82A3C}" dt="2023-10-06T13:20:39.517" v="5414" actId="14100"/>
        <pc:sldMkLst>
          <pc:docMk/>
          <pc:sldMk cId="3082862562" sldId="268"/>
        </pc:sldMkLst>
        <pc:spChg chg="del mod">
          <ac:chgData name="navya thati" userId="94961409e7930815" providerId="LiveId" clId="{4762ADF2-9F84-4BA3-9332-5B3A31D82A3C}" dt="2023-10-06T13:18:57.772" v="5334" actId="21"/>
          <ac:spMkLst>
            <pc:docMk/>
            <pc:sldMk cId="3082862562" sldId="268"/>
            <ac:spMk id="2" creationId="{903679A9-C140-B72C-F561-FA12FAB6FBF7}"/>
          </ac:spMkLst>
        </pc:spChg>
        <pc:spChg chg="mod">
          <ac:chgData name="navya thati" userId="94961409e7930815" providerId="LiveId" clId="{4762ADF2-9F84-4BA3-9332-5B3A31D82A3C}" dt="2023-10-06T13:20:39.517" v="5414" actId="14100"/>
          <ac:spMkLst>
            <pc:docMk/>
            <pc:sldMk cId="3082862562" sldId="268"/>
            <ac:spMk id="3" creationId="{3366CD0B-7F15-C140-5ED8-0B906FA20869}"/>
          </ac:spMkLst>
        </pc:spChg>
      </pc:sldChg>
      <pc:sldChg chg="delSp modSp new mod">
        <pc:chgData name="navya thati" userId="94961409e7930815" providerId="LiveId" clId="{4762ADF2-9F84-4BA3-9332-5B3A31D82A3C}" dt="2023-10-06T13:26:40.427" v="5474" actId="255"/>
        <pc:sldMkLst>
          <pc:docMk/>
          <pc:sldMk cId="3641346034" sldId="269"/>
        </pc:sldMkLst>
        <pc:spChg chg="del">
          <ac:chgData name="navya thati" userId="94961409e7930815" providerId="LiveId" clId="{4762ADF2-9F84-4BA3-9332-5B3A31D82A3C}" dt="2023-10-06T13:21:06.855" v="5416" actId="21"/>
          <ac:spMkLst>
            <pc:docMk/>
            <pc:sldMk cId="3641346034" sldId="269"/>
            <ac:spMk id="2" creationId="{2A51E613-30B5-CFE6-F06F-3152D170FD67}"/>
          </ac:spMkLst>
        </pc:spChg>
        <pc:spChg chg="mod">
          <ac:chgData name="navya thati" userId="94961409e7930815" providerId="LiveId" clId="{4762ADF2-9F84-4BA3-9332-5B3A31D82A3C}" dt="2023-10-06T13:26:40.427" v="5474" actId="255"/>
          <ac:spMkLst>
            <pc:docMk/>
            <pc:sldMk cId="3641346034" sldId="269"/>
            <ac:spMk id="3" creationId="{4823B5B1-F207-F30A-2D5C-BB628F410CD4}"/>
          </ac:spMkLst>
        </pc:spChg>
      </pc:sldChg>
      <pc:sldChg chg="delSp modSp new mod">
        <pc:chgData name="navya thati" userId="94961409e7930815" providerId="LiveId" clId="{4762ADF2-9F84-4BA3-9332-5B3A31D82A3C}" dt="2023-10-06T13:34:25.744" v="5533" actId="27636"/>
        <pc:sldMkLst>
          <pc:docMk/>
          <pc:sldMk cId="2611973999" sldId="270"/>
        </pc:sldMkLst>
        <pc:spChg chg="del">
          <ac:chgData name="navya thati" userId="94961409e7930815" providerId="LiveId" clId="{4762ADF2-9F84-4BA3-9332-5B3A31D82A3C}" dt="2023-10-06T13:22:43.248" v="5432" actId="21"/>
          <ac:spMkLst>
            <pc:docMk/>
            <pc:sldMk cId="2611973999" sldId="270"/>
            <ac:spMk id="2" creationId="{CBCDBB5C-8D66-2741-19A8-AFACD51E9EEB}"/>
          </ac:spMkLst>
        </pc:spChg>
        <pc:spChg chg="mod">
          <ac:chgData name="navya thati" userId="94961409e7930815" providerId="LiveId" clId="{4762ADF2-9F84-4BA3-9332-5B3A31D82A3C}" dt="2023-10-06T13:34:25.744" v="5533" actId="27636"/>
          <ac:spMkLst>
            <pc:docMk/>
            <pc:sldMk cId="2611973999" sldId="270"/>
            <ac:spMk id="3" creationId="{C004A0D5-5810-D287-4DC5-699C6E29C05D}"/>
          </ac:spMkLst>
        </pc:spChg>
      </pc:sldChg>
      <pc:sldChg chg="delSp modSp new mod">
        <pc:chgData name="navya thati" userId="94961409e7930815" providerId="LiveId" clId="{4762ADF2-9F84-4BA3-9332-5B3A31D82A3C}" dt="2023-10-06T13:34:58.551" v="5537" actId="20577"/>
        <pc:sldMkLst>
          <pc:docMk/>
          <pc:sldMk cId="1861702669" sldId="271"/>
        </pc:sldMkLst>
        <pc:spChg chg="del">
          <ac:chgData name="navya thati" userId="94961409e7930815" providerId="LiveId" clId="{4762ADF2-9F84-4BA3-9332-5B3A31D82A3C}" dt="2023-10-06T13:27:12.241" v="5479" actId="21"/>
          <ac:spMkLst>
            <pc:docMk/>
            <pc:sldMk cId="1861702669" sldId="271"/>
            <ac:spMk id="2" creationId="{C41906BB-BCEC-3CE4-82DE-EBCCA12A1CF1}"/>
          </ac:spMkLst>
        </pc:spChg>
        <pc:spChg chg="mod">
          <ac:chgData name="navya thati" userId="94961409e7930815" providerId="LiveId" clId="{4762ADF2-9F84-4BA3-9332-5B3A31D82A3C}" dt="2023-10-06T13:34:58.551" v="5537" actId="20577"/>
          <ac:spMkLst>
            <pc:docMk/>
            <pc:sldMk cId="1861702669" sldId="271"/>
            <ac:spMk id="3" creationId="{EC3F4931-870F-486A-EF41-7FE2148CDDA6}"/>
          </ac:spMkLst>
        </pc:spChg>
      </pc:sldChg>
      <pc:sldChg chg="delSp modSp new mod ord">
        <pc:chgData name="navya thati" userId="94961409e7930815" providerId="LiveId" clId="{4762ADF2-9F84-4BA3-9332-5B3A31D82A3C}" dt="2023-10-06T13:34:50.556" v="5535"/>
        <pc:sldMkLst>
          <pc:docMk/>
          <pc:sldMk cId="3353792548" sldId="272"/>
        </pc:sldMkLst>
        <pc:spChg chg="del mod">
          <ac:chgData name="navya thati" userId="94961409e7930815" providerId="LiveId" clId="{4762ADF2-9F84-4BA3-9332-5B3A31D82A3C}" dt="2023-10-06T13:30:56.861" v="5500" actId="21"/>
          <ac:spMkLst>
            <pc:docMk/>
            <pc:sldMk cId="3353792548" sldId="272"/>
            <ac:spMk id="2" creationId="{4FE41955-1FD7-6CBD-9247-9887065649C6}"/>
          </ac:spMkLst>
        </pc:spChg>
        <pc:spChg chg="mod">
          <ac:chgData name="navya thati" userId="94961409e7930815" providerId="LiveId" clId="{4762ADF2-9F84-4BA3-9332-5B3A31D82A3C}" dt="2023-10-06T13:33:46.005" v="5530" actId="207"/>
          <ac:spMkLst>
            <pc:docMk/>
            <pc:sldMk cId="3353792548" sldId="272"/>
            <ac:spMk id="3" creationId="{D6EDD845-71CF-FBD1-B5DD-BE3033439728}"/>
          </ac:spMkLst>
        </pc:spChg>
      </pc:sldChg>
      <pc:sldChg chg="delSp modSp new mod">
        <pc:chgData name="navya thati" userId="94961409e7930815" providerId="LiveId" clId="{4762ADF2-9F84-4BA3-9332-5B3A31D82A3C}" dt="2023-10-06T13:39:28.349" v="5556" actId="21"/>
        <pc:sldMkLst>
          <pc:docMk/>
          <pc:sldMk cId="2476991141" sldId="273"/>
        </pc:sldMkLst>
        <pc:spChg chg="del mod">
          <ac:chgData name="navya thati" userId="94961409e7930815" providerId="LiveId" clId="{4762ADF2-9F84-4BA3-9332-5B3A31D82A3C}" dt="2023-10-06T13:39:28.349" v="5556" actId="21"/>
          <ac:spMkLst>
            <pc:docMk/>
            <pc:sldMk cId="2476991141" sldId="273"/>
            <ac:spMk id="2" creationId="{A878FB17-D85B-59F8-3BDA-2C060ED30D38}"/>
          </ac:spMkLst>
        </pc:spChg>
        <pc:spChg chg="mod">
          <ac:chgData name="navya thati" userId="94961409e7930815" providerId="LiveId" clId="{4762ADF2-9F84-4BA3-9332-5B3A31D82A3C}" dt="2023-10-06T13:39:13.535" v="5554" actId="207"/>
          <ac:spMkLst>
            <pc:docMk/>
            <pc:sldMk cId="2476991141" sldId="273"/>
            <ac:spMk id="3" creationId="{AF0DF03A-2567-992F-136C-0201E35ADDF9}"/>
          </ac:spMkLst>
        </pc:spChg>
      </pc:sldChg>
      <pc:sldChg chg="delSp modSp new mod">
        <pc:chgData name="navya thati" userId="94961409e7930815" providerId="LiveId" clId="{4762ADF2-9F84-4BA3-9332-5B3A31D82A3C}" dt="2023-10-06T14:18:22.461" v="5896" actId="113"/>
        <pc:sldMkLst>
          <pc:docMk/>
          <pc:sldMk cId="1767477060" sldId="274"/>
        </pc:sldMkLst>
        <pc:spChg chg="del">
          <ac:chgData name="navya thati" userId="94961409e7930815" providerId="LiveId" clId="{4762ADF2-9F84-4BA3-9332-5B3A31D82A3C}" dt="2023-10-06T14:08:39.035" v="5558" actId="21"/>
          <ac:spMkLst>
            <pc:docMk/>
            <pc:sldMk cId="1767477060" sldId="274"/>
            <ac:spMk id="2" creationId="{9B8BB554-2575-F37A-C6E7-4F9517B64C5B}"/>
          </ac:spMkLst>
        </pc:spChg>
        <pc:spChg chg="mod">
          <ac:chgData name="navya thati" userId="94961409e7930815" providerId="LiveId" clId="{4762ADF2-9F84-4BA3-9332-5B3A31D82A3C}" dt="2023-10-06T14:18:22.461" v="5896" actId="113"/>
          <ac:spMkLst>
            <pc:docMk/>
            <pc:sldMk cId="1767477060" sldId="274"/>
            <ac:spMk id="3" creationId="{BE07E688-1282-7951-10EE-F19664A86E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B358-9F96-49C4-A4FD-949F60E7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B7EB-595A-57C7-E9BF-2794AF8A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2F37-9D01-82BF-D99E-4374D557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6F2C-40EC-2607-A704-1E09E4F4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299D-F471-7622-048C-9B12A41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44A6-AABE-06FD-B044-250B8BC9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AB74-9C0D-9FCA-CC8C-DA8154CB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9575-B230-2D65-2923-A7509016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09E6-BAC2-73C8-7E6F-4B55B1E5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AA38-A7AF-EE11-45D7-76F169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701B8-64AF-8557-1FF2-76FC1A370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2090-1FA6-A180-562F-9A2BCAE6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52EE-0D87-E01C-FE9C-C17EC603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8B98-2667-D8CE-DE1E-068B85E9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7B9B-4D58-3018-C3EF-4AA6DC37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5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E397-20E3-3BBD-7E72-63DBC9AE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C6C8-4062-394F-EB3F-F171CF7B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F9B5-0413-588A-5194-2FF7015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94CB-22A6-1D37-A73C-8D3E4106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ED32-33EF-9455-E528-B863182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B33C-AE3C-1C79-DF32-0D710393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9686-3A05-DBC9-BA0F-62D8FE6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6C21-31D2-5595-31B3-313F6BED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E01F-4F64-54D3-8B70-34D3153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5AB4-EE09-D1FE-9BC2-25B14B8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4246-6BDD-4D3C-04AF-233F2F69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ED58-9166-8A1F-601E-F36B46893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C2640-F677-5D9B-F1DE-F2CEA449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1F257-51D1-8950-20FC-0419F256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6CC4-2B48-FC2A-340A-11B39C7F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215F-007D-5755-147E-B2930F2B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E0E-A0C2-4442-DACC-E873200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66F0-14BB-50AB-8B02-58DA401E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C299-CC00-E843-F0FC-7C6CD4C6E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ACC0B-348F-34CE-2A09-051C85738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1C235-6AA9-9F52-0767-3D513B7B8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DF148-F4DE-DE3C-9605-79F21661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7950A-F01A-9B27-962B-FE6B7A49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3E52B-9CE1-367A-6225-431D46A2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97D-7DBA-9829-631F-9C8ED222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808F-754B-003D-1A81-8D09A5B7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D278-F3D9-5D6F-CDE3-D1478BC4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F9306-7B06-8146-8124-09F94400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88667-5122-450B-C687-E9416BFF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2AE2B-3C33-F084-C8B7-D607DBD3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5F91-C927-B45B-BEDB-D7F1E767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9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717E-77D8-CDCD-E281-FD72175B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CD40-EDC5-95B9-2879-38907332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14D1F-937B-94EF-0769-8D5DE957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5638F-4B25-43F2-3B1F-7B81E65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E8EF-F639-926C-FE84-CEA6F205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5304-A4D2-CA7F-26D1-C901E25B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6C5-D125-1999-FBFD-DCB92FAC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B5BD-6193-A6A2-758F-F8F1E01E6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F55A1-4B15-614B-3919-5DAE0C58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B2D9-3F0E-F654-AFC3-B2595CD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77F61-163A-7DB3-88E4-D9833CF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60D8-6079-BB1F-21CE-E4C8133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4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2A2BF-EBB9-00E8-439D-78475662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DE4A-E2AC-D631-37C2-7DAC20C49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6950-78DD-A317-73DE-CE43F4D7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3C47-8118-483A-B8A7-FF7AB9242C8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71FC-60D5-AF19-E5CF-14689796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D0EA-7C45-C1C8-2EB3-7F0918A04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AE00-1AEB-4CEA-B1B7-47B05F607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B31-5A24-13E0-0EF2-2DD51C675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SOLID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F6FA-3FA5-EF20-53FD-9EC11437D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-Prepared by Thati Navya</a:t>
            </a:r>
          </a:p>
        </p:txBody>
      </p:sp>
    </p:spTree>
    <p:extLst>
      <p:ext uri="{BB962C8B-B14F-4D97-AF65-F5344CB8AC3E}">
        <p14:creationId xmlns:p14="http://schemas.microsoft.com/office/powerpoint/2010/main" val="4078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EB6035-C538-FC86-D45C-F2DE2333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2"/>
            <a:ext cx="10515600" cy="628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Real time Example: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sz="2400" dirty="0"/>
              <a:t>In single controller class we are implementing all these below features</a:t>
            </a:r>
          </a:p>
          <a:p>
            <a:pPr marL="0" indent="0">
              <a:buNone/>
            </a:pPr>
            <a:r>
              <a:rPr lang="en-US" sz="2400" dirty="0"/>
              <a:t>                               1.validations</a:t>
            </a:r>
          </a:p>
          <a:p>
            <a:pPr marL="0" indent="0">
              <a:buNone/>
            </a:pPr>
            <a:r>
              <a:rPr lang="en-US" sz="2400" dirty="0"/>
              <a:t>                               2.business logic </a:t>
            </a:r>
          </a:p>
          <a:p>
            <a:pPr marL="0" indent="0">
              <a:buNone/>
            </a:pPr>
            <a:r>
              <a:rPr lang="en-US" sz="2400" dirty="0"/>
              <a:t>                               3.calling backend systems</a:t>
            </a:r>
          </a:p>
          <a:p>
            <a:pPr marL="0" indent="0">
              <a:buNone/>
            </a:pPr>
            <a:r>
              <a:rPr lang="en-US" sz="2400" dirty="0"/>
              <a:t>                               4.request and response preparation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This will impact code readability, code understandability..</a:t>
            </a:r>
            <a:r>
              <a:rPr lang="en-US" sz="2400" dirty="0" err="1"/>
              <a:t>etc</a:t>
            </a:r>
            <a:r>
              <a:rPr lang="en-US" sz="2400" dirty="0"/>
              <a:t>.</a:t>
            </a:r>
          </a:p>
          <a:p>
            <a:r>
              <a:rPr lang="en-US" sz="2400" dirty="0"/>
              <a:t>So it will violates the SRP</a:t>
            </a:r>
          </a:p>
          <a:p>
            <a:r>
              <a:rPr lang="en-US" sz="2400" dirty="0"/>
              <a:t>To overcome this problem, split controller class into multiple classes</a:t>
            </a:r>
          </a:p>
          <a:p>
            <a:pPr marL="0" indent="0">
              <a:buNone/>
            </a:pPr>
            <a:r>
              <a:rPr lang="en-US" sz="2600" dirty="0"/>
              <a:t>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DE73-3A3F-20C5-74C1-BEBAEBD7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533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            1.validations -----validator class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2.business logic -----service class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or business class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or process  class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or logic class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3.calling backend systems ---DAO class,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Service Client class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4.request and response preparation---</a:t>
            </a:r>
            <a:r>
              <a:rPr lang="en-US" sz="2600" dirty="0" err="1"/>
              <a:t>RequestBulider</a:t>
            </a:r>
            <a:r>
              <a:rPr lang="en-US" sz="2600" dirty="0"/>
              <a:t> class,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           </a:t>
            </a:r>
            <a:r>
              <a:rPr lang="en-US" sz="2600" dirty="0" err="1"/>
              <a:t>ResponseBuilder</a:t>
            </a:r>
            <a:r>
              <a:rPr lang="en-US" sz="2600" dirty="0"/>
              <a:t> class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08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CD0B-7F15-C140-5ED8-0B906FA2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3" y="351388"/>
            <a:ext cx="10515600" cy="5433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BankServices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sz="2400" dirty="0"/>
              <a:t>Bank people providing set services like</a:t>
            </a:r>
          </a:p>
          <a:p>
            <a:pPr marL="0" indent="0">
              <a:buNone/>
            </a:pPr>
            <a:r>
              <a:rPr lang="en-US" sz="2400" dirty="0"/>
              <a:t>           1.deposit</a:t>
            </a:r>
          </a:p>
          <a:p>
            <a:pPr marL="0" indent="0">
              <a:buNone/>
            </a:pPr>
            <a:r>
              <a:rPr lang="en-US" sz="2400" dirty="0"/>
              <a:t>           2.withdraw</a:t>
            </a:r>
          </a:p>
          <a:p>
            <a:pPr marL="0" indent="0">
              <a:buNone/>
            </a:pPr>
            <a:r>
              <a:rPr lang="en-US" sz="2400" dirty="0"/>
              <a:t>           3.Get Loans</a:t>
            </a:r>
          </a:p>
          <a:p>
            <a:pPr marL="0" indent="0">
              <a:buNone/>
            </a:pPr>
            <a:r>
              <a:rPr lang="en-US" sz="2400" dirty="0"/>
              <a:t>           4.Send OTP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6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B5B1-F207-F30A-2D5C-BB628F41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7"/>
            <a:ext cx="10515600" cy="655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BankService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public long </a:t>
            </a:r>
            <a:r>
              <a:rPr lang="en-US" sz="2400" dirty="0">
                <a:solidFill>
                  <a:srgbClr val="7030A0"/>
                </a:solidFill>
              </a:rPr>
              <a:t>deposit</a:t>
            </a:r>
            <a:r>
              <a:rPr lang="en-US" sz="2400" dirty="0"/>
              <a:t>(long amount, String </a:t>
            </a:r>
            <a:r>
              <a:rPr lang="en-US" sz="2400" dirty="0" err="1"/>
              <a:t>accountNo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rgbClr val="00B050"/>
                </a:solidFill>
              </a:rPr>
              <a:t>job--//deposit amount</a:t>
            </a:r>
          </a:p>
          <a:p>
            <a:pPr marL="0" indent="0">
              <a:buNone/>
            </a:pPr>
            <a:r>
              <a:rPr lang="en-US" sz="2400" dirty="0"/>
              <a:t>                 return 0;</a:t>
            </a:r>
          </a:p>
          <a:p>
            <a:pPr marL="0" indent="0">
              <a:buNone/>
            </a:pPr>
            <a:r>
              <a:rPr lang="en-US" sz="2400" dirty="0"/>
              <a:t>             }</a:t>
            </a:r>
          </a:p>
          <a:p>
            <a:pPr marL="0" indent="0">
              <a:buNone/>
            </a:pPr>
            <a:r>
              <a:rPr lang="en-US" sz="2400" dirty="0"/>
              <a:t>             public long </a:t>
            </a:r>
            <a:r>
              <a:rPr lang="en-US" sz="2400" dirty="0" err="1">
                <a:solidFill>
                  <a:srgbClr val="7030A0"/>
                </a:solidFill>
              </a:rPr>
              <a:t>withDraw</a:t>
            </a:r>
            <a:r>
              <a:rPr lang="en-US" sz="2400" dirty="0"/>
              <a:t>(long amount, String </a:t>
            </a:r>
            <a:r>
              <a:rPr lang="en-US" sz="2400" dirty="0" err="1"/>
              <a:t>accountNo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         </a:t>
            </a:r>
            <a:r>
              <a:rPr lang="en-US" sz="2400" dirty="0">
                <a:solidFill>
                  <a:srgbClr val="00B050"/>
                </a:solidFill>
              </a:rPr>
              <a:t>job--//withdraw amount</a:t>
            </a:r>
          </a:p>
          <a:p>
            <a:pPr marL="0" indent="0">
              <a:buNone/>
            </a:pPr>
            <a:r>
              <a:rPr lang="en-US" sz="2400" dirty="0"/>
              <a:t>                 return 0;</a:t>
            </a:r>
          </a:p>
          <a:p>
            <a:pPr marL="0" indent="0">
              <a:buNone/>
            </a:pPr>
            <a:r>
              <a:rPr lang="en-US" sz="2400" dirty="0"/>
              <a:t>             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134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A0D5-5810-D287-4DC5-699C6E29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7"/>
            <a:ext cx="10515600" cy="64506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public </a:t>
            </a:r>
            <a:r>
              <a:rPr lang="en-IN" dirty="0">
                <a:solidFill>
                  <a:srgbClr val="C00000"/>
                </a:solidFill>
              </a:rPr>
              <a:t>void</a:t>
            </a:r>
            <a:r>
              <a:rPr lang="en-IN" dirty="0"/>
              <a:t> </a:t>
            </a:r>
            <a:r>
              <a:rPr lang="en-IN" dirty="0" err="1">
                <a:solidFill>
                  <a:schemeClr val="accent2"/>
                </a:solidFill>
              </a:rPr>
              <a:t>getLoanIntrestDetails</a:t>
            </a:r>
            <a:r>
              <a:rPr lang="en-IN" dirty="0"/>
              <a:t>(</a:t>
            </a:r>
            <a:r>
              <a:rPr lang="en-IN" dirty="0">
                <a:solidFill>
                  <a:srgbClr val="00B0F0"/>
                </a:solidFill>
              </a:rPr>
              <a:t>String loan Type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b="1" dirty="0"/>
              <a:t>if</a:t>
            </a:r>
            <a:r>
              <a:rPr lang="en-IN" dirty="0"/>
              <a:t>(</a:t>
            </a:r>
            <a:r>
              <a:rPr lang="en-IN" dirty="0">
                <a:solidFill>
                  <a:srgbClr val="7030A0"/>
                </a:solidFill>
              </a:rPr>
              <a:t>“</a:t>
            </a:r>
            <a:r>
              <a:rPr lang="en-IN" dirty="0" err="1">
                <a:solidFill>
                  <a:srgbClr val="7030A0"/>
                </a:solidFill>
              </a:rPr>
              <a:t>homeLoan</a:t>
            </a:r>
            <a:r>
              <a:rPr lang="en-IN" dirty="0">
                <a:solidFill>
                  <a:srgbClr val="7030A0"/>
                </a:solidFill>
              </a:rPr>
              <a:t>”.</a:t>
            </a:r>
            <a:r>
              <a:rPr lang="en-IN" dirty="0"/>
              <a:t>equals(</a:t>
            </a:r>
            <a:r>
              <a:rPr lang="en-IN" dirty="0" err="1"/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    // write some logic to get the </a:t>
            </a:r>
            <a:r>
              <a:rPr lang="en-IN" dirty="0" err="1">
                <a:solidFill>
                  <a:srgbClr val="00B050"/>
                </a:solidFill>
              </a:rPr>
              <a:t>homeloan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b="1" dirty="0"/>
              <a:t>if(</a:t>
            </a:r>
            <a:r>
              <a:rPr lang="en-IN" dirty="0">
                <a:solidFill>
                  <a:srgbClr val="7030A0"/>
                </a:solidFill>
              </a:rPr>
              <a:t>"</a:t>
            </a:r>
            <a:r>
              <a:rPr lang="en-IN" dirty="0" err="1">
                <a:solidFill>
                  <a:srgbClr val="7030A0"/>
                </a:solidFill>
              </a:rPr>
              <a:t>carLoan</a:t>
            </a:r>
            <a:r>
              <a:rPr lang="en-IN" dirty="0">
                <a:solidFill>
                  <a:srgbClr val="7030A0"/>
                </a:solidFill>
              </a:rPr>
              <a:t>".</a:t>
            </a:r>
            <a:r>
              <a:rPr lang="en-IN" dirty="0"/>
              <a:t>equals(</a:t>
            </a:r>
            <a:r>
              <a:rPr lang="en-IN" dirty="0" err="1">
                <a:solidFill>
                  <a:srgbClr val="00B0F0"/>
                </a:solidFill>
              </a:rPr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dirty="0">
                <a:solidFill>
                  <a:srgbClr val="00B050"/>
                </a:solidFill>
              </a:rPr>
              <a:t>// write some logic to get the </a:t>
            </a:r>
            <a:r>
              <a:rPr lang="en-IN" dirty="0" err="1">
                <a:solidFill>
                  <a:srgbClr val="00B050"/>
                </a:solidFill>
              </a:rPr>
              <a:t>carLoan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b="1" dirty="0"/>
              <a:t> if</a:t>
            </a:r>
            <a:r>
              <a:rPr lang="en-IN" dirty="0"/>
              <a:t>(</a:t>
            </a:r>
            <a:r>
              <a:rPr lang="en-IN" dirty="0">
                <a:solidFill>
                  <a:srgbClr val="7030A0"/>
                </a:solidFill>
              </a:rPr>
              <a:t>"</a:t>
            </a:r>
            <a:r>
              <a:rPr lang="en-IN" dirty="0" err="1">
                <a:solidFill>
                  <a:srgbClr val="7030A0"/>
                </a:solidFill>
              </a:rPr>
              <a:t>personal"</a:t>
            </a:r>
            <a:r>
              <a:rPr lang="en-IN" dirty="0" err="1"/>
              <a:t>.equals</a:t>
            </a:r>
            <a:r>
              <a:rPr lang="en-IN" dirty="0"/>
              <a:t>(</a:t>
            </a:r>
            <a:r>
              <a:rPr lang="en-IN" dirty="0" err="1">
                <a:solidFill>
                  <a:srgbClr val="00B0F0"/>
                </a:solidFill>
              </a:rPr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    // write some logic to get the </a:t>
            </a:r>
            <a:r>
              <a:rPr lang="en-IN" dirty="0" err="1">
                <a:solidFill>
                  <a:srgbClr val="00B050"/>
                </a:solidFill>
              </a:rPr>
              <a:t>carLoan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97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4931-870F-486A-EF41-7FE2148C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598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>
                <a:solidFill>
                  <a:srgbClr val="7030A0"/>
                </a:solidFill>
              </a:rPr>
              <a:t>sendOTP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String medium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</a:t>
            </a:r>
            <a:r>
              <a:rPr lang="en-US" sz="2400" b="1" dirty="0"/>
              <a:t> if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email".</a:t>
            </a:r>
            <a:r>
              <a:rPr lang="en-US" sz="2400" dirty="0" err="1"/>
              <a:t>equals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medium</a:t>
            </a:r>
            <a:r>
              <a:rPr lang="en-US" sz="2400" dirty="0"/>
              <a:t>)){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     // write email related logic to send email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}</a:t>
            </a:r>
          </a:p>
          <a:p>
            <a:pPr marL="0" indent="0">
              <a:buNone/>
            </a:pPr>
            <a:r>
              <a:rPr lang="en-US" sz="2400" dirty="0"/>
              <a:t>               }</a:t>
            </a:r>
          </a:p>
          <a:p>
            <a:r>
              <a:rPr lang="en-US" sz="2400" dirty="0"/>
              <a:t>  </a:t>
            </a:r>
            <a:r>
              <a:rPr lang="en-US" sz="2000" dirty="0"/>
              <a:t>This class doesn't follow the SRP because this class has many responsibilities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To achieve SRP then we should implement a separate classes that performs single functionality only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170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845-71CF-FBD1-B5DD-BE303343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5" y="335902"/>
            <a:ext cx="10551367" cy="63821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    public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LoanService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                    public void </a:t>
            </a:r>
            <a:r>
              <a:rPr lang="en-IN" dirty="0" err="1">
                <a:solidFill>
                  <a:schemeClr val="accent2"/>
                </a:solidFill>
              </a:rPr>
              <a:t>getLoanIntrestDetails</a:t>
            </a:r>
            <a:r>
              <a:rPr lang="en-IN" dirty="0"/>
              <a:t>(String </a:t>
            </a:r>
            <a:r>
              <a:rPr lang="en-IN" dirty="0" err="1"/>
              <a:t>l</a:t>
            </a:r>
            <a:r>
              <a:rPr lang="en-IN" dirty="0" err="1">
                <a:solidFill>
                  <a:srgbClr val="00B0F0"/>
                </a:solidFill>
              </a:rPr>
              <a:t>oanType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r>
              <a:rPr lang="en-IN" b="1" dirty="0"/>
              <a:t>                    if</a:t>
            </a:r>
            <a:r>
              <a:rPr lang="en-IN" dirty="0"/>
              <a:t>(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homeLoan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".</a:t>
            </a:r>
            <a:r>
              <a:rPr lang="en-IN" dirty="0"/>
              <a:t>equals(</a:t>
            </a:r>
            <a:r>
              <a:rPr lang="en-IN" dirty="0" err="1">
                <a:solidFill>
                  <a:srgbClr val="00B0F0"/>
                </a:solidFill>
              </a:rPr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                   // write some logic to get the </a:t>
            </a:r>
            <a:r>
              <a:rPr lang="en-IN" dirty="0" err="1">
                <a:solidFill>
                  <a:schemeClr val="accent6"/>
                </a:solidFill>
              </a:rPr>
              <a:t>homeloan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b="1" dirty="0"/>
              <a:t> if</a:t>
            </a:r>
            <a:r>
              <a:rPr lang="en-IN" dirty="0"/>
              <a:t>(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carLoan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".</a:t>
            </a:r>
            <a:r>
              <a:rPr lang="en-IN" dirty="0"/>
              <a:t>equals(</a:t>
            </a:r>
            <a:r>
              <a:rPr lang="en-IN" dirty="0" err="1">
                <a:solidFill>
                  <a:srgbClr val="00B0F0"/>
                </a:solidFill>
              </a:rPr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                   // write some logic to get the </a:t>
            </a:r>
            <a:r>
              <a:rPr lang="en-IN" dirty="0" err="1">
                <a:solidFill>
                  <a:schemeClr val="accent6"/>
                </a:solidFill>
              </a:rPr>
              <a:t>carLoan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b="1" dirty="0"/>
              <a:t> if</a:t>
            </a:r>
            <a:r>
              <a:rPr lang="en-IN" dirty="0"/>
              <a:t>(</a:t>
            </a:r>
            <a:r>
              <a:rPr lang="en-IN" dirty="0">
                <a:solidFill>
                  <a:srgbClr val="7030A0"/>
                </a:solidFill>
              </a:rPr>
              <a:t>"</a:t>
            </a:r>
            <a:r>
              <a:rPr lang="en-IN" dirty="0" err="1">
                <a:solidFill>
                  <a:srgbClr val="7030A0"/>
                </a:solidFill>
              </a:rPr>
              <a:t>personal".</a:t>
            </a:r>
            <a:r>
              <a:rPr lang="en-IN" dirty="0" err="1"/>
              <a:t>equals</a:t>
            </a:r>
            <a:r>
              <a:rPr lang="en-IN" dirty="0"/>
              <a:t>(</a:t>
            </a:r>
            <a:r>
              <a:rPr lang="en-IN" dirty="0" err="1">
                <a:solidFill>
                  <a:srgbClr val="00B0F0"/>
                </a:solidFill>
              </a:rPr>
              <a:t>loanType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                   // write some logic to get the </a:t>
            </a:r>
            <a:r>
              <a:rPr lang="en-IN" dirty="0" err="1">
                <a:solidFill>
                  <a:schemeClr val="accent6"/>
                </a:solidFill>
              </a:rPr>
              <a:t>carLoan</a:t>
            </a: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5379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F03A-2567-992F-136C-0201E3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06"/>
            <a:ext cx="10515600" cy="562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>
                <a:solidFill>
                  <a:schemeClr val="accent2"/>
                </a:solidFill>
              </a:rPr>
              <a:t>BankService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public long </a:t>
            </a:r>
            <a:r>
              <a:rPr lang="en-US" sz="2400" dirty="0">
                <a:solidFill>
                  <a:srgbClr val="00B0F0"/>
                </a:solidFill>
              </a:rPr>
              <a:t>deposit</a:t>
            </a:r>
            <a:r>
              <a:rPr lang="en-US" sz="2400" dirty="0"/>
              <a:t>(long </a:t>
            </a:r>
            <a:r>
              <a:rPr lang="en-US" sz="2400" dirty="0">
                <a:solidFill>
                  <a:srgbClr val="7030A0"/>
                </a:solidFill>
              </a:rPr>
              <a:t>amount</a:t>
            </a:r>
            <a:r>
              <a:rPr lang="en-US" sz="2400" dirty="0"/>
              <a:t>, String </a:t>
            </a:r>
            <a:r>
              <a:rPr lang="en-US" sz="2400" dirty="0" err="1">
                <a:solidFill>
                  <a:srgbClr val="7030A0"/>
                </a:solidFill>
              </a:rPr>
              <a:t>accountNo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</a:t>
            </a:r>
            <a:r>
              <a:rPr lang="en-US" sz="2400" dirty="0">
                <a:solidFill>
                  <a:schemeClr val="accent6"/>
                </a:solidFill>
              </a:rPr>
              <a:t>job--//deposit amount</a:t>
            </a:r>
          </a:p>
          <a:p>
            <a:pPr marL="0" indent="0">
              <a:buNone/>
            </a:pPr>
            <a:r>
              <a:rPr lang="en-US" sz="2400" dirty="0"/>
              <a:t>                 return 0;</a:t>
            </a:r>
          </a:p>
          <a:p>
            <a:pPr marL="0" indent="0">
              <a:buNone/>
            </a:pPr>
            <a:r>
              <a:rPr lang="en-US" sz="2400" dirty="0"/>
              <a:t>             }</a:t>
            </a:r>
          </a:p>
          <a:p>
            <a:pPr marL="0" indent="0">
              <a:buNone/>
            </a:pPr>
            <a:r>
              <a:rPr lang="en-US" sz="2400" dirty="0"/>
              <a:t>             public long </a:t>
            </a:r>
            <a:r>
              <a:rPr lang="en-US" sz="2400" dirty="0" err="1">
                <a:solidFill>
                  <a:srgbClr val="00B0F0"/>
                </a:solidFill>
              </a:rPr>
              <a:t>withDraw</a:t>
            </a:r>
            <a:r>
              <a:rPr lang="en-US" sz="2400" dirty="0"/>
              <a:t>(long </a:t>
            </a:r>
            <a:r>
              <a:rPr lang="en-US" sz="2400" dirty="0">
                <a:solidFill>
                  <a:srgbClr val="7030A0"/>
                </a:solidFill>
              </a:rPr>
              <a:t>amount</a:t>
            </a:r>
            <a:r>
              <a:rPr lang="en-US" sz="2400" dirty="0"/>
              <a:t>, String </a:t>
            </a:r>
            <a:r>
              <a:rPr lang="en-US" sz="2400" dirty="0" err="1">
                <a:solidFill>
                  <a:srgbClr val="7030A0"/>
                </a:solidFill>
              </a:rPr>
              <a:t>accountNo</a:t>
            </a:r>
            <a:r>
              <a:rPr lang="en-US" sz="2400" dirty="0"/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                       job--//withdraw amount</a:t>
            </a:r>
          </a:p>
          <a:p>
            <a:pPr marL="0" indent="0">
              <a:buNone/>
            </a:pPr>
            <a:r>
              <a:rPr lang="en-US" sz="2400" dirty="0"/>
              <a:t>                 return 0;</a:t>
            </a:r>
          </a:p>
          <a:p>
            <a:pPr marL="0" indent="0">
              <a:buNone/>
            </a:pPr>
            <a:r>
              <a:rPr lang="en-US" sz="2400" dirty="0"/>
              <a:t>             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699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E688-1282-7951-10EE-F19664A8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9623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2.Open Closed Principle-(OCP):</a:t>
            </a:r>
          </a:p>
          <a:p>
            <a:r>
              <a:rPr lang="en-US" sz="2400" dirty="0"/>
              <a:t>This Principle states that software entities(classes, functions,modules..</a:t>
            </a:r>
            <a:r>
              <a:rPr lang="en-US" sz="2400" dirty="0" err="1"/>
              <a:t>etc</a:t>
            </a:r>
            <a:r>
              <a:rPr lang="en-US" sz="2400" dirty="0"/>
              <a:t>..)   should be open for </a:t>
            </a:r>
          </a:p>
          <a:p>
            <a:pPr marL="0" indent="0">
              <a:buNone/>
            </a:pPr>
            <a:r>
              <a:rPr lang="en-US" sz="2400" dirty="0"/>
              <a:t>     extension but closed for modification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b="1" dirty="0"/>
              <a:t>i.e. </a:t>
            </a:r>
            <a:r>
              <a:rPr lang="en-US" sz="2400" dirty="0"/>
              <a:t>we should able to extend class behavior without modifying existing code.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  <a:p>
            <a:pPr marL="0" indent="0">
              <a:buNone/>
            </a:pPr>
            <a:r>
              <a:rPr lang="en-IN" sz="2400" dirty="0"/>
              <a:t>   public class </a:t>
            </a:r>
            <a:r>
              <a:rPr lang="en-IN" sz="2400" dirty="0" err="1">
                <a:solidFill>
                  <a:schemeClr val="accent1"/>
                </a:solidFill>
              </a:rPr>
              <a:t>NotificationService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</a:p>
          <a:p>
            <a:pPr marL="0" indent="0">
              <a:buNone/>
            </a:pPr>
            <a:r>
              <a:rPr lang="en-IN" sz="2400" dirty="0"/>
              <a:t>      public void </a:t>
            </a:r>
            <a:r>
              <a:rPr lang="en-IN" sz="2400" dirty="0" err="1">
                <a:solidFill>
                  <a:srgbClr val="7030A0"/>
                </a:solidFill>
              </a:rPr>
              <a:t>sendOTP</a:t>
            </a:r>
            <a:r>
              <a:rPr lang="en-IN" sz="2400" dirty="0"/>
              <a:t>(String medium){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                  1.send OTP via SMS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</a:t>
            </a:r>
            <a:r>
              <a:rPr lang="en-IN" sz="2400" b="1" dirty="0"/>
              <a:t> if</a:t>
            </a:r>
            <a:r>
              <a:rPr lang="en-IN" sz="2400" dirty="0"/>
              <a:t>("SMS". equals(medium){</a:t>
            </a:r>
          </a:p>
          <a:p>
            <a:pPr marL="0" indent="0">
              <a:buNone/>
            </a:pPr>
            <a:r>
              <a:rPr lang="en-IN" sz="2400" dirty="0"/>
              <a:t>                                 // write SMS related logic using one of the  java SMS provider Api   </a:t>
            </a:r>
          </a:p>
          <a:p>
            <a:pPr marL="0" indent="0">
              <a:buNone/>
            </a:pPr>
            <a:r>
              <a:rPr lang="en-IN" sz="2400" dirty="0"/>
              <a:t>                       }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                  2.send OTP via email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       if("email". equals(medium){</a:t>
            </a:r>
          </a:p>
          <a:p>
            <a:pPr marL="0" indent="0">
              <a:buNone/>
            </a:pPr>
            <a:r>
              <a:rPr lang="en-IN" sz="2400" dirty="0"/>
              <a:t>                                   // write email related logic using java mail </a:t>
            </a:r>
            <a:r>
              <a:rPr lang="en-IN" sz="2400" dirty="0" err="1"/>
              <a:t>api</a:t>
            </a:r>
            <a:r>
              <a:rPr lang="en-IN" sz="2400" dirty="0"/>
              <a:t>             </a:t>
            </a:r>
          </a:p>
          <a:p>
            <a:pPr marL="0" indent="0">
              <a:buNone/>
            </a:pPr>
            <a:r>
              <a:rPr lang="en-IN" sz="2400" dirty="0"/>
              <a:t>                       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747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460B-F8F4-8152-1756-4F45DC6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438539"/>
            <a:ext cx="10515600" cy="5850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Statement:</a:t>
            </a:r>
          </a:p>
          <a:p>
            <a:r>
              <a:rPr lang="en-US" sz="2000" dirty="0"/>
              <a:t>Current logic will send notification via email, SMS but in future if we want send notifications via WhatsApp then we need to modify source code in </a:t>
            </a:r>
            <a:r>
              <a:rPr lang="en-US" sz="2000" dirty="0" err="1"/>
              <a:t>NotificationService</a:t>
            </a:r>
            <a:endParaRPr lang="en-US" sz="2000" dirty="0"/>
          </a:p>
          <a:p>
            <a:r>
              <a:rPr lang="en-US" sz="2000" dirty="0"/>
              <a:t>To overcome this problems, We will go for Open Closed Principle-(OCP)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b="1" dirty="0"/>
              <a:t>i.e.</a:t>
            </a:r>
            <a:r>
              <a:rPr lang="en-US" sz="2000" dirty="0"/>
              <a:t> “Open for extension but closed for modification”</a:t>
            </a:r>
          </a:p>
          <a:p>
            <a:r>
              <a:rPr lang="en-US" sz="2000" dirty="0"/>
              <a:t>(It is not recommended to modify the </a:t>
            </a:r>
            <a:r>
              <a:rPr lang="en-US" sz="2000" dirty="0" err="1"/>
              <a:t>NotificationService</a:t>
            </a:r>
            <a:r>
              <a:rPr lang="en-US" sz="2000" dirty="0"/>
              <a:t> for each OTP feature,</a:t>
            </a:r>
          </a:p>
          <a:p>
            <a:pPr marL="0" indent="0">
              <a:buNone/>
            </a:pPr>
            <a:r>
              <a:rPr lang="en-US" sz="2000" dirty="0"/>
              <a:t>      it will violate OCP)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Solution:</a:t>
            </a:r>
          </a:p>
          <a:p>
            <a:r>
              <a:rPr lang="en-US" sz="2000" dirty="0"/>
              <a:t>To overcome this we need to design our code in such a way that everyone can reuse your feature by just extending it and if the need any customization they can extend it and their feature on top of 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95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EBB-444A-7587-9709-BA21A2A3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                      SOLID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27B4-FECC-190B-B4E5-50B56E64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Pre Requisite</a:t>
            </a:r>
          </a:p>
          <a:p>
            <a:r>
              <a:rPr lang="en-US" dirty="0">
                <a:solidFill>
                  <a:schemeClr val="accent2"/>
                </a:solidFill>
              </a:rPr>
              <a:t>Why we should learn SOLID Principles?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r>
              <a:rPr lang="en-IN" dirty="0"/>
              <a:t>SOLID Acronym</a:t>
            </a:r>
          </a:p>
          <a:p>
            <a:r>
              <a:rPr lang="en-IN" dirty="0">
                <a:solidFill>
                  <a:srgbClr val="C00000"/>
                </a:solidFill>
              </a:rPr>
              <a:t>Real </a:t>
            </a:r>
            <a:r>
              <a:rPr lang="en-IN">
                <a:solidFill>
                  <a:srgbClr val="C00000"/>
                </a:solidFill>
              </a:rPr>
              <a:t>time Scenario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62D0-B400-25A2-F955-433F57D6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4"/>
            <a:ext cx="10515600" cy="63261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public </a:t>
            </a:r>
            <a:r>
              <a:rPr lang="en-IN" dirty="0">
                <a:solidFill>
                  <a:srgbClr val="C00000"/>
                </a:solidFill>
              </a:rPr>
              <a:t>interface</a:t>
            </a: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NotificationService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                public void </a:t>
            </a:r>
            <a:r>
              <a:rPr lang="en-IN" dirty="0" err="1">
                <a:solidFill>
                  <a:schemeClr val="accent1"/>
                </a:solidFill>
              </a:rPr>
              <a:t>sendOTP</a:t>
            </a:r>
            <a:r>
              <a:rPr lang="en-IN" dirty="0"/>
              <a:t>(String medium);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1.Email Notification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public class </a:t>
            </a:r>
            <a:r>
              <a:rPr lang="en-IN" dirty="0" err="1">
                <a:solidFill>
                  <a:schemeClr val="accent1"/>
                </a:solidFill>
              </a:rPr>
              <a:t>EmailNotification</a:t>
            </a:r>
            <a:r>
              <a:rPr lang="en-IN" dirty="0"/>
              <a:t> implements </a:t>
            </a:r>
            <a:r>
              <a:rPr lang="en-IN" dirty="0" err="1">
                <a:solidFill>
                  <a:srgbClr val="FF0000"/>
                </a:solidFill>
              </a:rPr>
              <a:t>NotificationService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</a:p>
          <a:p>
            <a:pPr marL="0" indent="0">
              <a:buNone/>
            </a:pPr>
            <a:r>
              <a:rPr lang="en-IN" dirty="0"/>
              <a:t>                      public void </a:t>
            </a:r>
            <a:r>
              <a:rPr lang="en-IN" dirty="0" err="1">
                <a:solidFill>
                  <a:schemeClr val="accent1"/>
                </a:solidFill>
              </a:rPr>
              <a:t>sendOTP</a:t>
            </a:r>
            <a:r>
              <a:rPr lang="en-IN" dirty="0"/>
              <a:t>(String medium){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              //write logic using java mail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api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  <a:p>
            <a:pPr marL="0" indent="0">
              <a:buNone/>
            </a:pPr>
            <a:r>
              <a:rPr lang="en-IN" dirty="0"/>
              <a:t>                2.Mobile Notification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public class </a:t>
            </a:r>
            <a:r>
              <a:rPr lang="en-IN" dirty="0" err="1">
                <a:solidFill>
                  <a:srgbClr val="7030A0"/>
                </a:solidFill>
              </a:rPr>
              <a:t>MobileNotification</a:t>
            </a:r>
            <a:r>
              <a:rPr lang="en-IN" dirty="0"/>
              <a:t> </a:t>
            </a:r>
            <a:r>
              <a:rPr lang="en-IN" dirty="0" err="1"/>
              <a:t>impelements</a:t>
            </a:r>
            <a:r>
              <a:rPr lang="en-IN" dirty="0"/>
              <a:t> </a:t>
            </a:r>
            <a:r>
              <a:rPr lang="en-IN" dirty="0" err="1">
                <a:solidFill>
                  <a:srgbClr val="FF0000"/>
                </a:solidFill>
              </a:rPr>
              <a:t>NotificationService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</a:p>
          <a:p>
            <a:pPr marL="0" indent="0">
              <a:buNone/>
            </a:pPr>
            <a:r>
              <a:rPr lang="en-IN" dirty="0"/>
              <a:t>                     public void </a:t>
            </a:r>
            <a:r>
              <a:rPr lang="en-IN" dirty="0" err="1">
                <a:solidFill>
                  <a:schemeClr val="accent1"/>
                </a:solidFill>
              </a:rPr>
              <a:t>sendOTP</a:t>
            </a:r>
            <a:r>
              <a:rPr lang="en-IN" dirty="0"/>
              <a:t>(String medium){</a:t>
            </a:r>
          </a:p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          //write logic for </a:t>
            </a:r>
            <a:r>
              <a:rPr lang="en-IN" dirty="0" err="1">
                <a:solidFill>
                  <a:srgbClr val="00B050"/>
                </a:solidFill>
              </a:rPr>
              <a:t>MobileNotification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}</a:t>
            </a:r>
          </a:p>
          <a:p>
            <a:pPr marL="0" indent="0">
              <a:buNone/>
            </a:pPr>
            <a:r>
              <a:rPr lang="en-IN" dirty="0"/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3848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FE87-7BB2-6B2E-2275-6945BCAE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5906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3.Liskov Substitution Principle-(LSP):</a:t>
            </a:r>
          </a:p>
          <a:p>
            <a:r>
              <a:rPr lang="en-US" sz="2000" dirty="0"/>
              <a:t>This principle states that "Derived or child classes" must be substitutable for their base or parent classes"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 i.e. </a:t>
            </a:r>
            <a:r>
              <a:rPr lang="en-US" sz="2000" dirty="0"/>
              <a:t>If class A is child class of class B, then we should able replace B with A without interrupting the behavior of the program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                                    class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7030A0"/>
                </a:solidFill>
              </a:rPr>
              <a:t>B</a:t>
            </a:r>
            <a:r>
              <a:rPr lang="en-IN" sz="2400" dirty="0"/>
              <a:t>{                                   </a:t>
            </a:r>
            <a:r>
              <a:rPr lang="en-IN" sz="2400" dirty="0">
                <a:solidFill>
                  <a:schemeClr val="accent1"/>
                </a:solidFill>
              </a:rPr>
              <a:t> class </a:t>
            </a:r>
            <a:r>
              <a:rPr lang="en-IN" sz="2400" dirty="0">
                <a:solidFill>
                  <a:srgbClr val="00B0F0"/>
                </a:solidFill>
              </a:rPr>
              <a:t>A</a:t>
            </a:r>
            <a:r>
              <a:rPr lang="en-IN" sz="2400" dirty="0"/>
              <a:t> extends </a:t>
            </a:r>
            <a:r>
              <a:rPr lang="en-IN" sz="2400" dirty="0">
                <a:solidFill>
                  <a:srgbClr val="7030A0"/>
                </a:solidFill>
              </a:rPr>
              <a:t>B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                                 }                                                }</a:t>
            </a:r>
          </a:p>
          <a:p>
            <a:pPr marL="0" indent="0">
              <a:buNone/>
            </a:pPr>
            <a:r>
              <a:rPr lang="en-IN" sz="2400" dirty="0"/>
              <a:t>                              </a:t>
            </a:r>
            <a:r>
              <a:rPr lang="en-IN" sz="2400" b="1" dirty="0"/>
              <a:t>B </a:t>
            </a:r>
            <a:r>
              <a:rPr lang="en-IN" sz="2400" b="1" dirty="0" err="1"/>
              <a:t>b</a:t>
            </a:r>
            <a:r>
              <a:rPr lang="en-IN" sz="2400" b="1" dirty="0"/>
              <a:t> = new A();(parent class can hold child class </a:t>
            </a:r>
            <a:r>
              <a:rPr lang="en-IN" sz="2400" b="1" dirty="0" err="1"/>
              <a:t>obj</a:t>
            </a:r>
            <a:r>
              <a:rPr lang="en-IN" sz="2400" b="1" dirty="0"/>
              <a:t>)</a:t>
            </a:r>
          </a:p>
          <a:p>
            <a:pPr marL="0" indent="0">
              <a:buNone/>
            </a:pPr>
            <a:r>
              <a:rPr lang="en-IN" sz="2400" b="1" dirty="0"/>
              <a:t>                             A </a:t>
            </a:r>
            <a:r>
              <a:rPr lang="en-IN" sz="2400" b="1" dirty="0" err="1"/>
              <a:t>a</a:t>
            </a:r>
            <a:r>
              <a:rPr lang="en-IN" sz="2400" b="1" dirty="0"/>
              <a:t> = new B(); (child class can hold parent class </a:t>
            </a:r>
            <a:r>
              <a:rPr lang="en-IN" sz="2400" b="1" dirty="0" err="1"/>
              <a:t>obj</a:t>
            </a:r>
            <a:r>
              <a:rPr lang="en-IN" sz="2400" b="1" dirty="0"/>
              <a:t>)</a:t>
            </a:r>
          </a:p>
          <a:p>
            <a:pPr marL="0" indent="0">
              <a:buNone/>
            </a:pP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85B67-C5F5-2F47-A441-781E4F5D0D72}"/>
              </a:ext>
            </a:extLst>
          </p:cNvPr>
          <p:cNvSpPr/>
          <p:nvPr/>
        </p:nvSpPr>
        <p:spPr>
          <a:xfrm>
            <a:off x="2472612" y="2136710"/>
            <a:ext cx="7847045" cy="3219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4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5657-E259-9AF2-4F14-1D85B99D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66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Example 1: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       public abstract class </a:t>
            </a:r>
            <a:r>
              <a:rPr lang="en-IN" sz="2000" dirty="0" err="1">
                <a:solidFill>
                  <a:schemeClr val="accent2"/>
                </a:solidFill>
              </a:rPr>
              <a:t>SocialMedia</a:t>
            </a: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</a:p>
          <a:p>
            <a:pPr marL="0" indent="0">
              <a:buNone/>
            </a:pPr>
            <a:r>
              <a:rPr lang="en-IN" sz="2000" dirty="0"/>
              <a:t>                           public abstract void </a:t>
            </a:r>
            <a:r>
              <a:rPr lang="en-IN" sz="2000" dirty="0" err="1"/>
              <a:t>chatWithFriend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        public abstract void </a:t>
            </a:r>
            <a:r>
              <a:rPr lang="en-IN" sz="2000" dirty="0" err="1"/>
              <a:t>groupVideoCalls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        public abstract void </a:t>
            </a:r>
            <a:r>
              <a:rPr lang="en-IN" sz="2000" dirty="0" err="1"/>
              <a:t>publishPosts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        public abstract void </a:t>
            </a:r>
            <a:r>
              <a:rPr lang="en-IN" sz="2000" dirty="0" err="1"/>
              <a:t>sendPhotosAndVideos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}</a:t>
            </a:r>
          </a:p>
          <a:p>
            <a:pPr algn="ctr"/>
            <a:r>
              <a:rPr lang="en-IN" sz="2000" b="1" dirty="0"/>
              <a:t>Some of the Social medias are Facebook, WhatsApp, Instagram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31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E65E-3FCB-D633-EE79-7162B4A7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dirty="0"/>
              <a:t>public </a:t>
            </a:r>
            <a:r>
              <a:rPr lang="en-IN" sz="2800" b="1" dirty="0"/>
              <a:t>class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accent6"/>
                </a:solidFill>
              </a:rPr>
              <a:t>Facebook</a:t>
            </a:r>
            <a:r>
              <a:rPr lang="en-IN" sz="2800" dirty="0"/>
              <a:t> extends </a:t>
            </a:r>
            <a:r>
              <a:rPr lang="en-IN" sz="2800" dirty="0" err="1">
                <a:solidFill>
                  <a:schemeClr val="accent2"/>
                </a:solidFill>
              </a:rPr>
              <a:t>SocialMedia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      public abstract void </a:t>
            </a:r>
            <a:r>
              <a:rPr lang="en-IN" sz="2800" dirty="0" err="1">
                <a:solidFill>
                  <a:schemeClr val="accent1"/>
                </a:solidFill>
              </a:rPr>
              <a:t>chatWithFriend</a:t>
            </a:r>
            <a:r>
              <a:rPr lang="en-IN" sz="2800" dirty="0"/>
              <a:t>(){</a:t>
            </a:r>
          </a:p>
          <a:p>
            <a:pPr marL="0" indent="0">
              <a:buNone/>
            </a:pPr>
            <a:r>
              <a:rPr lang="en-IN" sz="2800" dirty="0"/>
              <a:t>                        </a:t>
            </a:r>
          </a:p>
          <a:p>
            <a:pPr marL="0" indent="0">
              <a:buNone/>
            </a:pPr>
            <a:r>
              <a:rPr lang="en-IN" sz="2800" dirty="0"/>
              <a:t>                 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//chatting logic</a:t>
            </a:r>
          </a:p>
          <a:p>
            <a:pPr marL="0" indent="0">
              <a:buNone/>
            </a:pPr>
            <a:r>
              <a:rPr lang="en-IN" sz="2800" dirty="0"/>
              <a:t>             }</a:t>
            </a:r>
          </a:p>
          <a:p>
            <a:pPr marL="0" indent="0">
              <a:buNone/>
            </a:pPr>
            <a:r>
              <a:rPr lang="en-IN" sz="2800" dirty="0"/>
              <a:t>             public abstract void </a:t>
            </a:r>
            <a:r>
              <a:rPr lang="en-IN" sz="2800" dirty="0" err="1">
                <a:solidFill>
                  <a:schemeClr val="accent1"/>
                </a:solidFill>
              </a:rPr>
              <a:t>groupVideoCalls</a:t>
            </a:r>
            <a:r>
              <a:rPr lang="en-IN" sz="2800" dirty="0"/>
              <a:t>(){</a:t>
            </a:r>
          </a:p>
          <a:p>
            <a:pPr marL="0" indent="0">
              <a:buNone/>
            </a:pPr>
            <a:r>
              <a:rPr lang="en-IN" sz="2800" dirty="0"/>
              <a:t>                 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</a:rPr>
              <a:t>groupVideoCalls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 logic</a:t>
            </a:r>
          </a:p>
          <a:p>
            <a:pPr marL="0" indent="0">
              <a:buNone/>
            </a:pPr>
            <a:r>
              <a:rPr lang="en-IN" sz="2800" dirty="0"/>
              <a:t>             }</a:t>
            </a:r>
          </a:p>
          <a:p>
            <a:pPr marL="0" indent="0">
              <a:buNone/>
            </a:pPr>
            <a:r>
              <a:rPr lang="en-IN" sz="2800" dirty="0"/>
              <a:t>             public abstract void </a:t>
            </a:r>
            <a:r>
              <a:rPr lang="en-IN" sz="2800" dirty="0" err="1">
                <a:solidFill>
                  <a:schemeClr val="accent1"/>
                </a:solidFill>
              </a:rPr>
              <a:t>publishPosts</a:t>
            </a:r>
            <a:r>
              <a:rPr lang="en-IN" sz="2800" dirty="0"/>
              <a:t>(){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                   // 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</a:rPr>
              <a:t>publishPosts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 logic</a:t>
            </a:r>
          </a:p>
          <a:p>
            <a:pPr marL="0" indent="0">
              <a:buNone/>
            </a:pPr>
            <a:r>
              <a:rPr lang="en-IN" sz="2800" dirty="0"/>
              <a:t>             }</a:t>
            </a:r>
          </a:p>
          <a:p>
            <a:pPr marL="0" indent="0">
              <a:buNone/>
            </a:pPr>
            <a:r>
              <a:rPr lang="en-IN" sz="2800" dirty="0"/>
              <a:t>             public abstract void </a:t>
            </a:r>
            <a:r>
              <a:rPr lang="en-IN" sz="2800" dirty="0" err="1">
                <a:solidFill>
                  <a:schemeClr val="accent1"/>
                </a:solidFill>
              </a:rPr>
              <a:t>sendPhotosAndVideos</a:t>
            </a:r>
            <a:r>
              <a:rPr lang="en-IN" sz="2800" dirty="0"/>
              <a:t>(){</a:t>
            </a:r>
          </a:p>
          <a:p>
            <a:pPr marL="0" indent="0">
              <a:buNone/>
            </a:pPr>
            <a:r>
              <a:rPr lang="en-IN" sz="2800" dirty="0"/>
              <a:t>                 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</a:rPr>
              <a:t>sendPhotosAndVideos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 logic</a:t>
            </a:r>
          </a:p>
          <a:p>
            <a:pPr marL="0" indent="0">
              <a:buNone/>
            </a:pPr>
            <a:r>
              <a:rPr lang="en-IN" sz="2800" dirty="0"/>
              <a:t>             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}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1764E-BC45-CD6B-52FC-6B263AE40A4C}"/>
              </a:ext>
            </a:extLst>
          </p:cNvPr>
          <p:cNvSpPr/>
          <p:nvPr/>
        </p:nvSpPr>
        <p:spPr>
          <a:xfrm>
            <a:off x="6604000" y="1330960"/>
            <a:ext cx="431800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SocialMedia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= new Facebook();</a:t>
            </a:r>
          </a:p>
        </p:txBody>
      </p:sp>
    </p:spTree>
    <p:extLst>
      <p:ext uri="{BB962C8B-B14F-4D97-AF65-F5344CB8AC3E}">
        <p14:creationId xmlns:p14="http://schemas.microsoft.com/office/powerpoint/2010/main" val="60464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E7DA-F17C-D2C3-25ED-D126BD2F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200" dirty="0"/>
              <a:t>public </a:t>
            </a:r>
            <a:r>
              <a:rPr lang="en-IN" sz="4200" b="1" dirty="0"/>
              <a:t>class</a:t>
            </a:r>
            <a:r>
              <a:rPr lang="en-IN" sz="4200" dirty="0"/>
              <a:t> </a:t>
            </a:r>
            <a:r>
              <a:rPr lang="en-IN" sz="4200" dirty="0" err="1">
                <a:solidFill>
                  <a:schemeClr val="accent6"/>
                </a:solidFill>
              </a:rPr>
              <a:t>Whatsapp</a:t>
            </a:r>
            <a:r>
              <a:rPr lang="en-IN" sz="4200" dirty="0"/>
              <a:t> extends </a:t>
            </a:r>
            <a:r>
              <a:rPr lang="en-IN" sz="4200" dirty="0" err="1"/>
              <a:t>SocialMedia</a:t>
            </a:r>
            <a:r>
              <a:rPr lang="en-IN" sz="4200" dirty="0"/>
              <a:t>{</a:t>
            </a:r>
          </a:p>
          <a:p>
            <a:pPr marL="0" indent="0">
              <a:buNone/>
            </a:pPr>
            <a:endParaRPr lang="en-IN" sz="4300" dirty="0"/>
          </a:p>
          <a:p>
            <a:pPr marL="0" indent="0">
              <a:buNone/>
            </a:pPr>
            <a:r>
              <a:rPr lang="en-IN" sz="4200" dirty="0"/>
              <a:t>             public abstract void </a:t>
            </a:r>
            <a:r>
              <a:rPr lang="en-IN" sz="4200" dirty="0" err="1">
                <a:solidFill>
                  <a:schemeClr val="accent1"/>
                </a:solidFill>
              </a:rPr>
              <a:t>chatWithFriend</a:t>
            </a:r>
            <a:r>
              <a:rPr lang="en-IN" sz="4200" dirty="0"/>
              <a:t>(){</a:t>
            </a:r>
          </a:p>
          <a:p>
            <a:pPr marL="0" indent="0">
              <a:buNone/>
            </a:pPr>
            <a:r>
              <a:rPr lang="en-IN" sz="4200" dirty="0"/>
              <a:t>                        </a:t>
            </a:r>
          </a:p>
          <a:p>
            <a:pPr marL="0" indent="0">
              <a:buNone/>
            </a:pPr>
            <a:r>
              <a:rPr lang="en-IN" sz="4200" dirty="0"/>
              <a:t>                  </a:t>
            </a:r>
            <a:r>
              <a:rPr lang="en-IN" sz="4200" dirty="0">
                <a:solidFill>
                  <a:schemeClr val="accent6">
                    <a:lumMod val="50000"/>
                  </a:schemeClr>
                </a:solidFill>
              </a:rPr>
              <a:t>//chatting logic</a:t>
            </a:r>
          </a:p>
          <a:p>
            <a:pPr marL="0" indent="0">
              <a:buNone/>
            </a:pPr>
            <a:r>
              <a:rPr lang="en-IN" sz="4200" dirty="0"/>
              <a:t>             }</a:t>
            </a:r>
          </a:p>
          <a:p>
            <a:pPr marL="0" indent="0">
              <a:buNone/>
            </a:pPr>
            <a:r>
              <a:rPr lang="en-IN" sz="4200" dirty="0"/>
              <a:t>             public abstract void </a:t>
            </a:r>
            <a:r>
              <a:rPr lang="en-IN" sz="4200" dirty="0" err="1">
                <a:solidFill>
                  <a:schemeClr val="accent1"/>
                </a:solidFill>
              </a:rPr>
              <a:t>groupVideoCalls</a:t>
            </a:r>
            <a:r>
              <a:rPr lang="en-IN" sz="4200" dirty="0"/>
              <a:t>(){</a:t>
            </a:r>
          </a:p>
          <a:p>
            <a:pPr marL="0" indent="0">
              <a:buNone/>
            </a:pPr>
            <a:r>
              <a:rPr lang="en-IN" sz="4200" dirty="0"/>
              <a:t>                  </a:t>
            </a:r>
            <a:r>
              <a:rPr lang="en-IN" sz="4200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IN" sz="4200" dirty="0" err="1">
                <a:solidFill>
                  <a:schemeClr val="accent6">
                    <a:lumMod val="50000"/>
                  </a:schemeClr>
                </a:solidFill>
              </a:rPr>
              <a:t>groupVideoCalls</a:t>
            </a:r>
            <a:r>
              <a:rPr lang="en-IN" sz="4200" dirty="0">
                <a:solidFill>
                  <a:schemeClr val="accent6">
                    <a:lumMod val="50000"/>
                  </a:schemeClr>
                </a:solidFill>
              </a:rPr>
              <a:t> logic</a:t>
            </a:r>
          </a:p>
          <a:p>
            <a:pPr marL="0" indent="0">
              <a:buNone/>
            </a:pPr>
            <a:r>
              <a:rPr lang="en-IN" sz="4200" dirty="0"/>
              <a:t>             }</a:t>
            </a:r>
          </a:p>
          <a:p>
            <a:pPr marL="0" indent="0">
              <a:buNone/>
            </a:pPr>
            <a:r>
              <a:rPr lang="en-IN" sz="4200" dirty="0"/>
              <a:t>             public abstract void </a:t>
            </a:r>
            <a:r>
              <a:rPr lang="en-IN" sz="4200" dirty="0" err="1">
                <a:solidFill>
                  <a:schemeClr val="accent1"/>
                </a:solidFill>
              </a:rPr>
              <a:t>publishPosts</a:t>
            </a:r>
            <a:r>
              <a:rPr lang="en-IN" sz="4200" dirty="0"/>
              <a:t>(){</a:t>
            </a:r>
          </a:p>
          <a:p>
            <a:pPr marL="0" indent="0">
              <a:buNone/>
            </a:pPr>
            <a:r>
              <a:rPr lang="en-IN" sz="4200" dirty="0">
                <a:solidFill>
                  <a:srgbClr val="FF0000"/>
                </a:solidFill>
              </a:rPr>
              <a:t>                  // Not applicable</a:t>
            </a:r>
          </a:p>
          <a:p>
            <a:pPr marL="0" indent="0">
              <a:buNone/>
            </a:pPr>
            <a:r>
              <a:rPr lang="en-IN" sz="4200" dirty="0"/>
              <a:t>             }</a:t>
            </a:r>
          </a:p>
          <a:p>
            <a:pPr marL="0" indent="0">
              <a:buNone/>
            </a:pPr>
            <a:r>
              <a:rPr lang="en-IN" sz="4200" dirty="0"/>
              <a:t>             public abstract void </a:t>
            </a:r>
            <a:r>
              <a:rPr lang="en-IN" sz="4200" dirty="0" err="1">
                <a:solidFill>
                  <a:schemeClr val="accent1"/>
                </a:solidFill>
              </a:rPr>
              <a:t>sendPhotosAndVideos</a:t>
            </a:r>
            <a:r>
              <a:rPr lang="en-IN" sz="4200" dirty="0"/>
              <a:t>(){</a:t>
            </a:r>
          </a:p>
          <a:p>
            <a:pPr marL="0" indent="0">
              <a:buNone/>
            </a:pPr>
            <a:r>
              <a:rPr lang="en-IN" sz="4200" dirty="0"/>
              <a:t>                  </a:t>
            </a:r>
            <a:r>
              <a:rPr lang="en-IN" sz="4200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IN" sz="4200" dirty="0" err="1">
                <a:solidFill>
                  <a:schemeClr val="accent6">
                    <a:lumMod val="50000"/>
                  </a:schemeClr>
                </a:solidFill>
              </a:rPr>
              <a:t>sendPhotosAndVideos</a:t>
            </a:r>
            <a:r>
              <a:rPr lang="en-IN" sz="4200" dirty="0">
                <a:solidFill>
                  <a:schemeClr val="accent6">
                    <a:lumMod val="50000"/>
                  </a:schemeClr>
                </a:solidFill>
              </a:rPr>
              <a:t> logic</a:t>
            </a:r>
          </a:p>
          <a:p>
            <a:pPr marL="0" indent="0">
              <a:buNone/>
            </a:pPr>
            <a:r>
              <a:rPr lang="en-IN" sz="4200" dirty="0"/>
              <a:t>             }</a:t>
            </a:r>
          </a:p>
          <a:p>
            <a:pPr marL="0" indent="0">
              <a:buNone/>
            </a:pP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    }</a:t>
            </a:r>
          </a:p>
          <a:p>
            <a:pPr marL="0" indent="0">
              <a:buNone/>
            </a:pPr>
            <a:r>
              <a:rPr lang="en-IN" sz="36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9E527-FA70-3928-FB8C-9E4F7DD1728E}"/>
              </a:ext>
            </a:extLst>
          </p:cNvPr>
          <p:cNvSpPr/>
          <p:nvPr/>
        </p:nvSpPr>
        <p:spPr>
          <a:xfrm>
            <a:off x="6360160" y="1452880"/>
            <a:ext cx="4267200" cy="721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SocialMedia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= new </a:t>
            </a:r>
            <a:r>
              <a:rPr lang="en-IN" dirty="0" err="1"/>
              <a:t>Whatsapp</a:t>
            </a:r>
            <a:r>
              <a:rPr lang="en-IN" dirty="0"/>
              <a:t>();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0A2D924-5514-2F2A-F51C-138B19067A55}"/>
              </a:ext>
            </a:extLst>
          </p:cNvPr>
          <p:cNvSpPr/>
          <p:nvPr/>
        </p:nvSpPr>
        <p:spPr>
          <a:xfrm>
            <a:off x="8224520" y="2174240"/>
            <a:ext cx="538480" cy="6197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5753D-3DCB-B558-8508-FF16873BAB87}"/>
              </a:ext>
            </a:extLst>
          </p:cNvPr>
          <p:cNvSpPr/>
          <p:nvPr/>
        </p:nvSpPr>
        <p:spPr>
          <a:xfrm>
            <a:off x="6360160" y="2794000"/>
            <a:ext cx="4267200" cy="8940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because WhatsApp doesn't support upload </a:t>
            </a:r>
            <a:r>
              <a:rPr lang="en-US" dirty="0" err="1">
                <a:solidFill>
                  <a:schemeClr val="tx1"/>
                </a:solidFill>
              </a:rPr>
              <a:t>publishposts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A383E-B880-5762-D373-58E816613266}"/>
              </a:ext>
            </a:extLst>
          </p:cNvPr>
          <p:cNvSpPr/>
          <p:nvPr/>
        </p:nvSpPr>
        <p:spPr>
          <a:xfrm>
            <a:off x="6421120" y="4003040"/>
            <a:ext cx="4124960" cy="8940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Because WhatsApp doesn't support upload publish posts for friends, it just for chatting only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1219-DFA0-61AB-D63E-971CAC8B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NOTE:</a:t>
            </a:r>
          </a:p>
          <a:p>
            <a:r>
              <a:rPr lang="en-US" sz="2000" dirty="0"/>
              <a:t>  Similarly Instagram doesn't support </a:t>
            </a:r>
            <a:r>
              <a:rPr lang="en-US" sz="2000" dirty="0" err="1"/>
              <a:t>groupVideoCall</a:t>
            </a:r>
            <a:r>
              <a:rPr lang="en-US" sz="2000" dirty="0"/>
              <a:t>() feature so we say Instagram child is not  Substitute of parent </a:t>
            </a:r>
            <a:r>
              <a:rPr lang="en-US" sz="2000" dirty="0" err="1"/>
              <a:t>SocialMedia</a:t>
            </a: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      To overcome this problem we should write the code as below which follow LSP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456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C7CD-1415-44C1-45B7-8B5D8096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5892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interface </a:t>
            </a:r>
            <a:r>
              <a:rPr lang="en-IN" dirty="0" err="1">
                <a:solidFill>
                  <a:schemeClr val="accent2"/>
                </a:solidFill>
              </a:rPr>
              <a:t>SocialMedia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             public abstract void </a:t>
            </a:r>
            <a:r>
              <a:rPr lang="en-IN" dirty="0" err="1">
                <a:solidFill>
                  <a:schemeClr val="accent1"/>
                </a:solidFill>
              </a:rPr>
              <a:t>chatWithFriend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 public abstract void </a:t>
            </a:r>
            <a:r>
              <a:rPr lang="en-IN" dirty="0" err="1">
                <a:solidFill>
                  <a:schemeClr val="accent1"/>
                </a:solidFill>
              </a:rPr>
              <a:t>sendPhotosAndVideos</a:t>
            </a:r>
            <a:r>
              <a:rPr lang="en-IN" dirty="0"/>
              <a:t>(Object </a:t>
            </a:r>
            <a:r>
              <a:rPr lang="en-IN" dirty="0">
                <a:solidFill>
                  <a:srgbClr val="7030A0"/>
                </a:solidFill>
              </a:rPr>
              <a:t>post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interface </a:t>
            </a:r>
            <a:r>
              <a:rPr lang="en-IN" dirty="0" err="1">
                <a:solidFill>
                  <a:schemeClr val="accent2"/>
                </a:solidFill>
              </a:rPr>
              <a:t>SocialPostManager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public abstract void </a:t>
            </a:r>
            <a:r>
              <a:rPr lang="en-IN" dirty="0" err="1">
                <a:solidFill>
                  <a:schemeClr val="accent1"/>
                </a:solidFill>
              </a:rPr>
              <a:t>publishPosts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interface </a:t>
            </a:r>
            <a:r>
              <a:rPr lang="en-IN" dirty="0" err="1">
                <a:solidFill>
                  <a:schemeClr val="accent2"/>
                </a:solidFill>
              </a:rPr>
              <a:t>VideoCallManager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public abstract void </a:t>
            </a:r>
            <a:r>
              <a:rPr lang="en-IN" dirty="0" err="1">
                <a:solidFill>
                  <a:schemeClr val="accent1"/>
                </a:solidFill>
              </a:rPr>
              <a:t>groupVideoCalls</a:t>
            </a:r>
            <a:r>
              <a:rPr lang="en-IN" dirty="0"/>
              <a:t>(String[] </a:t>
            </a:r>
            <a:r>
              <a:rPr lang="en-IN" dirty="0">
                <a:solidFill>
                  <a:srgbClr val="7030A0"/>
                </a:solidFill>
              </a:rPr>
              <a:t>users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67363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34B8-7923-4160-D1AC-A12A06A0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0"/>
            <a:ext cx="10515600" cy="5638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NOTE: </a:t>
            </a:r>
            <a:r>
              <a:rPr lang="en-IN" sz="2400" dirty="0"/>
              <a:t>We have segregate specific functionality to </a:t>
            </a:r>
            <a:r>
              <a:rPr lang="en-IN" sz="2400" dirty="0" err="1"/>
              <a:t>seperate</a:t>
            </a:r>
            <a:r>
              <a:rPr lang="en-IN" sz="2400" dirty="0"/>
              <a:t> classes to follow LSP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public class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Facebook</a:t>
            </a:r>
            <a:r>
              <a:rPr lang="en-IN" sz="2400" dirty="0"/>
              <a:t> implements </a:t>
            </a:r>
            <a:r>
              <a:rPr lang="en-IN" sz="2400" dirty="0" err="1">
                <a:solidFill>
                  <a:schemeClr val="accent2"/>
                </a:solidFill>
              </a:rPr>
              <a:t>SocialMedia</a:t>
            </a:r>
            <a:r>
              <a:rPr lang="en-IN" sz="2400" dirty="0"/>
              <a:t>, </a:t>
            </a:r>
            <a:r>
              <a:rPr lang="en-IN" sz="2400" dirty="0" err="1">
                <a:solidFill>
                  <a:schemeClr val="accent2"/>
                </a:solidFill>
              </a:rPr>
              <a:t>SocialPostManager</a:t>
            </a:r>
            <a:r>
              <a:rPr lang="en-IN" sz="2400" dirty="0"/>
              <a:t>, </a:t>
            </a:r>
            <a:r>
              <a:rPr lang="en-IN" sz="2400" dirty="0" err="1">
                <a:solidFill>
                  <a:schemeClr val="accent2"/>
                </a:solidFill>
              </a:rPr>
              <a:t>VideoCallManager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</a:rPr>
              <a:t>              // write implementation for all the features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public class </a:t>
            </a:r>
            <a:r>
              <a:rPr lang="en-IN" sz="2400" dirty="0" err="1">
                <a:solidFill>
                  <a:schemeClr val="accent6">
                    <a:lumMod val="50000"/>
                  </a:schemeClr>
                </a:solidFill>
              </a:rPr>
              <a:t>Whatsapp</a:t>
            </a:r>
            <a:r>
              <a:rPr lang="en-IN" sz="2400" dirty="0"/>
              <a:t> implements </a:t>
            </a:r>
            <a:r>
              <a:rPr lang="en-IN" sz="2400" dirty="0" err="1">
                <a:solidFill>
                  <a:schemeClr val="accent2"/>
                </a:solidFill>
              </a:rPr>
              <a:t>SocialMedia</a:t>
            </a:r>
            <a:r>
              <a:rPr lang="en-IN" sz="2400" dirty="0"/>
              <a:t>, </a:t>
            </a:r>
            <a:r>
              <a:rPr lang="en-IN" sz="2400" dirty="0" err="1">
                <a:solidFill>
                  <a:schemeClr val="accent2"/>
                </a:solidFill>
              </a:rPr>
              <a:t>VideoCallManager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dirty="0">
                <a:solidFill>
                  <a:schemeClr val="accent6"/>
                </a:solidFill>
              </a:rPr>
              <a:t>// write implementation for all the features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public class </a:t>
            </a:r>
            <a:r>
              <a:rPr lang="en-IN" sz="2400" dirty="0">
                <a:solidFill>
                  <a:srgbClr val="CC00FF"/>
                </a:solidFill>
              </a:rPr>
              <a:t>Instagram</a:t>
            </a:r>
            <a:r>
              <a:rPr lang="en-IN" sz="2400" dirty="0"/>
              <a:t> implements </a:t>
            </a:r>
            <a:r>
              <a:rPr lang="en-IN" sz="2400" dirty="0" err="1"/>
              <a:t>SocialMedia</a:t>
            </a:r>
            <a:r>
              <a:rPr lang="en-IN" sz="2400" dirty="0"/>
              <a:t>, </a:t>
            </a:r>
            <a:r>
              <a:rPr lang="en-IN" sz="2400" dirty="0" err="1"/>
              <a:t>SocialPostManager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dirty="0">
                <a:solidFill>
                  <a:schemeClr val="accent6"/>
                </a:solidFill>
              </a:rPr>
              <a:t>// write implementation for all the features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5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D536-3352-93D3-36B0-45F73815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Advantages of LSP: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b="1" dirty="0"/>
              <a:t>1.</a:t>
            </a:r>
            <a:r>
              <a:rPr lang="en-US" dirty="0"/>
              <a:t>Code Reusability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/>
              <a:t> 2.</a:t>
            </a:r>
            <a:r>
              <a:rPr lang="en-US" dirty="0"/>
              <a:t>Easier Maintenance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/>
              <a:t> 3.</a:t>
            </a:r>
            <a:r>
              <a:rPr lang="en-US" dirty="0"/>
              <a:t>Reduced Coupling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9A9C-BD25-D36F-D468-40F53168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59810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400" dirty="0">
                <a:solidFill>
                  <a:srgbClr val="FF0000"/>
                </a:solidFill>
              </a:rPr>
              <a:t>4.Interface Segregation Principle-(ISP):</a:t>
            </a:r>
          </a:p>
          <a:p>
            <a:pPr marL="0" indent="0">
              <a:buNone/>
            </a:pPr>
            <a:endParaRPr lang="en-IN" sz="6200" dirty="0"/>
          </a:p>
          <a:p>
            <a:pPr marL="0" indent="0">
              <a:buNone/>
            </a:pPr>
            <a:r>
              <a:rPr lang="en-IN" sz="6200" dirty="0"/>
              <a:t>      -&gt;No client should be forced to depend on methods that it </a:t>
            </a:r>
            <a:r>
              <a:rPr lang="en-IN" sz="6200" dirty="0" err="1"/>
              <a:t>deos</a:t>
            </a:r>
            <a:r>
              <a:rPr lang="en-IN" sz="6200" dirty="0"/>
              <a:t> not use</a:t>
            </a:r>
          </a:p>
          <a:p>
            <a:pPr marL="0" indent="0">
              <a:buNone/>
            </a:pPr>
            <a:endParaRPr lang="en-IN" sz="6200" dirty="0"/>
          </a:p>
          <a:p>
            <a:pPr marL="0" indent="0">
              <a:buNone/>
            </a:pPr>
            <a:r>
              <a:rPr lang="en-IN" sz="6200" dirty="0">
                <a:solidFill>
                  <a:schemeClr val="accent1">
                    <a:lumMod val="50000"/>
                  </a:schemeClr>
                </a:solidFill>
              </a:rPr>
              <a:t>Problem Statements:</a:t>
            </a:r>
          </a:p>
          <a:p>
            <a:pPr marL="0" indent="0">
              <a:buNone/>
            </a:pPr>
            <a:endParaRPr lang="en-IN" sz="6200" dirty="0"/>
          </a:p>
          <a:p>
            <a:pPr marL="0" indent="0">
              <a:buNone/>
            </a:pPr>
            <a:r>
              <a:rPr lang="en-IN" sz="6200" dirty="0"/>
              <a:t>     -&gt;Polluting the interface in project development</a:t>
            </a:r>
          </a:p>
          <a:p>
            <a:pPr marL="0" indent="0">
              <a:buNone/>
            </a:pPr>
            <a:endParaRPr lang="en-IN" sz="6200" dirty="0"/>
          </a:p>
          <a:p>
            <a:pPr marL="0" indent="0">
              <a:buNone/>
            </a:pPr>
            <a:r>
              <a:rPr lang="en-IN" sz="6200" dirty="0"/>
              <a:t>     Ex: public interface </a:t>
            </a:r>
            <a:r>
              <a:rPr lang="en-IN" sz="6200" b="1" dirty="0"/>
              <a:t>Animal</a:t>
            </a:r>
            <a:r>
              <a:rPr lang="en-IN" sz="6200" dirty="0"/>
              <a:t>{                              </a:t>
            </a:r>
          </a:p>
          <a:p>
            <a:pPr marL="0" indent="0">
              <a:buNone/>
            </a:pPr>
            <a:r>
              <a:rPr lang="en-IN" sz="6200" dirty="0"/>
              <a:t>          </a:t>
            </a:r>
          </a:p>
          <a:p>
            <a:pPr marL="0" indent="0">
              <a:buNone/>
            </a:pPr>
            <a:r>
              <a:rPr lang="en-IN" sz="6200" dirty="0"/>
              <a:t>              </a:t>
            </a:r>
            <a:r>
              <a:rPr lang="en-IN" sz="6200" dirty="0" err="1"/>
              <a:t>func</a:t>
            </a:r>
            <a:r>
              <a:rPr lang="en-IN" sz="6200" dirty="0"/>
              <a:t> </a:t>
            </a:r>
            <a:r>
              <a:rPr lang="en-IN" sz="6200" b="1" dirty="0"/>
              <a:t>fly</a:t>
            </a:r>
            <a:r>
              <a:rPr lang="en-IN" sz="6200" dirty="0"/>
              <a:t>()</a:t>
            </a:r>
          </a:p>
          <a:p>
            <a:pPr marL="0" indent="0">
              <a:buNone/>
            </a:pPr>
            <a:r>
              <a:rPr lang="en-IN" sz="6200" dirty="0"/>
              <a:t>              </a:t>
            </a:r>
            <a:r>
              <a:rPr lang="en-IN" sz="6200" dirty="0" err="1"/>
              <a:t>func</a:t>
            </a:r>
            <a:r>
              <a:rPr lang="en-IN" sz="6200" dirty="0"/>
              <a:t> </a:t>
            </a:r>
            <a:r>
              <a:rPr lang="en-IN" sz="6200" b="1" dirty="0"/>
              <a:t>eat</a:t>
            </a:r>
            <a:r>
              <a:rPr lang="en-IN" sz="6200" dirty="0"/>
              <a:t>()</a:t>
            </a:r>
          </a:p>
          <a:p>
            <a:pPr marL="0" indent="0">
              <a:buNone/>
            </a:pPr>
            <a:r>
              <a:rPr lang="en-IN" sz="6200" dirty="0"/>
              <a:t>          </a:t>
            </a:r>
          </a:p>
          <a:p>
            <a:pPr marL="0" indent="0">
              <a:buNone/>
            </a:pPr>
            <a:r>
              <a:rPr lang="en-IN" sz="6200" dirty="0"/>
              <a:t>         }</a:t>
            </a:r>
          </a:p>
          <a:p>
            <a:pPr marL="0" indent="0">
              <a:buNone/>
            </a:pPr>
            <a:endParaRPr lang="en-IN" sz="6200" dirty="0"/>
          </a:p>
          <a:p>
            <a:pPr marL="0" indent="0">
              <a:buNone/>
            </a:pPr>
            <a:r>
              <a:rPr lang="en-IN" sz="6200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A80C0-86A5-4513-348F-481C5588D737}"/>
              </a:ext>
            </a:extLst>
          </p:cNvPr>
          <p:cNvSpPr/>
          <p:nvPr/>
        </p:nvSpPr>
        <p:spPr>
          <a:xfrm>
            <a:off x="4866640" y="2540000"/>
            <a:ext cx="6055360" cy="304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interface Flyable{                        interface </a:t>
            </a:r>
            <a:r>
              <a:rPr lang="en-IN" sz="1800" b="1" dirty="0" err="1">
                <a:solidFill>
                  <a:schemeClr val="tx1"/>
                </a:solidFill>
              </a:rPr>
              <a:t>Feadable</a:t>
            </a:r>
            <a:r>
              <a:rPr lang="en-IN" sz="18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      </a:t>
            </a:r>
            <a:r>
              <a:rPr lang="en-IN" sz="1800" b="1" dirty="0" err="1">
                <a:solidFill>
                  <a:schemeClr val="tx1"/>
                </a:solidFill>
              </a:rPr>
              <a:t>func</a:t>
            </a:r>
            <a:r>
              <a:rPr lang="en-IN" sz="1800" b="1" dirty="0">
                <a:solidFill>
                  <a:schemeClr val="tx1"/>
                </a:solidFill>
              </a:rPr>
              <a:t> fly()                            </a:t>
            </a:r>
            <a:r>
              <a:rPr lang="en-IN" sz="1800" b="1" dirty="0" err="1">
                <a:solidFill>
                  <a:schemeClr val="tx1"/>
                </a:solidFill>
              </a:rPr>
              <a:t>func</a:t>
            </a:r>
            <a:r>
              <a:rPr lang="en-IN" sz="1800" b="1" dirty="0">
                <a:solidFill>
                  <a:schemeClr val="tx1"/>
                </a:solidFill>
              </a:rPr>
              <a:t> eat();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     }                                         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2A80-6D9C-BD91-F505-72F436CF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 Requisite:</a:t>
            </a:r>
          </a:p>
          <a:p>
            <a:r>
              <a:rPr lang="en-US" dirty="0"/>
              <a:t>  </a:t>
            </a:r>
            <a:r>
              <a:rPr lang="en-US" dirty="0" err="1"/>
              <a:t>OOp's</a:t>
            </a:r>
            <a:r>
              <a:rPr lang="en-US" dirty="0"/>
              <a:t> Concepts like inheritance, polymorphism, object, class..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we should learn SOLID Principles?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"</a:t>
            </a:r>
            <a:r>
              <a:rPr lang="en-US" sz="2400" dirty="0"/>
              <a:t>The goal of SOLID Principles is a coding standards that all the developers should have a clear concept for developing software properly to avoid bad design"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 "SOLID Principles will help to reduce code complexity, the coupling between classes, separating responsibilities for each class and defining their relations"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4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E817-6D62-E924-C296-904F80EA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91440"/>
            <a:ext cx="10845800" cy="65227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IN" dirty="0"/>
              <a:t>   public interface </a:t>
            </a:r>
            <a:r>
              <a:rPr lang="en-IN" dirty="0" err="1">
                <a:solidFill>
                  <a:schemeClr val="accent2"/>
                </a:solidFill>
              </a:rPr>
              <a:t>CardOffers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getRewardPointsAsCreditBalance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getCashBackAsCreditBalance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getCreditHistory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doPayments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public interface </a:t>
            </a:r>
            <a:r>
              <a:rPr lang="en-IN" dirty="0" err="1">
                <a:solidFill>
                  <a:schemeClr val="accent2"/>
                </a:solidFill>
              </a:rPr>
              <a:t>CreditCardOffers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getRewardPointsAsCreditBalance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getCashBackAsCreditBalance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getCreditHistory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public interface </a:t>
            </a:r>
            <a:r>
              <a:rPr lang="en-IN" dirty="0" err="1">
                <a:solidFill>
                  <a:schemeClr val="accent2"/>
                </a:solidFill>
              </a:rPr>
              <a:t>DebitCardOffers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getRewardPointsAsCreditBalance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public void </a:t>
            </a:r>
            <a:r>
              <a:rPr lang="en-IN" dirty="0" err="1">
                <a:solidFill>
                  <a:schemeClr val="accent1"/>
                </a:solidFill>
              </a:rPr>
              <a:t>doPayments</a:t>
            </a:r>
            <a:r>
              <a:rPr lang="en-IN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52FEA4-52A7-0105-16A3-AF27F09531B9}"/>
              </a:ext>
            </a:extLst>
          </p:cNvPr>
          <p:cNvCxnSpPr/>
          <p:nvPr/>
        </p:nvCxnSpPr>
        <p:spPr>
          <a:xfrm>
            <a:off x="731520" y="252984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5CC3A-BFE3-4916-8C11-8725E9B8BC8E}"/>
              </a:ext>
            </a:extLst>
          </p:cNvPr>
          <p:cNvCxnSpPr/>
          <p:nvPr/>
        </p:nvCxnSpPr>
        <p:spPr>
          <a:xfrm flipV="1">
            <a:off x="662940" y="4328160"/>
            <a:ext cx="1053592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E7E3-44F8-2C89-FEA1-F0FC120C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588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Example 3: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public </a:t>
            </a:r>
            <a:r>
              <a:rPr lang="en-IN" sz="2000" dirty="0">
                <a:solidFill>
                  <a:srgbClr val="FF0000"/>
                </a:solidFill>
              </a:rPr>
              <a:t>interface</a:t>
            </a:r>
            <a:r>
              <a:rPr lang="en-IN" sz="2000" dirty="0"/>
              <a:t> </a:t>
            </a:r>
            <a:r>
              <a:rPr lang="en-IN" sz="2000" dirty="0" err="1">
                <a:solidFill>
                  <a:schemeClr val="accent2"/>
                </a:solidFill>
              </a:rPr>
              <a:t>UPIPayments</a:t>
            </a:r>
            <a:r>
              <a:rPr lang="en-IN" sz="2000" dirty="0"/>
              <a:t>{         </a:t>
            </a:r>
          </a:p>
          <a:p>
            <a:pPr marL="0" indent="0">
              <a:buNone/>
            </a:pPr>
            <a:r>
              <a:rPr lang="en-IN" sz="2000" dirty="0"/>
              <a:t>                      public void </a:t>
            </a:r>
            <a:r>
              <a:rPr lang="en-IN" sz="2000" dirty="0" err="1">
                <a:solidFill>
                  <a:schemeClr val="accent1"/>
                </a:solidFill>
              </a:rPr>
              <a:t>payMoney</a:t>
            </a:r>
            <a:r>
              <a:rPr lang="en-IN" sz="20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   public void </a:t>
            </a:r>
            <a:r>
              <a:rPr lang="en-IN" sz="2000" dirty="0" err="1">
                <a:solidFill>
                  <a:schemeClr val="accent1"/>
                </a:solidFill>
              </a:rPr>
              <a:t>getScratchCard</a:t>
            </a:r>
            <a:r>
              <a:rPr lang="en-IN" sz="20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000" dirty="0"/>
              <a:t>                      public void </a:t>
            </a:r>
            <a:r>
              <a:rPr lang="en-IN" sz="2000" dirty="0" err="1">
                <a:solidFill>
                  <a:schemeClr val="accent1"/>
                </a:solidFill>
              </a:rPr>
              <a:t>getCashBackAsCreditBalance</a:t>
            </a:r>
            <a:r>
              <a:rPr lang="en-IN" sz="20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000" dirty="0"/>
              <a:t> 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Problem Statement:</a:t>
            </a:r>
          </a:p>
          <a:p>
            <a:r>
              <a:rPr lang="en-US" sz="1800" dirty="0"/>
              <a:t>Google pay supports all the above features and this can be implement </a:t>
            </a:r>
            <a:r>
              <a:rPr lang="en-US" sz="1800" dirty="0" err="1"/>
              <a:t>UPIPayments</a:t>
            </a:r>
            <a:r>
              <a:rPr lang="en-US" sz="1800" dirty="0"/>
              <a:t> interface but </a:t>
            </a:r>
            <a:r>
              <a:rPr lang="en-US" sz="1800" dirty="0" err="1"/>
              <a:t>paytm</a:t>
            </a:r>
            <a:r>
              <a:rPr lang="en-US" sz="1800" dirty="0"/>
              <a:t> doesn't support </a:t>
            </a:r>
            <a:r>
              <a:rPr lang="en-US" sz="1800" dirty="0" err="1"/>
              <a:t>getCashBackAsCreditBalance</a:t>
            </a:r>
            <a:r>
              <a:rPr lang="en-US" sz="1800" dirty="0"/>
              <a:t>() feature, so here we shouldn't force </a:t>
            </a:r>
            <a:r>
              <a:rPr lang="en-US" sz="1800" dirty="0" err="1"/>
              <a:t>paytm</a:t>
            </a:r>
            <a:r>
              <a:rPr lang="en-US" sz="1800" dirty="0"/>
              <a:t> client to override this method by implementing </a:t>
            </a:r>
            <a:r>
              <a:rPr lang="en-US" sz="1800" dirty="0" err="1"/>
              <a:t>UPIPayment</a:t>
            </a:r>
            <a:r>
              <a:rPr lang="en-US" sz="1800" dirty="0"/>
              <a:t> interface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5147C-C9FD-FB7B-1ECF-4EA6E95A95E9}"/>
              </a:ext>
            </a:extLst>
          </p:cNvPr>
          <p:cNvSpPr/>
          <p:nvPr/>
        </p:nvSpPr>
        <p:spPr>
          <a:xfrm>
            <a:off x="7081520" y="1524000"/>
            <a:ext cx="4175760" cy="863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UPIPayments</a:t>
            </a:r>
            <a:r>
              <a:rPr lang="en-US" b="1" dirty="0">
                <a:solidFill>
                  <a:schemeClr val="tx1"/>
                </a:solidFill>
              </a:rPr>
              <a:t> are google pay and </a:t>
            </a:r>
            <a:r>
              <a:rPr lang="en-US" b="1" dirty="0" err="1">
                <a:solidFill>
                  <a:schemeClr val="tx1"/>
                </a:solidFill>
              </a:rPr>
              <a:t>paytm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1106-539A-9947-5767-CC0A73B7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dirty="0"/>
              <a:t>Solution: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   We need  to segregate interface based on client need, so it support ISP we can design something like below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      public interface </a:t>
            </a:r>
            <a:r>
              <a:rPr lang="en-IN" sz="2200" dirty="0" err="1">
                <a:solidFill>
                  <a:schemeClr val="accent2"/>
                </a:solidFill>
              </a:rPr>
              <a:t>UPIPayments</a:t>
            </a:r>
            <a:r>
              <a:rPr lang="en-IN" sz="2200" dirty="0"/>
              <a:t>{              </a:t>
            </a:r>
          </a:p>
          <a:p>
            <a:pPr marL="0" indent="0">
              <a:buNone/>
            </a:pPr>
            <a:r>
              <a:rPr lang="en-IN" sz="2200" dirty="0"/>
              <a:t>                   public void </a:t>
            </a:r>
            <a:r>
              <a:rPr lang="en-IN" sz="2200" dirty="0" err="1">
                <a:solidFill>
                  <a:schemeClr val="accent1"/>
                </a:solidFill>
              </a:rPr>
              <a:t>payMoney</a:t>
            </a:r>
            <a:r>
              <a:rPr lang="en-IN" sz="22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200" dirty="0"/>
              <a:t>                   public void </a:t>
            </a:r>
            <a:r>
              <a:rPr lang="en-IN" sz="2200" dirty="0" err="1">
                <a:solidFill>
                  <a:schemeClr val="accent1"/>
                </a:solidFill>
              </a:rPr>
              <a:t>getScratchCard</a:t>
            </a:r>
            <a:r>
              <a:rPr lang="en-IN" sz="22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200" dirty="0"/>
              <a:t>      }</a:t>
            </a:r>
          </a:p>
          <a:p>
            <a:pPr marL="0" indent="0">
              <a:buNone/>
            </a:pPr>
            <a:r>
              <a:rPr lang="en-IN" sz="2200" dirty="0"/>
              <a:t>       public interface</a:t>
            </a:r>
            <a:r>
              <a:rPr lang="en-IN" sz="2200" dirty="0">
                <a:solidFill>
                  <a:schemeClr val="accent2"/>
                </a:solidFill>
              </a:rPr>
              <a:t> </a:t>
            </a:r>
            <a:r>
              <a:rPr lang="en-IN" sz="2200" dirty="0" err="1">
                <a:solidFill>
                  <a:schemeClr val="accent2"/>
                </a:solidFill>
              </a:rPr>
              <a:t>CashBackManager</a:t>
            </a: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            </a:t>
            </a:r>
          </a:p>
          <a:p>
            <a:pPr marL="0" indent="0">
              <a:buNone/>
            </a:pPr>
            <a:r>
              <a:rPr lang="en-IN" sz="2200" dirty="0"/>
              <a:t>              public void </a:t>
            </a:r>
            <a:r>
              <a:rPr lang="en-IN" sz="2200" dirty="0" err="1">
                <a:solidFill>
                  <a:schemeClr val="accent1"/>
                </a:solidFill>
              </a:rPr>
              <a:t>getCashBackAsCreditBalance</a:t>
            </a:r>
            <a:r>
              <a:rPr lang="en-IN" sz="2200" dirty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200" dirty="0"/>
              <a:t>      }</a:t>
            </a:r>
          </a:p>
          <a:p>
            <a:r>
              <a:rPr lang="en-US" sz="2200" dirty="0"/>
              <a:t>This </a:t>
            </a:r>
            <a:r>
              <a:rPr lang="en-US" sz="2200" b="1" dirty="0"/>
              <a:t>ISP</a:t>
            </a:r>
            <a:r>
              <a:rPr lang="en-US" sz="2200" dirty="0"/>
              <a:t> Principle states that we should split our interfaces into smaller and more specific ones</a:t>
            </a:r>
          </a:p>
          <a:p>
            <a:r>
              <a:rPr lang="en-US" sz="2200" b="1" dirty="0"/>
              <a:t>ISP, </a:t>
            </a:r>
            <a:r>
              <a:rPr lang="en-US" sz="2200" dirty="0"/>
              <a:t>ask you to create a different interfaces for different responsibilities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b="1" dirty="0"/>
              <a:t>i.e. </a:t>
            </a:r>
            <a:r>
              <a:rPr lang="en-US" sz="2200" dirty="0"/>
              <a:t>don't group unrelated behavior in one interface, we should break if we have already an interface with many responsibilities and the implementor doesn't need all this stuff.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41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46AE-30B2-E5F4-CEBC-04355A42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5.Dependency Inversion Principle (DIP):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Principle states that we must use abstract classes and interfaces instead of concrete implementation.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Problem Statement:</a:t>
            </a:r>
          </a:p>
          <a:p>
            <a:r>
              <a:rPr lang="en-US" sz="2400" dirty="0"/>
              <a:t>We will </a:t>
            </a:r>
            <a:r>
              <a:rPr lang="en-US" sz="2400" dirty="0" err="1"/>
              <a:t>goto</a:t>
            </a:r>
            <a:r>
              <a:rPr lang="en-US" sz="2400" dirty="0"/>
              <a:t> Shopping mall to buy something, and we decide to pray for it using card.</a:t>
            </a:r>
          </a:p>
          <a:p>
            <a:r>
              <a:rPr lang="en-US" sz="2400" dirty="0"/>
              <a:t> When we will give card to check for making the payment, that clerk guy doesn't bother to check what kind of card you have given.</a:t>
            </a:r>
          </a:p>
          <a:p>
            <a:r>
              <a:rPr lang="en-US" sz="2400" dirty="0"/>
              <a:t> Even if we given a debit card of credit card it not even matter, they will simply swipe it.</a:t>
            </a:r>
          </a:p>
          <a:p>
            <a:r>
              <a:rPr lang="en-US" sz="2400" dirty="0"/>
              <a:t> This is what abstraction between clerk and customer to relay on card processing.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19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4565-6C98-E74F-63E8-805BC92D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5882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public class </a:t>
            </a:r>
            <a:r>
              <a:rPr lang="en-IN" dirty="0" err="1">
                <a:solidFill>
                  <a:schemeClr val="accent2"/>
                </a:solidFill>
              </a:rPr>
              <a:t>DebitCard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public void </a:t>
            </a:r>
            <a:r>
              <a:rPr lang="en-IN" dirty="0" err="1">
                <a:solidFill>
                  <a:schemeClr val="accent1"/>
                </a:solidFill>
              </a:rPr>
              <a:t>doTransaction</a:t>
            </a:r>
            <a:r>
              <a:rPr lang="en-IN" dirty="0"/>
              <a:t>(int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amount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debitcard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class </a:t>
            </a:r>
            <a:r>
              <a:rPr lang="en-IN" dirty="0" err="1">
                <a:solidFill>
                  <a:schemeClr val="accent2"/>
                </a:solidFill>
              </a:rPr>
              <a:t>CreditCard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public void </a:t>
            </a:r>
            <a:r>
              <a:rPr lang="en-IN" dirty="0" err="1">
                <a:solidFill>
                  <a:schemeClr val="accent1"/>
                </a:solidFill>
              </a:rPr>
              <a:t>doTransaction</a:t>
            </a:r>
            <a:r>
              <a:rPr lang="en-IN" dirty="0"/>
              <a:t>(int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amount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creditcard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21260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8887-E39C-63AB-C749-97AC84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591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5.Dependency Inversion Principle (DIP):</a:t>
            </a:r>
          </a:p>
          <a:p>
            <a:endParaRPr lang="en-US" sz="2400" dirty="0"/>
          </a:p>
          <a:p>
            <a:r>
              <a:rPr lang="en-US" sz="2400" dirty="0"/>
              <a:t>  This Principle states that we must use abstract classes and interfaces instead of concrete implementation.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Problem Statement:</a:t>
            </a:r>
          </a:p>
          <a:p>
            <a:r>
              <a:rPr lang="en-US" sz="2400" dirty="0"/>
              <a:t>We will </a:t>
            </a:r>
            <a:r>
              <a:rPr lang="en-US" sz="2400" dirty="0" err="1"/>
              <a:t>goto</a:t>
            </a:r>
            <a:r>
              <a:rPr lang="en-US" sz="2400" dirty="0"/>
              <a:t> Shopping mall to buy something, and we decide to pray for it using card.</a:t>
            </a:r>
          </a:p>
          <a:p>
            <a:r>
              <a:rPr lang="en-US" sz="2400" dirty="0"/>
              <a:t>  When we will give card to check for making the payment, that clerk guy doesn't bother to check what kind of card you have given.</a:t>
            </a:r>
          </a:p>
          <a:p>
            <a:r>
              <a:rPr lang="en-US" sz="2400" dirty="0"/>
              <a:t>  Even if we given a debit card of credit card it not even matter, they will simply swipe it.</a:t>
            </a:r>
          </a:p>
          <a:p>
            <a:r>
              <a:rPr lang="en-US" sz="2400" dirty="0"/>
              <a:t>  This is what abstraction between clerk and customer to relay on card processing.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3128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778E-50C6-29BD-1419-E9E4C78D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5892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public class </a:t>
            </a:r>
            <a:r>
              <a:rPr lang="en-IN" dirty="0" err="1">
                <a:solidFill>
                  <a:schemeClr val="accent2"/>
                </a:solidFill>
              </a:rPr>
              <a:t>DebitCard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public void </a:t>
            </a:r>
            <a:r>
              <a:rPr lang="en-IN" dirty="0" err="1">
                <a:solidFill>
                  <a:schemeClr val="accent1"/>
                </a:solidFill>
              </a:rPr>
              <a:t>doTransaction</a:t>
            </a:r>
            <a:r>
              <a:rPr lang="en-IN" dirty="0"/>
              <a:t>(int </a:t>
            </a:r>
            <a:r>
              <a:rPr lang="en-IN" dirty="0">
                <a:solidFill>
                  <a:srgbClr val="7030A0"/>
                </a:solidFill>
              </a:rPr>
              <a:t>amount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debitcard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class </a:t>
            </a:r>
            <a:r>
              <a:rPr lang="en-IN" dirty="0" err="1">
                <a:solidFill>
                  <a:schemeClr val="accent2"/>
                </a:solidFill>
              </a:rPr>
              <a:t>CreditCard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public void </a:t>
            </a:r>
            <a:r>
              <a:rPr lang="en-IN" dirty="0" err="1">
                <a:solidFill>
                  <a:schemeClr val="accent1"/>
                </a:solidFill>
              </a:rPr>
              <a:t>doTransaction</a:t>
            </a:r>
            <a:r>
              <a:rPr lang="en-IN" dirty="0"/>
              <a:t>(int </a:t>
            </a:r>
            <a:r>
              <a:rPr lang="en-IN" dirty="0">
                <a:solidFill>
                  <a:srgbClr val="7030A0"/>
                </a:solidFill>
              </a:rPr>
              <a:t>amount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creditcard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r>
              <a:rPr lang="en-US" dirty="0"/>
              <a:t>Now with these 2 cards customer went shopping mall and purchased some order and decided to pay using </a:t>
            </a:r>
            <a:r>
              <a:rPr lang="en-US" dirty="0" err="1"/>
              <a:t>creditcard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9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C8DD-DFD4-797A-87B9-0B391BBA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public class </a:t>
            </a:r>
            <a:r>
              <a:rPr lang="en-IN" dirty="0" err="1">
                <a:solidFill>
                  <a:schemeClr val="accent2"/>
                </a:solidFill>
              </a:rPr>
              <a:t>ShoppingMall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     private </a:t>
            </a:r>
            <a:r>
              <a:rPr lang="en-IN" dirty="0" err="1"/>
              <a:t>DebitCard</a:t>
            </a:r>
            <a:r>
              <a:rPr lang="en-IN" dirty="0"/>
              <a:t> </a:t>
            </a:r>
            <a:r>
              <a:rPr lang="en-IN" dirty="0" err="1"/>
              <a:t>debitCard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public </a:t>
            </a:r>
            <a:r>
              <a:rPr lang="en-IN" dirty="0" err="1"/>
              <a:t>ShoppingMall</a:t>
            </a:r>
            <a:r>
              <a:rPr lang="en-IN" dirty="0"/>
              <a:t>(</a:t>
            </a:r>
            <a:r>
              <a:rPr lang="en-IN" dirty="0" err="1"/>
              <a:t>DebitCard</a:t>
            </a:r>
            <a:r>
              <a:rPr lang="en-IN" dirty="0"/>
              <a:t> </a:t>
            </a:r>
            <a:r>
              <a:rPr lang="en-IN" dirty="0" err="1"/>
              <a:t>debitCard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this.debitCard</a:t>
            </a:r>
            <a:r>
              <a:rPr lang="en-IN" dirty="0"/>
              <a:t> =</a:t>
            </a:r>
            <a:r>
              <a:rPr lang="en-IN" dirty="0" err="1"/>
              <a:t>debitCard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public void </a:t>
            </a:r>
            <a:r>
              <a:rPr lang="en-IN" dirty="0" err="1"/>
              <a:t>doPayment</a:t>
            </a:r>
            <a:r>
              <a:rPr lang="en-IN" dirty="0"/>
              <a:t>(Object order, int amount){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debitCard.doTransaction</a:t>
            </a:r>
            <a:r>
              <a:rPr lang="en-IN" dirty="0"/>
              <a:t>(amount)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DebitCard</a:t>
            </a:r>
            <a:r>
              <a:rPr lang="en-IN" dirty="0"/>
              <a:t> </a:t>
            </a:r>
            <a:r>
              <a:rPr lang="en-IN" dirty="0" err="1"/>
              <a:t>debitCard</a:t>
            </a:r>
            <a:r>
              <a:rPr lang="en-IN" dirty="0"/>
              <a:t>= new </a:t>
            </a:r>
            <a:r>
              <a:rPr lang="en-IN" dirty="0" err="1"/>
              <a:t>DebitCard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ShoppingMall</a:t>
            </a:r>
            <a:r>
              <a:rPr lang="en-IN" dirty="0"/>
              <a:t> </a:t>
            </a:r>
            <a:r>
              <a:rPr lang="en-IN" dirty="0" err="1"/>
              <a:t>shoppingMall</a:t>
            </a:r>
            <a:r>
              <a:rPr lang="en-IN" dirty="0"/>
              <a:t>= new </a:t>
            </a:r>
            <a:r>
              <a:rPr lang="en-IN" dirty="0" err="1"/>
              <a:t>ShoppingMall</a:t>
            </a:r>
            <a:r>
              <a:rPr lang="en-IN" dirty="0"/>
              <a:t>(</a:t>
            </a:r>
            <a:r>
              <a:rPr lang="en-IN" dirty="0" err="1"/>
              <a:t>debitCard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 err="1"/>
              <a:t>shoppingMall.doPayment</a:t>
            </a:r>
            <a:r>
              <a:rPr lang="en-IN" dirty="0"/>
              <a:t>("order item name", 10000)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24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651B-DE4E-7328-DEB5-A01C936E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</a:p>
          <a:p>
            <a:r>
              <a:rPr lang="en-US" sz="2600" dirty="0"/>
              <a:t>If we observe this is wrong design of coding, now </a:t>
            </a:r>
            <a:r>
              <a:rPr lang="en-US" sz="2600" dirty="0" err="1"/>
              <a:t>shoppingMall</a:t>
            </a:r>
            <a:r>
              <a:rPr lang="en-US" sz="2600" dirty="0"/>
              <a:t> is tightly coupled with </a:t>
            </a:r>
            <a:r>
              <a:rPr lang="en-US" sz="2600" dirty="0" err="1"/>
              <a:t>DebitCard</a:t>
            </a:r>
            <a:r>
              <a:rPr lang="en-US" sz="2600" dirty="0"/>
              <a:t> </a:t>
            </a:r>
          </a:p>
          <a:p>
            <a:r>
              <a:rPr lang="en-US" sz="2600" dirty="0"/>
              <a:t>If user is trying pay the bill using credit card then he will get error like some error in your card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    What can we do?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If we remove </a:t>
            </a:r>
            <a:r>
              <a:rPr lang="en-US" sz="2600" dirty="0" err="1"/>
              <a:t>debitCard</a:t>
            </a:r>
            <a:r>
              <a:rPr lang="en-US" sz="2600" dirty="0"/>
              <a:t> from constructor and inject add </a:t>
            </a:r>
            <a:r>
              <a:rPr lang="en-US" sz="2600" dirty="0" err="1"/>
              <a:t>creditCard</a:t>
            </a:r>
            <a:r>
              <a:rPr lang="en-US" sz="2600" dirty="0"/>
              <a:t> in our application, which is not good approach to write code</a:t>
            </a:r>
          </a:p>
          <a:p>
            <a:r>
              <a:rPr lang="en-US" sz="2600" dirty="0"/>
              <a:t>Now it would tightly coupled with credit card</a:t>
            </a:r>
          </a:p>
          <a:p>
            <a:r>
              <a:rPr lang="en-US" sz="2600" dirty="0"/>
              <a:t> If we want for DIP we need to design our application in such away that </a:t>
            </a:r>
            <a:r>
              <a:rPr lang="en-US" sz="2600" dirty="0" err="1"/>
              <a:t>ShoppingMall</a:t>
            </a:r>
            <a:r>
              <a:rPr lang="en-US" sz="2600" dirty="0"/>
              <a:t> application should accept any type of card (It shouldn't care whether it is default card or credit card)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7805-E1F8-556A-7D3F-676404CD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8112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To simplify this designing principle we need to write interface called </a:t>
            </a:r>
            <a:r>
              <a:rPr lang="en-IN" dirty="0" err="1"/>
              <a:t>BankCard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 public interface </a:t>
            </a:r>
            <a:r>
              <a:rPr lang="en-IN" dirty="0" err="1"/>
              <a:t>BankCards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public void </a:t>
            </a:r>
            <a:r>
              <a:rPr lang="en-IN" dirty="0" err="1"/>
              <a:t>doTransaction</a:t>
            </a:r>
            <a:r>
              <a:rPr lang="en-IN" dirty="0"/>
              <a:t>(int amount);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   public class </a:t>
            </a:r>
            <a:r>
              <a:rPr lang="en-IN" dirty="0" err="1"/>
              <a:t>CreditCard</a:t>
            </a:r>
            <a:r>
              <a:rPr lang="en-IN" dirty="0"/>
              <a:t> </a:t>
            </a:r>
            <a:r>
              <a:rPr lang="en-IN" dirty="0" err="1"/>
              <a:t>implementsBankCard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        public void </a:t>
            </a:r>
            <a:r>
              <a:rPr lang="en-IN" dirty="0" err="1"/>
              <a:t>doTransaction</a:t>
            </a:r>
            <a:r>
              <a:rPr lang="en-IN" dirty="0"/>
              <a:t>(int amount){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S.o.p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creditCard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       }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   public class </a:t>
            </a:r>
            <a:r>
              <a:rPr lang="en-IN" dirty="0" err="1"/>
              <a:t>DebitCard</a:t>
            </a:r>
            <a:r>
              <a:rPr lang="en-IN" dirty="0"/>
              <a:t> </a:t>
            </a:r>
            <a:r>
              <a:rPr lang="en-IN" dirty="0" err="1"/>
              <a:t>implementsBankCard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        public void </a:t>
            </a:r>
            <a:r>
              <a:rPr lang="en-IN" dirty="0" err="1"/>
              <a:t>doTransaction</a:t>
            </a:r>
            <a:r>
              <a:rPr lang="en-IN" dirty="0"/>
              <a:t>(int amount){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S.o.p</a:t>
            </a:r>
            <a:r>
              <a:rPr lang="en-IN" dirty="0"/>
              <a:t>("</a:t>
            </a:r>
            <a:r>
              <a:rPr lang="en-IN" dirty="0" err="1"/>
              <a:t>txn</a:t>
            </a:r>
            <a:r>
              <a:rPr lang="en-IN" dirty="0"/>
              <a:t> done with </a:t>
            </a:r>
            <a:r>
              <a:rPr lang="en-IN" dirty="0" err="1"/>
              <a:t>debitCard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       }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86562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EE40-485B-9D21-63A7-92CCA38E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Introduction:</a:t>
            </a:r>
          </a:p>
          <a:p>
            <a:r>
              <a:rPr lang="en-US" sz="2400" dirty="0"/>
              <a:t>In java, SOLID Principles are an object oriented approach that are applied to software structure design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It is conceptualized by Robert C. Martin</a:t>
            </a:r>
          </a:p>
          <a:p>
            <a:endParaRPr lang="en-US" dirty="0"/>
          </a:p>
          <a:p>
            <a:r>
              <a:rPr lang="en-US" sz="2400" dirty="0"/>
              <a:t>These 5 principles have changed the world of oriented programming, also changed the way or writing software</a:t>
            </a:r>
          </a:p>
          <a:p>
            <a:endParaRPr lang="en-US" dirty="0"/>
          </a:p>
          <a:p>
            <a:r>
              <a:rPr lang="en-US" sz="2400" dirty="0"/>
              <a:t>It also ensures that the software is modular, easy to understand, debug and refactor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6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80E5-8459-D5ED-EBFB-171A67A0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-&gt;Now we need to redesign </a:t>
            </a:r>
            <a:r>
              <a:rPr lang="en-US" dirty="0" err="1"/>
              <a:t>shoppingmall</a:t>
            </a:r>
            <a:r>
              <a:rPr lang="en-US" dirty="0"/>
              <a:t> application code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public class </a:t>
            </a:r>
            <a:r>
              <a:rPr lang="en-US" dirty="0" err="1"/>
              <a:t>ShoppingMall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    private </a:t>
            </a:r>
            <a:r>
              <a:rPr lang="en-US" dirty="0" err="1"/>
              <a:t>BankCard</a:t>
            </a:r>
            <a:r>
              <a:rPr lang="en-US" dirty="0"/>
              <a:t> </a:t>
            </a:r>
            <a:r>
              <a:rPr lang="en-US" dirty="0" err="1"/>
              <a:t>bankCard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public </a:t>
            </a:r>
            <a:r>
              <a:rPr lang="en-US" dirty="0" err="1"/>
              <a:t>ShoppingMall</a:t>
            </a:r>
            <a:r>
              <a:rPr lang="en-US" dirty="0"/>
              <a:t>(</a:t>
            </a:r>
            <a:r>
              <a:rPr lang="en-US" dirty="0" err="1"/>
              <a:t>BankCard</a:t>
            </a:r>
            <a:r>
              <a:rPr lang="en-US" dirty="0"/>
              <a:t> </a:t>
            </a:r>
            <a:r>
              <a:rPr lang="en-US" dirty="0" err="1"/>
              <a:t>bankCard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this.bankCard</a:t>
            </a:r>
            <a:r>
              <a:rPr lang="en-US" dirty="0"/>
              <a:t> =</a:t>
            </a:r>
            <a:r>
              <a:rPr lang="en-US" dirty="0" err="1"/>
              <a:t>bankCard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public void </a:t>
            </a:r>
            <a:r>
              <a:rPr lang="en-US" dirty="0" err="1"/>
              <a:t>doPayment</a:t>
            </a:r>
            <a:r>
              <a:rPr lang="en-US" dirty="0"/>
              <a:t>(Object order, int amount){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bankCard.doTransaction</a:t>
            </a:r>
            <a:r>
              <a:rPr lang="en-US" dirty="0"/>
              <a:t>(amount)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BankCard</a:t>
            </a:r>
            <a:r>
              <a:rPr lang="en-US" dirty="0"/>
              <a:t> </a:t>
            </a:r>
            <a:r>
              <a:rPr lang="en-US" dirty="0" err="1"/>
              <a:t>bankCard</a:t>
            </a:r>
            <a:r>
              <a:rPr lang="en-US" dirty="0"/>
              <a:t>= new </a:t>
            </a:r>
            <a:r>
              <a:rPr lang="en-US" dirty="0" err="1"/>
              <a:t>creditCard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ShoppingMall</a:t>
            </a:r>
            <a:r>
              <a:rPr lang="en-US" dirty="0"/>
              <a:t> </a:t>
            </a:r>
            <a:r>
              <a:rPr lang="en-US" dirty="0" err="1"/>
              <a:t>shoppingMall</a:t>
            </a:r>
            <a:r>
              <a:rPr lang="en-US" dirty="0"/>
              <a:t>= new </a:t>
            </a:r>
            <a:r>
              <a:rPr lang="en-US" dirty="0" err="1"/>
              <a:t>ShoppingMall</a:t>
            </a:r>
            <a:r>
              <a:rPr lang="en-US" dirty="0"/>
              <a:t>(</a:t>
            </a:r>
            <a:r>
              <a:rPr lang="en-US" dirty="0" err="1"/>
              <a:t>bankCard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shoppingMall.doPayment</a:t>
            </a:r>
            <a:r>
              <a:rPr lang="en-US" dirty="0"/>
              <a:t>("order item name", 10000)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 err="1"/>
              <a:t>Note:If</a:t>
            </a:r>
            <a:r>
              <a:rPr lang="en-US" dirty="0"/>
              <a:t> we observe shopping mall is loosely coupled with </a:t>
            </a:r>
            <a:r>
              <a:rPr lang="en-US" dirty="0" err="1"/>
              <a:t>BankCard</a:t>
            </a:r>
            <a:r>
              <a:rPr lang="en-US" dirty="0"/>
              <a:t>, any type of card process the payment without any impact, which proofs DIP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348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940D-EEB7-8428-7862-CDF42220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Summary: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1.SRP: </a:t>
            </a:r>
            <a:r>
              <a:rPr lang="en-US" dirty="0"/>
              <a:t>A class should only one responsibility and one reason to </a:t>
            </a:r>
            <a:r>
              <a:rPr lang="en-US" dirty="0" err="1"/>
              <a:t>chage</a:t>
            </a:r>
            <a:r>
              <a:rPr lang="en-US" dirty="0"/>
              <a:t>/modify that class</a:t>
            </a:r>
          </a:p>
          <a:p>
            <a:pPr marL="0" indent="0">
              <a:buNone/>
            </a:pPr>
            <a:r>
              <a:rPr lang="en-US" b="1" dirty="0"/>
              <a:t>   2.OCP: </a:t>
            </a:r>
            <a:r>
              <a:rPr lang="en-US" dirty="0"/>
              <a:t>Open for extension and Closed for modification </a:t>
            </a:r>
          </a:p>
          <a:p>
            <a:pPr marL="0" indent="0">
              <a:buNone/>
            </a:pPr>
            <a:r>
              <a:rPr lang="en-US" dirty="0"/>
              <a:t>          i.e. not </a:t>
            </a:r>
            <a:r>
              <a:rPr lang="en-US" dirty="0" err="1"/>
              <a:t>recommeded</a:t>
            </a:r>
            <a:r>
              <a:rPr lang="en-US" dirty="0"/>
              <a:t> to modify the logic for every feature, try to write new class for each feature</a:t>
            </a:r>
          </a:p>
          <a:p>
            <a:pPr marL="0" indent="0">
              <a:buNone/>
            </a:pPr>
            <a:r>
              <a:rPr lang="en-US" b="1" dirty="0"/>
              <a:t>   3.LSP: </a:t>
            </a:r>
            <a:r>
              <a:rPr lang="en-US" dirty="0"/>
              <a:t>A Derived or child classes should be </a:t>
            </a:r>
            <a:r>
              <a:rPr lang="en-US" dirty="0" err="1"/>
              <a:t>substituable</a:t>
            </a:r>
            <a:r>
              <a:rPr lang="en-US" dirty="0"/>
              <a:t> for </a:t>
            </a:r>
            <a:r>
              <a:rPr lang="en-US" dirty="0" err="1"/>
              <a:t>thier</a:t>
            </a:r>
            <a:r>
              <a:rPr lang="en-US" dirty="0"/>
              <a:t> base or parent class</a:t>
            </a:r>
          </a:p>
          <a:p>
            <a:pPr marL="0" indent="0">
              <a:buNone/>
            </a:pPr>
            <a:r>
              <a:rPr lang="en-US" dirty="0"/>
              <a:t>   4.ISP: Don't group unrelated </a:t>
            </a:r>
            <a:r>
              <a:rPr lang="en-US" dirty="0" err="1"/>
              <a:t>behaviour</a:t>
            </a:r>
            <a:r>
              <a:rPr lang="en-US" dirty="0"/>
              <a:t> in one interface, we should break/split interface into smaller or more specific one. </a:t>
            </a:r>
            <a:r>
              <a:rPr lang="en-US" dirty="0" err="1"/>
              <a:t>i.e</a:t>
            </a:r>
            <a:r>
              <a:rPr lang="en-US" dirty="0"/>
              <a:t> ask to create different interface for different responsibilities</a:t>
            </a:r>
          </a:p>
          <a:p>
            <a:pPr marL="0" indent="0">
              <a:buNone/>
            </a:pPr>
            <a:r>
              <a:rPr lang="en-US" b="1" dirty="0"/>
              <a:t>   5.DIP: </a:t>
            </a:r>
            <a:r>
              <a:rPr lang="en-US" dirty="0"/>
              <a:t>Use interface or abstract class instead of concrete classes to supply the dependent objects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i.e. </a:t>
            </a:r>
            <a:r>
              <a:rPr lang="en-US" dirty="0"/>
              <a:t>high level modules should not dependent on low level module but both depend on the abstraction</a:t>
            </a:r>
          </a:p>
          <a:p>
            <a:pPr marL="0" indent="0">
              <a:buNone/>
            </a:pPr>
            <a:r>
              <a:rPr lang="en-US" b="1" dirty="0"/>
              <a:t>           i.e. </a:t>
            </a:r>
            <a:r>
              <a:rPr lang="en-US" dirty="0"/>
              <a:t>objects should be loosely coupled using interfaces, abstract classes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r>
              <a:rPr lang="en-US" dirty="0"/>
              <a:t>           Don't </a:t>
            </a:r>
            <a:r>
              <a:rPr lang="en-US" dirty="0" err="1"/>
              <a:t>tighly</a:t>
            </a:r>
            <a:r>
              <a:rPr lang="en-US" dirty="0"/>
              <a:t> coupled with concrete classes.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389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3414-3DC7-BCC5-AD12-6A519C86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</a:t>
            </a:r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41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3EC6-63DE-DDE5-3268-E18DA256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4805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SOLID Acronym: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-&gt;Single Responsibility Principle </a:t>
            </a:r>
            <a:r>
              <a:rPr lang="en-IN" dirty="0">
                <a:solidFill>
                  <a:srgbClr val="FF0000"/>
                </a:solidFill>
              </a:rPr>
              <a:t>(SRP):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O</a:t>
            </a:r>
            <a:r>
              <a:rPr lang="en-IN" dirty="0"/>
              <a:t>-&gt;Open/Closed Principle </a:t>
            </a:r>
            <a:r>
              <a:rPr lang="en-IN" dirty="0">
                <a:solidFill>
                  <a:schemeClr val="accent1"/>
                </a:solidFill>
              </a:rPr>
              <a:t>(OCP):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L</a:t>
            </a:r>
            <a:r>
              <a:rPr lang="en-IN" dirty="0"/>
              <a:t>-&gt;</a:t>
            </a:r>
            <a:r>
              <a:rPr lang="en-IN" dirty="0" err="1"/>
              <a:t>Liskov</a:t>
            </a:r>
            <a:r>
              <a:rPr lang="en-IN" dirty="0"/>
              <a:t> Substitution Principle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(LSP):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I</a:t>
            </a:r>
            <a:r>
              <a:rPr lang="en-IN" dirty="0"/>
              <a:t>-&gt;Interface Segregation Principle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(ISP):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D</a:t>
            </a:r>
            <a:r>
              <a:rPr lang="en-IN" dirty="0"/>
              <a:t>-&gt;Dependency Inversion Principle </a:t>
            </a:r>
            <a:r>
              <a:rPr lang="en-IN" dirty="0">
                <a:solidFill>
                  <a:srgbClr val="7030A0"/>
                </a:solidFill>
              </a:rPr>
              <a:t>(DIP):</a:t>
            </a:r>
          </a:p>
        </p:txBody>
      </p:sp>
    </p:spTree>
    <p:extLst>
      <p:ext uri="{BB962C8B-B14F-4D97-AF65-F5344CB8AC3E}">
        <p14:creationId xmlns:p14="http://schemas.microsoft.com/office/powerpoint/2010/main" val="3123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5900-1F1D-16A2-0AEB-C0344351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797"/>
            <a:ext cx="10515600" cy="53091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1.Single Responsibility Principle (SRP):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This principle states that</a:t>
            </a:r>
          </a:p>
          <a:p>
            <a:pPr marL="0" indent="0">
              <a:buNone/>
            </a:pPr>
            <a:r>
              <a:rPr lang="en-US" sz="2400" b="1" dirty="0"/>
              <a:t>       a. </a:t>
            </a:r>
            <a:r>
              <a:rPr lang="en-US" sz="2400" dirty="0"/>
              <a:t>A class should have only one reason to change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b="1" dirty="0"/>
              <a:t>b. </a:t>
            </a:r>
            <a:r>
              <a:rPr lang="en-US" sz="2400" dirty="0"/>
              <a:t>A class should have a single responsibility </a:t>
            </a:r>
          </a:p>
          <a:p>
            <a:pPr marL="0" indent="0">
              <a:buNone/>
            </a:pPr>
            <a:r>
              <a:rPr lang="en-US" sz="2400" dirty="0"/>
              <a:t>                            or single job  or single purpose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0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481C-61BA-4DE5-9882-84AFF5AE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solidFill>
                  <a:srgbClr val="C00000"/>
                </a:solidFill>
              </a:rPr>
              <a:t>Real time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8CF76-1540-9649-6D28-BB9D07F0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39" y="1110238"/>
            <a:ext cx="9487722" cy="5029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2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0A47B-3CD4-EF3F-3AC4-ED2F41AE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883699"/>
            <a:ext cx="9487722" cy="5090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89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0A616-7D5A-5DFA-5D08-A9B82735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5" y="451758"/>
            <a:ext cx="9914479" cy="5357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22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2829</Words>
  <Application>Microsoft Office PowerPoint</Application>
  <PresentationFormat>Widescreen</PresentationFormat>
  <Paragraphs>502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SOLID PRINCIPLES</vt:lpstr>
      <vt:lpstr>                      SOLID PRINCIPLES</vt:lpstr>
      <vt:lpstr>PowerPoint Presentation</vt:lpstr>
      <vt:lpstr>PowerPoint Presentation</vt:lpstr>
      <vt:lpstr>PowerPoint Presentation</vt:lpstr>
      <vt:lpstr>PowerPoint Presentation</vt:lpstr>
      <vt:lpstr>                      Real time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navya thati</dc:creator>
  <cp:lastModifiedBy>navya thati</cp:lastModifiedBy>
  <cp:revision>70</cp:revision>
  <dcterms:created xsi:type="dcterms:W3CDTF">2023-10-06T08:31:33Z</dcterms:created>
  <dcterms:modified xsi:type="dcterms:W3CDTF">2023-10-18T03:01:43Z</dcterms:modified>
</cp:coreProperties>
</file>