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</p:sldMasterIdLst>
  <p:notesMasterIdLst>
    <p:notesMasterId r:id="rId41"/>
  </p:notesMasterIdLst>
  <p:sldIdLst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88" r:id="rId18"/>
    <p:sldId id="299" r:id="rId19"/>
    <p:sldId id="298" r:id="rId20"/>
    <p:sldId id="293" r:id="rId21"/>
    <p:sldId id="294" r:id="rId22"/>
    <p:sldId id="295" r:id="rId23"/>
    <p:sldId id="296" r:id="rId24"/>
    <p:sldId id="277" r:id="rId25"/>
    <p:sldId id="297" r:id="rId26"/>
    <p:sldId id="274" r:id="rId27"/>
    <p:sldId id="289" r:id="rId28"/>
    <p:sldId id="300" r:id="rId29"/>
    <p:sldId id="290" r:id="rId30"/>
    <p:sldId id="301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280" r:id="rId39"/>
    <p:sldId id="283" r:id="rId4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939393"/>
    <a:srgbClr val="597D8B"/>
    <a:srgbClr val="6E8C9B"/>
    <a:srgbClr val="F9F9F9"/>
    <a:srgbClr val="E7E7E7"/>
    <a:srgbClr val="E1E1E1"/>
    <a:srgbClr val="8296A2"/>
    <a:srgbClr val="A9A9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3" autoAdjust="0"/>
  </p:normalViewPr>
  <p:slideViewPr>
    <p:cSldViewPr>
      <p:cViewPr varScale="1">
        <p:scale>
          <a:sx n="64" d="100"/>
          <a:sy n="64" d="100"/>
        </p:scale>
        <p:origin x="82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6720-25B6-4B07-B7C4-AE372D89FB7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B06FD-40CE-4DFE-B5E1-90F99122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5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08D4-634E-4ADF-9807-153D2281D3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7" y="318634"/>
            <a:ext cx="8374549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0D37D-DC74-4632-B720-0B9A8C8B594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A8DC2-6359-4F2D-B2CB-078C4CC59BA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26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FBE7-4A22-4964-BA5D-220002F0188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0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BFA21-C4F0-4A39-AC71-56730DCF7FD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21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3121B-CCFA-485F-9979-DC479718ADCF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5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E1F9C-37A5-481D-9AA8-E62280A4092F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0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2447B-8750-4105-9C41-0BB437CED9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3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2C4A8-7A74-4BD5-8FB2-8FA371D754E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63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3D210-53D9-4555-9726-5DF770046E0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8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9B92C-ADA3-4C8E-B400-3AF01CD3F5F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11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9175C-A93B-4C6D-A377-3F5302CA6AD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3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5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8"/>
            <a:ext cx="6463000" cy="59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629077" y="4275014"/>
            <a:ext cx="3487620" cy="484749"/>
          </a:xfrm>
          <a:noFill/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1800" b="1" dirty="0">
                <a:solidFill>
                  <a:schemeClr val="bg1"/>
                </a:solidFill>
              </a:rPr>
              <a:t> </a:t>
            </a:r>
            <a:br>
              <a:rPr lang="en-US" sz="1800" b="1" dirty="0">
                <a:solidFill>
                  <a:schemeClr val="bg1"/>
                </a:solidFill>
              </a:rPr>
            </a:b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051" name="Rectangle 126"/>
          <p:cNvSpPr>
            <a:spLocks noChangeArrowheads="1"/>
          </p:cNvSpPr>
          <p:nvPr/>
        </p:nvSpPr>
        <p:spPr bwMode="auto">
          <a:xfrm>
            <a:off x="1447800" y="770425"/>
            <a:ext cx="5587620" cy="70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cs typeface="Arial" charset="0"/>
              </a:rPr>
              <a:t> Portfolio Management System</a:t>
            </a:r>
            <a:endParaRPr lang="es-ES" sz="2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97488-F71B-4880-9765-1E372A32F322}"/>
              </a:ext>
            </a:extLst>
          </p:cNvPr>
          <p:cNvSpPr/>
          <p:nvPr/>
        </p:nvSpPr>
        <p:spPr>
          <a:xfrm>
            <a:off x="3867334" y="296046"/>
            <a:ext cx="2138451" cy="441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CCE5B3-8153-4EC0-83C9-3CC991969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" t="-16677" r="-12113" b="-55082"/>
          <a:stretch/>
        </p:blipFill>
        <p:spPr>
          <a:xfrm>
            <a:off x="3868889" y="318402"/>
            <a:ext cx="2322257" cy="57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05F14-AAA9-4E77-B797-D3BC8ED1E3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851471"/>
            <a:ext cx="540060" cy="540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B7142-4FF2-403E-99DB-CC9C159B6347}"/>
              </a:ext>
            </a:extLst>
          </p:cNvPr>
          <p:cNvSpPr txBox="1"/>
          <p:nvPr/>
        </p:nvSpPr>
        <p:spPr>
          <a:xfrm>
            <a:off x="959912" y="1708046"/>
            <a:ext cx="307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Developed under the guidance of:-</a:t>
            </a:r>
            <a:endParaRPr lang="en-IN" sz="1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B4A7-0AB8-43EF-906D-2D9FC03425C6}"/>
              </a:ext>
            </a:extLst>
          </p:cNvPr>
          <p:cNvSpPr txBox="1"/>
          <p:nvPr/>
        </p:nvSpPr>
        <p:spPr>
          <a:xfrm>
            <a:off x="959912" y="2229841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Mentor: </a:t>
            </a:r>
            <a:r>
              <a:rPr lang="en-IN" sz="1350" b="1">
                <a:solidFill>
                  <a:srgbClr val="FFFFFF"/>
                </a:solidFill>
                <a:latin typeface="Arial" charset="0"/>
                <a:cs typeface="Arial" charset="0"/>
              </a:rPr>
              <a:t>Anish Kumar Das</a:t>
            </a:r>
            <a:endParaRPr lang="en-IN" sz="135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8E2DA-9D6F-4640-BC31-8D14F191A651}"/>
              </a:ext>
            </a:extLst>
          </p:cNvPr>
          <p:cNvSpPr txBox="1"/>
          <p:nvPr/>
        </p:nvSpPr>
        <p:spPr>
          <a:xfrm>
            <a:off x="959912" y="2529923"/>
            <a:ext cx="22404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Trainer:	</a:t>
            </a:r>
            <a:r>
              <a:rPr lang="en-IN" sz="1350" b="1" dirty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Anil </a:t>
            </a:r>
            <a:r>
              <a:rPr lang="en-IN" sz="1350" b="1" dirty="0" err="1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Boppuri</a:t>
            </a:r>
            <a:endParaRPr lang="en-IN" sz="1350" b="1" dirty="0">
              <a:solidFill>
                <a:srgbClr val="FFFFFF"/>
              </a:solidFill>
              <a:latin typeface="Segoe UI" panose="020B0502040204020203" pitchFamily="34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D2C30-0CFF-4436-9725-8647E1BC8579}"/>
              </a:ext>
            </a:extLst>
          </p:cNvPr>
          <p:cNvSpPr txBox="1"/>
          <p:nvPr/>
        </p:nvSpPr>
        <p:spPr>
          <a:xfrm>
            <a:off x="959912" y="2858372"/>
            <a:ext cx="264105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Coach:	</a:t>
            </a:r>
            <a:r>
              <a:rPr lang="en-IN" sz="1350" b="1" dirty="0" err="1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Kanchan</a:t>
            </a:r>
            <a:r>
              <a:rPr lang="en-IN" sz="1350" b="1" dirty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 </a:t>
            </a:r>
            <a:r>
              <a:rPr lang="en-IN" sz="1350" b="1" dirty="0" err="1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Bhise</a:t>
            </a:r>
            <a:endParaRPr lang="en-IN" sz="1350" b="1" dirty="0">
              <a:solidFill>
                <a:srgbClr val="FFFFFF"/>
              </a:solidFill>
              <a:latin typeface="Segoe UI" panose="020B0502040204020203" pitchFamily="34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B0237-F6AE-4DA5-96CF-7A3BBC012D63}"/>
              </a:ext>
            </a:extLst>
          </p:cNvPr>
          <p:cNvSpPr txBox="1"/>
          <p:nvPr/>
        </p:nvSpPr>
        <p:spPr>
          <a:xfrm>
            <a:off x="5782301" y="4128950"/>
            <a:ext cx="1350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MFPE  POD – 3 </a:t>
            </a:r>
            <a:endParaRPr lang="en-IN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B08174-1E5B-4CF2-9D4E-C903F5C00535}"/>
              </a:ext>
            </a:extLst>
          </p:cNvPr>
          <p:cNvCxnSpPr>
            <a:cxnSpLocks/>
          </p:cNvCxnSpPr>
          <p:nvPr/>
        </p:nvCxnSpPr>
        <p:spPr>
          <a:xfrm>
            <a:off x="4419600" y="1846545"/>
            <a:ext cx="0" cy="125860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638E34-2471-409D-8748-38C745A8B1A6}"/>
              </a:ext>
            </a:extLst>
          </p:cNvPr>
          <p:cNvSpPr txBox="1"/>
          <p:nvPr/>
        </p:nvSpPr>
        <p:spPr>
          <a:xfrm>
            <a:off x="5684279" y="1566867"/>
            <a:ext cx="176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Project Team: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F144F-0F52-45CC-98F0-94AF7BB03267}"/>
              </a:ext>
            </a:extLst>
          </p:cNvPr>
          <p:cNvSpPr txBox="1"/>
          <p:nvPr/>
        </p:nvSpPr>
        <p:spPr>
          <a:xfrm>
            <a:off x="4926626" y="1806843"/>
            <a:ext cx="4217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Sayan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saha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(2153380)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Praveen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Anand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(2153424)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Divya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Ravindra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Shinde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(2152188)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Monalisa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Sahoo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(2151585)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Tejaswi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IN" sz="1200" b="1" dirty="0" err="1">
                <a:solidFill>
                  <a:srgbClr val="FFFFFF"/>
                </a:solidFill>
                <a:latin typeface="Arial" charset="0"/>
                <a:cs typeface="Arial" charset="0"/>
              </a:rPr>
              <a:t>Boyapalli</a:t>
            </a: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 (2151548)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800A-9F5A-491B-A387-79A11546A02C}"/>
              </a:ext>
            </a:extLst>
          </p:cNvPr>
          <p:cNvSpPr txBox="1"/>
          <p:nvPr/>
        </p:nvSpPr>
        <p:spPr>
          <a:xfrm>
            <a:off x="4248454" y="3482620"/>
            <a:ext cx="46414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2700" b="1" dirty="0">
                <a:solidFill>
                  <a:srgbClr val="FFFFFF"/>
                </a:solidFill>
                <a:latin typeface="Arial" charset="0"/>
                <a:cs typeface="Arial" charset="0"/>
              </a:rPr>
              <a:t>INTCDE22IJ063(CDE-JAVA)</a:t>
            </a:r>
            <a:endParaRPr lang="en-IN" sz="27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52379-D2BD-4C0E-8A9A-38F3D6DFA2EC}"/>
              </a:ext>
            </a:extLst>
          </p:cNvPr>
          <p:cNvSpPr/>
          <p:nvPr/>
        </p:nvSpPr>
        <p:spPr>
          <a:xfrm>
            <a:off x="7420816" y="4948014"/>
            <a:ext cx="580184" cy="195486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BBA9F-889D-4952-950C-E1813088070B}"/>
              </a:ext>
            </a:extLst>
          </p:cNvPr>
          <p:cNvSpPr/>
          <p:nvPr/>
        </p:nvSpPr>
        <p:spPr>
          <a:xfrm>
            <a:off x="8386396" y="4905828"/>
            <a:ext cx="757604" cy="237673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469308"/>
            <a:ext cx="47206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>
                <a:solidFill>
                  <a:srgbClr val="2A3890"/>
                </a:solidFill>
              </a:rPr>
              <a:t>Daily Share Price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196848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2000" spc="-15" dirty="0">
                <a:latin typeface="Roboto"/>
                <a:cs typeface="Roboto"/>
              </a:rPr>
              <a:t>Daily Share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lang="en-IN" sz="2000" spc="-10" dirty="0">
                <a:latin typeface="Roboto"/>
                <a:cs typeface="Roboto"/>
              </a:rPr>
              <a:t>Price </a:t>
            </a:r>
            <a:r>
              <a:rPr sz="2000" spc="-15" dirty="0">
                <a:latin typeface="Roboto"/>
                <a:cs typeface="Roboto"/>
              </a:rPr>
              <a:t>microservice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will</a:t>
            </a:r>
            <a:r>
              <a:rPr sz="2000" spc="-5" dirty="0">
                <a:latin typeface="Roboto"/>
                <a:cs typeface="Roboto"/>
              </a:rPr>
              <a:t> perform</a:t>
            </a:r>
            <a:r>
              <a:rPr sz="2000" spc="2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operation</a:t>
            </a:r>
            <a:r>
              <a:rPr lang="en-IN" sz="2000" b="1" spc="-5" dirty="0">
                <a:latin typeface="Roboto"/>
                <a:cs typeface="Roboto"/>
              </a:rPr>
              <a:t>s</a:t>
            </a:r>
            <a:r>
              <a:rPr sz="2000" b="1" spc="-5" dirty="0">
                <a:latin typeface="Roboto"/>
                <a:cs typeface="Roboto"/>
              </a:rPr>
              <a:t> like </a:t>
            </a:r>
            <a:r>
              <a:rPr sz="2000" spc="-20" dirty="0">
                <a:latin typeface="Roboto"/>
                <a:cs typeface="Roboto"/>
              </a:rPr>
              <a:t>:</a:t>
            </a:r>
            <a:endParaRPr lang="en-IN" sz="2000" spc="-2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750" spc="-15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Retrieve the current stock market price from database 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Also, Interacts with </a:t>
            </a:r>
            <a:r>
              <a:rPr lang="en-US" sz="1750" b="1" spc="-15" dirty="0">
                <a:latin typeface="Roboto"/>
                <a:cs typeface="Roboto"/>
              </a:rPr>
              <a:t>Calculate Net worth</a:t>
            </a:r>
            <a:r>
              <a:rPr lang="en-US" sz="1750" spc="-15" dirty="0">
                <a:latin typeface="Roboto"/>
                <a:cs typeface="Roboto"/>
              </a:rPr>
              <a:t> Microservice and it will return the </a:t>
            </a:r>
            <a:r>
              <a:rPr lang="en-US" sz="1750" b="1" spc="-15" dirty="0">
                <a:latin typeface="Roboto"/>
                <a:cs typeface="Roboto"/>
              </a:rPr>
              <a:t>current price </a:t>
            </a:r>
            <a:r>
              <a:rPr lang="en-US" sz="1750" spc="-15" dirty="0">
                <a:latin typeface="Roboto"/>
                <a:cs typeface="Roboto"/>
              </a:rPr>
              <a:t>to Calculate Net worth Microservice.</a:t>
            </a:r>
            <a:endParaRPr sz="2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7311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5" dirty="0">
                <a:solidFill>
                  <a:srgbClr val="2A3890"/>
                </a:solidFill>
              </a:rPr>
              <a:t>Daily Share Price</a:t>
            </a:r>
            <a:r>
              <a:rPr lang="en-IN" sz="2400" spc="-40" dirty="0">
                <a:solidFill>
                  <a:srgbClr val="2A3890"/>
                </a:solidFill>
              </a:rPr>
              <a:t> </a:t>
            </a:r>
            <a:r>
              <a:rPr lang="en-IN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lang="en-IN" sz="2400" spc="-475" dirty="0">
                <a:solidFill>
                  <a:srgbClr val="2A3890"/>
                </a:solidFill>
              </a:rPr>
              <a:t> </a:t>
            </a:r>
            <a:r>
              <a:rPr sz="2400" spc="-1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07BCB-D38A-4371-971A-7A499398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7848600" cy="41267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7" y="318986"/>
            <a:ext cx="6092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0" dirty="0">
                <a:solidFill>
                  <a:srgbClr val="2A3890"/>
                </a:solidFill>
              </a:rPr>
              <a:t>Daily Mutual Fund Nav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Microservice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97524" y="976574"/>
            <a:ext cx="7832076" cy="210826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lang="en-IN" sz="1700" spc="-30" dirty="0">
                <a:latin typeface="Roboto"/>
                <a:cs typeface="Roboto"/>
              </a:rPr>
              <a:t>Daily Mutual Fund Nav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15" dirty="0">
                <a:latin typeface="Roboto"/>
                <a:cs typeface="Roboto"/>
              </a:rPr>
              <a:t>Microservices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will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5" dirty="0">
                <a:latin typeface="Roboto"/>
                <a:cs typeface="Roboto"/>
              </a:rPr>
              <a:t>perform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b="1" spc="-5" dirty="0">
                <a:latin typeface="Roboto"/>
                <a:cs typeface="Roboto"/>
              </a:rPr>
              <a:t>operations</a:t>
            </a:r>
            <a:r>
              <a:rPr sz="1700" b="1" dirty="0">
                <a:latin typeface="Roboto"/>
                <a:cs typeface="Roboto"/>
              </a:rPr>
              <a:t> </a:t>
            </a:r>
            <a:r>
              <a:rPr sz="1700" b="1" spc="-10" dirty="0">
                <a:latin typeface="Roboto"/>
                <a:cs typeface="Roboto"/>
              </a:rPr>
              <a:t>like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lang="en-IN" sz="1700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lang="en-US" sz="1700" spc="5" dirty="0">
                <a:latin typeface="Roboto"/>
                <a:cs typeface="Roboto"/>
              </a:rPr>
              <a:t>Retrieve the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700" spc="5" dirty="0">
                <a:latin typeface="Roboto"/>
                <a:cs typeface="Roboto"/>
              </a:rPr>
              <a:t>Net Asset Value) from the database</a:t>
            </a: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600" spc="-15" dirty="0">
                <a:latin typeface="Roboto"/>
                <a:cs typeface="Roboto"/>
              </a:rPr>
              <a:t>Also, Interacts with </a:t>
            </a:r>
            <a:r>
              <a:rPr lang="en-US" sz="1600" b="1" spc="-15" dirty="0">
                <a:latin typeface="Roboto"/>
                <a:cs typeface="Roboto"/>
              </a:rPr>
              <a:t>Calculate Net worth</a:t>
            </a:r>
            <a:r>
              <a:rPr lang="en-US" sz="1600" spc="-15" dirty="0">
                <a:latin typeface="Roboto"/>
                <a:cs typeface="Roboto"/>
              </a:rPr>
              <a:t> Microservice and it will return the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600" spc="-15" dirty="0">
                <a:latin typeface="Roboto"/>
                <a:cs typeface="Roboto"/>
              </a:rPr>
              <a:t>to Calculate Net worth Microservice.</a:t>
            </a:r>
            <a:endParaRPr lang="en-US"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8225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0" dirty="0">
                <a:solidFill>
                  <a:srgbClr val="2A3890"/>
                </a:solidFill>
              </a:rPr>
              <a:t>Daily Mutual Fund Nav</a:t>
            </a:r>
            <a:r>
              <a:rPr lang="en-US" sz="2400" spc="-30" dirty="0">
                <a:solidFill>
                  <a:srgbClr val="2A3890"/>
                </a:solidFill>
              </a:rPr>
              <a:t> </a:t>
            </a:r>
            <a:r>
              <a:rPr lang="en-US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sz="240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36EF5-6684-4A31-8439-3FDE4211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848600" cy="4062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469308"/>
            <a:ext cx="51778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46549" y="1169186"/>
            <a:ext cx="802894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5" dirty="0">
                <a:latin typeface="Roboto"/>
                <a:cs typeface="Roboto"/>
              </a:rPr>
              <a:t>Calculate Net worth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lang="en-IN" sz="1750" dirty="0">
                <a:latin typeface="Roboto"/>
                <a:cs typeface="Roboto"/>
              </a:rPr>
              <a:t>Microservice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be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responsible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60" dirty="0">
                <a:latin typeface="Roboto"/>
                <a:cs typeface="Roboto"/>
              </a:rPr>
              <a:t> </a:t>
            </a:r>
            <a:r>
              <a:rPr lang="en-IN" sz="1750" spc="60" dirty="0">
                <a:latin typeface="Roboto"/>
                <a:cs typeface="Roboto"/>
              </a:rPr>
              <a:t>the </a:t>
            </a:r>
            <a:r>
              <a:rPr lang="en-IN" sz="1750" spc="-10" dirty="0">
                <a:latin typeface="Roboto"/>
                <a:cs typeface="Roboto"/>
              </a:rPr>
              <a:t>following</a:t>
            </a:r>
            <a:r>
              <a:rPr lang="en-IN" sz="1750" b="1" spc="-10" dirty="0">
                <a:latin typeface="Roboto"/>
                <a:cs typeface="Roboto"/>
              </a:rPr>
              <a:t> operations</a:t>
            </a:r>
            <a:r>
              <a:rPr sz="1750" b="1" dirty="0"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-10" dirty="0">
                <a:latin typeface="Roboto"/>
                <a:cs typeface="Roboto"/>
              </a:rPr>
              <a:t>Retrieve the </a:t>
            </a:r>
            <a:r>
              <a:rPr lang="en-US" sz="1600" b="1" spc="-10" dirty="0">
                <a:latin typeface="Roboto"/>
                <a:cs typeface="Roboto"/>
              </a:rPr>
              <a:t>stocks</a:t>
            </a:r>
            <a:r>
              <a:rPr lang="en-US" sz="1600" spc="-10" dirty="0">
                <a:latin typeface="Roboto"/>
                <a:cs typeface="Roboto"/>
              </a:rPr>
              <a:t> and </a:t>
            </a:r>
            <a:r>
              <a:rPr lang="en-US" sz="1600" b="1" spc="-10" dirty="0">
                <a:latin typeface="Roboto"/>
                <a:cs typeface="Roboto"/>
              </a:rPr>
              <a:t>mutual</a:t>
            </a:r>
            <a:r>
              <a:rPr lang="en-US" sz="1600" spc="-10" dirty="0">
                <a:latin typeface="Roboto"/>
                <a:cs typeface="Roboto"/>
              </a:rPr>
              <a:t> </a:t>
            </a:r>
            <a:r>
              <a:rPr lang="en-US" sz="1600" b="1" spc="-10" dirty="0">
                <a:latin typeface="Roboto"/>
                <a:cs typeface="Roboto"/>
              </a:rPr>
              <a:t>funds</a:t>
            </a:r>
            <a:r>
              <a:rPr lang="en-US" sz="1600" spc="-10" dirty="0">
                <a:latin typeface="Roboto"/>
                <a:cs typeface="Roboto"/>
              </a:rPr>
              <a:t> corresponds to the customer portfolio.</a:t>
            </a: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endParaRPr sz="16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5" dirty="0">
                <a:latin typeface="Roboto"/>
                <a:cs typeface="Roboto"/>
              </a:rPr>
              <a:t>It will interact with the </a:t>
            </a:r>
            <a:r>
              <a:rPr lang="en-US" sz="1600" b="1" spc="5" dirty="0">
                <a:latin typeface="Roboto"/>
                <a:cs typeface="Roboto"/>
              </a:rPr>
              <a:t>Daily Share Price &amp; Daily Mutual fund NAV Microservices </a:t>
            </a:r>
            <a:r>
              <a:rPr lang="en-US" sz="1600" spc="5" dirty="0">
                <a:latin typeface="Roboto"/>
                <a:cs typeface="Roboto"/>
              </a:rPr>
              <a:t>to get current market price for that stock &amp; mutual fund and calculate the stock value &amp; mutual fund.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4FF32-3D46-4C06-8AAA-CB6C8B2FDA99}"/>
              </a:ext>
            </a:extLst>
          </p:cNvPr>
          <p:cNvSpPr txBox="1"/>
          <p:nvPr/>
        </p:nvSpPr>
        <p:spPr>
          <a:xfrm>
            <a:off x="546551" y="3409950"/>
            <a:ext cx="5549451" cy="113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US" sz="1200" b="1" spc="-25" dirty="0">
                <a:latin typeface="Roboto"/>
                <a:cs typeface="Roboto"/>
              </a:rPr>
              <a:t>The net worth is calculated as below:-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200" b="1" spc="-25" dirty="0">
              <a:latin typeface="Roboto"/>
              <a:cs typeface="Roboto"/>
            </a:endParaRPr>
          </a:p>
          <a:p>
            <a:pPr marL="469265" lvl="1">
              <a:spcBef>
                <a:spcPts val="100"/>
              </a:spcBef>
              <a:tabLst>
                <a:tab pos="462915" algn="l"/>
                <a:tab pos="463550" algn="l"/>
              </a:tabLst>
            </a:pPr>
            <a:r>
              <a:rPr lang="en-US" sz="1050" b="1" spc="-25" dirty="0">
                <a:latin typeface="Arial" panose="020B0604020202020204" pitchFamily="34" charset="0"/>
                <a:cs typeface="Arial" panose="020B0604020202020204" pitchFamily="34" charset="0"/>
              </a:rPr>
              <a:t>Net worth </a:t>
            </a:r>
            <a:r>
              <a:rPr lang="en-US" sz="1050" spc="-25" dirty="0">
                <a:latin typeface="Arial" panose="020B0604020202020204" pitchFamily="34" charset="0"/>
                <a:cs typeface="Arial" panose="020B0604020202020204" pitchFamily="34" charset="0"/>
              </a:rPr>
              <a:t>= no. of shares of Stock1 * current price of stock1 +  no. of shares of Stock2 * current price of stock2 + … + no. of shares of stockN * current price of stockN] + [no. of units of Mutual Fund1 *  NAV of Mutual Fund1 +  no. of units of Mutual Fund2 * NAV of Mutual Fund2 + … + no. of units of Mutual FundN * NAV of Mutual FundN]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762" y="361950"/>
            <a:ext cx="7921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lang="en-IN" sz="2700" spc="-50" dirty="0">
                <a:solidFill>
                  <a:srgbClr val="2A3890"/>
                </a:solidFill>
              </a:rPr>
              <a:t> </a:t>
            </a:r>
            <a:r>
              <a:rPr lang="en-IN" sz="2700" spc="-20" dirty="0">
                <a:solidFill>
                  <a:srgbClr val="2A3890"/>
                </a:solidFill>
              </a:rPr>
              <a:t>Microservice – Sample 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56C2-753C-4F57-B331-FA4BB117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1550"/>
            <a:ext cx="7696200" cy="3947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>
                <a:solidFill>
                  <a:srgbClr val="2A3890"/>
                </a:solidFill>
              </a:rPr>
              <a:t>Back-end code: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7619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>
                <a:solidFill>
                  <a:srgbClr val="2A3890"/>
                </a:solidFill>
              </a:rPr>
              <a:t>Front-end code: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7619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8458200" cy="415498"/>
          </a:xfrm>
        </p:spPr>
        <p:txBody>
          <a:bodyPr/>
          <a:lstStyle/>
          <a:p>
            <a:r>
              <a:rPr lang="en-US" sz="2700" spc="-10" dirty="0">
                <a:solidFill>
                  <a:srgbClr val="2A3890"/>
                </a:solidFill>
              </a:rPr>
              <a:t>Output of Portfolio Management System: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675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1" y="438150"/>
            <a:ext cx="7729909" cy="4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482980" y="1207389"/>
            <a:ext cx="675602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	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Portfolio Management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System</a:t>
            </a:r>
            <a:r>
              <a:rPr lang="en-IN" sz="17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Architecture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700" dirty="0">
              <a:latin typeface="Roboto"/>
              <a:cs typeface="Roboto"/>
            </a:endParaRPr>
          </a:p>
          <a:p>
            <a:pPr marL="371475" marR="33655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00" b="1" spc="-5" dirty="0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lang="en-IN"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sz="1700" dirty="0">
              <a:latin typeface="Roboto"/>
              <a:cs typeface="Roboto"/>
            </a:endParaRPr>
          </a:p>
          <a:p>
            <a:pPr marL="371475" marR="5080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combines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90DBA-81C9-44FE-9781-88070458D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71550"/>
            <a:ext cx="2286000" cy="1712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1" y="541610"/>
            <a:ext cx="7729909" cy="39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1" y="541610"/>
            <a:ext cx="7663829" cy="39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438150"/>
            <a:ext cx="7687405" cy="40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8640E-76E8-4640-A760-91888A1C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566835"/>
            <a:ext cx="7109927" cy="220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5" y="2800350"/>
            <a:ext cx="7050833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5784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lang="en-US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lang="en-US" spc="-30" dirty="0">
                <a:solidFill>
                  <a:srgbClr val="2A3890"/>
                </a:solidFill>
                <a:latin typeface="Roboto"/>
                <a:cs typeface="Roboto"/>
              </a:rPr>
              <a:t>Deployment-EC2 Instance Creation:</a:t>
            </a:r>
            <a:endParaRPr lang="en-US" dirty="0">
              <a:solidFill>
                <a:schemeClr val="tx2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8640E-76E8-4640-A760-91888A1C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561672"/>
            <a:ext cx="7050833" cy="20353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719096"/>
            <a:ext cx="7050833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3" y="361950"/>
            <a:ext cx="7940157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770" y="57150"/>
            <a:ext cx="5141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Connect EC2 to Instance: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3711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770" y="57150"/>
            <a:ext cx="5141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Connect EC2 to Instance: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9" y="666750"/>
            <a:ext cx="70442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7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3730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S3 Bucket Creation: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0" y="819150"/>
            <a:ext cx="71936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3730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S3 Bucket Creation: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3" y="81915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082822"/>
            <a:ext cx="4267200" cy="2576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33590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15" dirty="0">
                <a:solidFill>
                  <a:srgbClr val="2A3890"/>
                </a:solidFill>
              </a:rPr>
              <a:t>Customer</a:t>
            </a:r>
            <a:endParaRPr sz="27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9BB219-4CE0-49BB-B0AE-AEE6AA6DD72F}"/>
              </a:ext>
            </a:extLst>
          </p:cNvPr>
          <p:cNvSpPr/>
          <p:nvPr/>
        </p:nvSpPr>
        <p:spPr>
          <a:xfrm>
            <a:off x="4162647" y="295275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1058E2-5452-49D7-A52C-9AFCDF64383E}"/>
              </a:ext>
            </a:extLst>
          </p:cNvPr>
          <p:cNvSpPr/>
          <p:nvPr/>
        </p:nvSpPr>
        <p:spPr>
          <a:xfrm>
            <a:off x="4162647" y="1986383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900FF4-BBF2-4CFE-9FB7-26753A780418}"/>
              </a:ext>
            </a:extLst>
          </p:cNvPr>
          <p:cNvSpPr/>
          <p:nvPr/>
        </p:nvSpPr>
        <p:spPr>
          <a:xfrm>
            <a:off x="4162647" y="123650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View assets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BCF83-595D-4CDE-B3ED-48F33A5F7B0A}"/>
              </a:ext>
            </a:extLst>
          </p:cNvPr>
          <p:cNvSpPr txBox="1"/>
          <p:nvPr/>
        </p:nvSpPr>
        <p:spPr>
          <a:xfrm>
            <a:off x="4162647" y="1236500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View Assets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F610E-DB64-436C-8001-AE4CA54E5749}"/>
              </a:ext>
            </a:extLst>
          </p:cNvPr>
          <p:cNvSpPr txBox="1"/>
          <p:nvPr/>
        </p:nvSpPr>
        <p:spPr>
          <a:xfrm>
            <a:off x="4162647" y="2003383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Current Price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F88D83-6FC9-4266-8D56-B7D04F0B6EF3}"/>
              </a:ext>
            </a:extLst>
          </p:cNvPr>
          <p:cNvSpPr txBox="1"/>
          <p:nvPr/>
        </p:nvSpPr>
        <p:spPr>
          <a:xfrm>
            <a:off x="4162648" y="2964660"/>
            <a:ext cx="915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Sell Assets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Upload jar File into S3 Bucket: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3" y="819150"/>
            <a:ext cx="6773333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Make public access to each jar File: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819150"/>
            <a:ext cx="6773331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83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S3 Bucket -Objects: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819150"/>
            <a:ext cx="6773331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Connect Objects into S3 to EC2: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4" y="742950"/>
            <a:ext cx="6773331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Elastic IP Address: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5" y="742950"/>
            <a:ext cx="6773329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9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09550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Elastic IP Address: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25" y="742950"/>
            <a:ext cx="6773329" cy="38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62" y="22938"/>
            <a:ext cx="73514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2A3890"/>
                </a:solidFill>
                <a:latin typeface="Roboto"/>
                <a:cs typeface="Roboto"/>
              </a:rPr>
              <a:t>AWS Code Deploy:</a:t>
            </a:r>
            <a:endParaRPr sz="2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2" y="2814572"/>
            <a:ext cx="6773328" cy="2271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2" y="451260"/>
            <a:ext cx="6773328" cy="23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94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0A2DF2-1458-4A19-B7A6-147B24E9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4" y="895350"/>
            <a:ext cx="7573246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7" y="318633"/>
            <a:ext cx="48850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25" dirty="0">
                <a:solidFill>
                  <a:srgbClr val="2A3890"/>
                </a:solidFill>
              </a:rPr>
              <a:t>:</a:t>
            </a:r>
            <a:endParaRPr sz="2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777327"/>
            <a:ext cx="3558085" cy="5386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solidFill>
                  <a:srgbClr val="2A3890"/>
                </a:solidFill>
              </a:rPr>
              <a:t>Thank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80" dirty="0">
                <a:solidFill>
                  <a:srgbClr val="2A3890"/>
                </a:solidFill>
              </a:rPr>
              <a:t>You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20" dirty="0">
                <a:solidFill>
                  <a:srgbClr val="2A3890"/>
                </a:solidFill>
              </a:rPr>
              <a:t>...!</a:t>
            </a:r>
            <a:endParaRPr sz="3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2" y="1041962"/>
            <a:ext cx="5925401" cy="2929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52933"/>
            <a:ext cx="16179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WorkFlow:</a:t>
            </a:r>
            <a:endParaRPr sz="27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0AD50C7-66EF-4D0D-A294-13E4AE9A4CD7}"/>
              </a:ext>
            </a:extLst>
          </p:cNvPr>
          <p:cNvSpPr/>
          <p:nvPr/>
        </p:nvSpPr>
        <p:spPr>
          <a:xfrm>
            <a:off x="5181600" y="1172164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AD09B78-18B8-456C-99A1-848A6313D145}"/>
              </a:ext>
            </a:extLst>
          </p:cNvPr>
          <p:cNvSpPr/>
          <p:nvPr/>
        </p:nvSpPr>
        <p:spPr>
          <a:xfrm>
            <a:off x="5209955" y="2039162"/>
            <a:ext cx="809847" cy="532589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B5087AB-2DFC-4745-8115-0057399CEE43}"/>
              </a:ext>
            </a:extLst>
          </p:cNvPr>
          <p:cNvSpPr/>
          <p:nvPr/>
        </p:nvSpPr>
        <p:spPr>
          <a:xfrm>
            <a:off x="5212171" y="3215167"/>
            <a:ext cx="807631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F816F-4EA4-407A-9939-2516DDB2818A}"/>
              </a:ext>
            </a:extLst>
          </p:cNvPr>
          <p:cNvSpPr/>
          <p:nvPr/>
        </p:nvSpPr>
        <p:spPr>
          <a:xfrm>
            <a:off x="3352800" y="1409903"/>
            <a:ext cx="1447800" cy="23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68B2F0-07DA-4F0D-939C-88A6F13D6F9A}"/>
              </a:ext>
            </a:extLst>
          </p:cNvPr>
          <p:cNvSpPr/>
          <p:nvPr/>
        </p:nvSpPr>
        <p:spPr>
          <a:xfrm>
            <a:off x="3352800" y="2754631"/>
            <a:ext cx="1524000" cy="45719"/>
          </a:xfrm>
          <a:prstGeom prst="rect">
            <a:avLst/>
          </a:prstGeom>
          <a:solidFill>
            <a:srgbClr val="A9A9A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EBAAFFF7-02F2-4873-AD85-373396F8EA26}"/>
              </a:ext>
            </a:extLst>
          </p:cNvPr>
          <p:cNvSpPr/>
          <p:nvPr/>
        </p:nvSpPr>
        <p:spPr>
          <a:xfrm>
            <a:off x="6248400" y="2039162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59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8D9B9F59-52F6-485E-9CFA-9D91842EA3BF}"/>
              </a:ext>
            </a:extLst>
          </p:cNvPr>
          <p:cNvSpPr/>
          <p:nvPr/>
        </p:nvSpPr>
        <p:spPr>
          <a:xfrm>
            <a:off x="6278526" y="3243965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6E8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7A1AFF-BDC9-453F-B750-3ACD7D9AF0D5}"/>
              </a:ext>
            </a:extLst>
          </p:cNvPr>
          <p:cNvSpPr/>
          <p:nvPr/>
        </p:nvSpPr>
        <p:spPr>
          <a:xfrm>
            <a:off x="1295401" y="3105150"/>
            <a:ext cx="566345" cy="13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23581F-D33A-4589-BCE8-DD90F6EAF104}"/>
              </a:ext>
            </a:extLst>
          </p:cNvPr>
          <p:cNvSpPr txBox="1"/>
          <p:nvPr/>
        </p:nvSpPr>
        <p:spPr>
          <a:xfrm>
            <a:off x="1193717" y="3028951"/>
            <a:ext cx="71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7E7E7E"/>
                </a:solidFill>
              </a:rPr>
              <a:t>Customer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01FEA0-E818-469F-9A1D-B832CAA6BD6B}"/>
              </a:ext>
            </a:extLst>
          </p:cNvPr>
          <p:cNvSpPr txBox="1"/>
          <p:nvPr/>
        </p:nvSpPr>
        <p:spPr>
          <a:xfrm>
            <a:off x="6248400" y="2213494"/>
            <a:ext cx="73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Daily Share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1E6CA-0CBE-4392-8ED7-6C01009432AB}"/>
              </a:ext>
            </a:extLst>
          </p:cNvPr>
          <p:cNvSpPr txBox="1"/>
          <p:nvPr/>
        </p:nvSpPr>
        <p:spPr>
          <a:xfrm>
            <a:off x="6210523" y="3422876"/>
            <a:ext cx="807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Mutual Fund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25C22-A014-4A0F-A541-8F80CC1589B3}"/>
              </a:ext>
            </a:extLst>
          </p:cNvPr>
          <p:cNvSpPr txBox="1"/>
          <p:nvPr/>
        </p:nvSpPr>
        <p:spPr>
          <a:xfrm>
            <a:off x="5219702" y="2062485"/>
            <a:ext cx="76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939393"/>
                </a:solidFill>
              </a:rPr>
              <a:t>Current Price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41DFD2-9FFE-4D83-9E41-93DF8C31C95C}"/>
              </a:ext>
            </a:extLst>
          </p:cNvPr>
          <p:cNvSpPr txBox="1"/>
          <p:nvPr/>
        </p:nvSpPr>
        <p:spPr>
          <a:xfrm>
            <a:off x="5171022" y="3295805"/>
            <a:ext cx="859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solidFill>
                  <a:srgbClr val="939393"/>
                </a:solidFill>
              </a:rPr>
              <a:t>Mutual Fund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92E8A2-9249-493A-8276-F89BE4D18C87}"/>
              </a:ext>
            </a:extLst>
          </p:cNvPr>
          <p:cNvSpPr txBox="1"/>
          <p:nvPr/>
        </p:nvSpPr>
        <p:spPr>
          <a:xfrm>
            <a:off x="5310076" y="122059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View Assets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DE699BBE-993E-4019-87A9-463ACA3F2E8A}"/>
              </a:ext>
            </a:extLst>
          </p:cNvPr>
          <p:cNvSpPr/>
          <p:nvPr/>
        </p:nvSpPr>
        <p:spPr>
          <a:xfrm>
            <a:off x="7619522" y="1170729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Sell Assets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2EDE77B-F1BE-4175-93C4-98C7CBFED24B}"/>
              </a:ext>
            </a:extLst>
          </p:cNvPr>
          <p:cNvSpPr/>
          <p:nvPr/>
        </p:nvSpPr>
        <p:spPr>
          <a:xfrm>
            <a:off x="7619522" y="2682579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B8ECE6-CEBE-47EF-A5E1-D74DE5F56D62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8038622" y="1732115"/>
            <a:ext cx="0" cy="950464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3C67362-0E2E-4D06-86F4-67B111ED8449}"/>
              </a:ext>
            </a:extLst>
          </p:cNvPr>
          <p:cNvSpPr txBox="1"/>
          <p:nvPr/>
        </p:nvSpPr>
        <p:spPr>
          <a:xfrm>
            <a:off x="7619522" y="2732439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Calculate NetWorth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7795531-8EEC-4B2C-907C-0C2DAB67D0F5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rot="10800000" flipV="1">
            <a:off x="6980274" y="1451422"/>
            <a:ext cx="639248" cy="946738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457DB27-D00F-40A9-90E8-4077AEF83DBD}"/>
              </a:ext>
            </a:extLst>
          </p:cNvPr>
          <p:cNvCxnSpPr>
            <a:stCxn id="54" idx="1"/>
            <a:endCxn id="48" idx="3"/>
          </p:cNvCxnSpPr>
          <p:nvPr/>
        </p:nvCxnSpPr>
        <p:spPr>
          <a:xfrm rot="10800000" flipV="1">
            <a:off x="7018154" y="1451422"/>
            <a:ext cx="601368" cy="2156120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7" y="469308"/>
            <a:ext cx="406209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02" y="1159701"/>
            <a:ext cx="6419849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90626" y="1301535"/>
            <a:ext cx="6457315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: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8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</a:t>
            </a:r>
            <a:r>
              <a:rPr lang="en-IN" sz="1750" b="1" spc="-15" dirty="0">
                <a:solidFill>
                  <a:srgbClr val="434343"/>
                </a:solidFill>
                <a:latin typeface="Roboto"/>
                <a:cs typeface="Roboto"/>
              </a:rPr>
              <a:t> 8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Spring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Boot,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Restful-Services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H2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85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Swagger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Postman,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AWS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873748" y="1382734"/>
            <a:ext cx="4841252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 Microservice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Share Price</a:t>
            </a:r>
            <a:r>
              <a:rPr sz="175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Mutual Fund Nav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10" dirty="0">
                <a:solidFill>
                  <a:srgbClr val="434343"/>
                </a:solidFill>
                <a:latin typeface="Roboto"/>
                <a:cs typeface="Roboto"/>
              </a:rPr>
              <a:t>Calculate Net worth Microservice</a:t>
            </a: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rgbClr val="2A3890"/>
                </a:solidFill>
              </a:rPr>
              <a:t>Authorization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456676" y="1442486"/>
            <a:ext cx="678370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</a:t>
            </a: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orization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r>
              <a:rPr sz="1750" b="1" spc="-4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&amp;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Authorization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lang="en-IN" sz="1750" b="1" spc="-10" dirty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6930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lang="en-IN"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lang="en-IN" sz="2800" spc="-25" dirty="0">
                <a:solidFill>
                  <a:srgbClr val="2A3890"/>
                </a:solidFill>
              </a:rPr>
              <a:t>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3B46-189D-480A-89F4-9A2F2475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848599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580</Words>
  <Application>Microsoft Office PowerPoint</Application>
  <PresentationFormat>On-screen Show (16:9)</PresentationFormat>
  <Paragraphs>100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PGothic</vt:lpstr>
      <vt:lpstr>Arial</vt:lpstr>
      <vt:lpstr>Calibri</vt:lpstr>
      <vt:lpstr>Microsoft Sans Serif</vt:lpstr>
      <vt:lpstr>Roboto</vt:lpstr>
      <vt:lpstr>Segoe UI</vt:lpstr>
      <vt:lpstr>Office Theme</vt:lpstr>
      <vt:lpstr>1_Office Theme</vt:lpstr>
      <vt:lpstr>  </vt:lpstr>
      <vt:lpstr>Introduction</vt:lpstr>
      <vt:lpstr>Architecture Diagram for Customer</vt:lpstr>
      <vt:lpstr>WorkFlow:</vt:lpstr>
      <vt:lpstr>Client - Server Architecture</vt:lpstr>
      <vt:lpstr>Technologies Used</vt:lpstr>
      <vt:lpstr>Working Microservices:</vt:lpstr>
      <vt:lpstr>Authorization Microservice</vt:lpstr>
      <vt:lpstr>Authorization Microservice - Sample Request</vt:lpstr>
      <vt:lpstr>Daily Share Price Microservice</vt:lpstr>
      <vt:lpstr>Daily Share Price Microservice -  Sample Request</vt:lpstr>
      <vt:lpstr>Daily Mutual Fund Nav Microservice</vt:lpstr>
      <vt:lpstr>Daily Mutual Fund Nav Microservice - Sample Request</vt:lpstr>
      <vt:lpstr>Calculate Net Worth Microservice</vt:lpstr>
      <vt:lpstr>Calculate Net Worth Microservice – Sample Request</vt:lpstr>
      <vt:lpstr>Back-end code:</vt:lpstr>
      <vt:lpstr>Front-end code:</vt:lpstr>
      <vt:lpstr>Output of Portfolio Management System: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testing:</vt:lpstr>
      <vt:lpstr>Thank You 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Management</dc:title>
  <dc:creator>Babloo Kumar</dc:creator>
  <cp:lastModifiedBy>Tejaswi Reddy</cp:lastModifiedBy>
  <cp:revision>83</cp:revision>
  <dcterms:created xsi:type="dcterms:W3CDTF">2022-07-12T04:40:15Z</dcterms:created>
  <dcterms:modified xsi:type="dcterms:W3CDTF">2022-08-03T14:21:02Z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