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0bec6b4b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0bec6b4b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30bec6b4b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0bec6b4b7_3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0bec6b4b7_3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30bec6b4b7_3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0bec6b4b7_3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0bec6b4b7_3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30bec6b4b7_3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0bec6b4b7_3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0bec6b4b7_3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30bec6b4b7_3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0bec6b4b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0bec6b4b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0bec6b4b7_3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0bec6b4b7_3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30bec6b4b7_3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0bec6b4b7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0bec6b4b7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0bec6b4b7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0bec6b4b7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0bec6b4b7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0bec6b4b7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0bec6b4b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0bec6b4b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0bec6b4b7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0bec6b4b7_3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0bec6b4b7_3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30bec6b4b7_3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0bec6b4b7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0bec6b4b7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0bec6b4b7_3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bec6b4b7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0bec6b4b7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0bec6b4b7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0bec6b4b7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0bec6b4b7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30bec6b4b7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bec6b4b7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0bec6b4b7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30bec6b4b7_3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0bec6b4b7_3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0bec6b4b7_3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0bec6b4b7_3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29234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3391382" y="-134266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4028" y="6346057"/>
            <a:ext cx="2833493" cy="161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667577" y="62531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21920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885769" y="2514226"/>
            <a:ext cx="22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SIZE EXAMPLE</a:t>
            </a:r>
            <a:endParaRPr/>
          </a:p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667577" y="62531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60936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460529" y="2514226"/>
            <a:ext cx="33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/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6289366" y="1282156"/>
            <a:ext cx="5139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289366" y="2292510"/>
            <a:ext cx="8646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667577" y="62531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098405" y="0"/>
            <a:ext cx="6093600" cy="59649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558934" y="2514226"/>
            <a:ext cx="33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345766" y="1282156"/>
            <a:ext cx="5139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345766" y="2292510"/>
            <a:ext cx="57525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667577" y="62531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1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4028" y="6346057"/>
            <a:ext cx="2833493" cy="161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0" type="dt"/>
          </p:nvPr>
        </p:nvSpPr>
        <p:spPr>
          <a:xfrm>
            <a:off x="4667577" y="625314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431136" y="62531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document here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uskyIcon_TwoColor.pn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34322" y="6238832"/>
            <a:ext cx="337770" cy="4179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ode/varadahirwadkar/starter-amazon-fine-food-reviews-503caf78-5" TargetMode="External"/><Relationship Id="rId4" Type="http://schemas.openxmlformats.org/officeDocument/2006/relationships/hyperlink" Target="https://en.wikipedia.org/wiki/Tf%E2%80%93idf" TargetMode="External"/><Relationship Id="rId5" Type="http://schemas.openxmlformats.org/officeDocument/2006/relationships/hyperlink" Target="https://www.analyticsvidhya.com/blog/2021/06/vader-for-sentiment-analys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Sentiment Analysis on Amazon Fine Food Reviews</a:t>
            </a:r>
            <a:endParaRPr/>
          </a:p>
        </p:txBody>
      </p:sp>
      <p:sp>
        <p:nvSpPr>
          <p:cNvPr id="56" name="Google Shape;56;p8"/>
          <p:cNvSpPr txBox="1"/>
          <p:nvPr>
            <p:ph idx="4294967295" type="subTitle"/>
          </p:nvPr>
        </p:nvSpPr>
        <p:spPr>
          <a:xfrm>
            <a:off x="7443500" y="3997700"/>
            <a:ext cx="3308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2400"/>
              <a:t>Goutham Thota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2400"/>
              <a:t>Jaya Surya Thota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2400"/>
              <a:t>Tejaswi Chintapalli</a:t>
            </a:r>
            <a:endParaRPr sz="2400"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276252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0" y="806825"/>
            <a:ext cx="4599074" cy="3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564775" y="221875"/>
            <a:ext cx="43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075" y="937175"/>
            <a:ext cx="4254900" cy="32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272" y="876678"/>
            <a:ext cx="2666153" cy="3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685800" y="4679575"/>
            <a:ext cx="84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Converting Score into Sentiment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/>
              <a:t>Drop duplicat</a:t>
            </a:r>
            <a:r>
              <a:rPr lang="en-US" sz="2400"/>
              <a:t>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/>
              <a:t>393579 rows, 2 columns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/>
              <a:t>Convert the text into lower case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/>
              <a:t>Removed numbers, special characters, stop words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/>
              <a:t>Lemmatization</a:t>
            </a:r>
            <a:endParaRPr sz="2400"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875816" y="58912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800"/>
              <a:t>TF-IDF Vectorizer</a:t>
            </a:r>
            <a:endParaRPr/>
          </a:p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1666750" y="1750100"/>
            <a:ext cx="9497700" cy="40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Char char="❖"/>
            </a:pPr>
            <a:r>
              <a:rPr lang="en-US"/>
              <a:t>TF-IDF stands for Term frequency-inverse document frequency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Char char="❖"/>
            </a:pPr>
            <a:r>
              <a:rPr lang="en-US"/>
              <a:t>The term frequency is the number of times a word appears in a text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Char char="❖"/>
            </a:pPr>
            <a:r>
              <a:rPr lang="en-US"/>
              <a:t> The inverse document frequency is a measure of how much information a word provides across the collection of texts.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Char char="❖"/>
            </a:pPr>
            <a:r>
              <a:rPr lang="en-US"/>
              <a:t>Convert data into numeric values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Char char="❖"/>
            </a:pPr>
            <a:r>
              <a:rPr lang="en-US"/>
              <a:t>Gives the rank of word in the text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202" name="Google Shape;202;p20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Pre-trained model: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Sentiment</a:t>
            </a:r>
            <a:r>
              <a:rPr lang="en-US"/>
              <a:t> Intensity Analyser from </a:t>
            </a:r>
            <a:r>
              <a:rPr lang="en-US"/>
              <a:t>Vader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Accuracy: 66%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425" y="3853375"/>
            <a:ext cx="7217676" cy="15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models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project tested the following different models, to identify the best model for </a:t>
            </a:r>
            <a:r>
              <a:rPr lang="en-US"/>
              <a:t>Sentiment Analysis</a:t>
            </a:r>
            <a:r>
              <a:rPr lang="en-US"/>
              <a:t>.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Decision Tree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Random forests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Multinomial Naive Bayes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Logistic Regression 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8212800" y="6210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SAT5165</a:t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Splitting</a:t>
            </a:r>
            <a:endParaRPr/>
          </a:p>
        </p:txBody>
      </p:sp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70% 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15% validation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15% 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Stratified random sampling</a:t>
            </a:r>
            <a:endParaRPr/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ctrTitle"/>
          </p:nvPr>
        </p:nvSpPr>
        <p:spPr>
          <a:xfrm>
            <a:off x="361475" y="189501"/>
            <a:ext cx="9754200" cy="46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Classification Reports</a:t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875" y="1152752"/>
            <a:ext cx="40195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50" y="1162277"/>
            <a:ext cx="38862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00" y="3778625"/>
            <a:ext cx="3886200" cy="217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875" y="3619413"/>
            <a:ext cx="4236375" cy="23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413500" y="766475"/>
            <a:ext cx="27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Multinomial Naive Bayes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020500" y="766475"/>
            <a:ext cx="27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144875" y="3228900"/>
            <a:ext cx="27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13500" y="3307625"/>
            <a:ext cx="27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ctrTitle"/>
          </p:nvPr>
        </p:nvSpPr>
        <p:spPr>
          <a:xfrm>
            <a:off x="707629" y="3407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Accuracy Plot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50" y="1263100"/>
            <a:ext cx="10285874" cy="50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9" name="Google Shape;249;p25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https://www.kaggle.com/code/varadahirwadkar/starter-amazon-fine-food-reviews-503caf78-5</a:t>
            </a:r>
            <a:endParaRPr sz="26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https://en.wikipedia.org/wiki/Tf%E2%80%93idf</a:t>
            </a:r>
            <a:endParaRPr sz="26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https://www.analyticsvidhya.com/blog/2021/06/vader-for-sentiment-analysis/</a:t>
            </a:r>
            <a:endParaRPr sz="2600"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4000"/>
              <a:t>Introduction</a:t>
            </a:r>
            <a:endParaRPr/>
          </a:p>
        </p:txBody>
      </p:sp>
      <p:sp>
        <p:nvSpPr>
          <p:cNvPr id="63" name="Google Shape;63;p9"/>
          <p:cNvSpPr txBox="1"/>
          <p:nvPr>
            <p:ph idx="4294967295" type="subTitle"/>
          </p:nvPr>
        </p:nvSpPr>
        <p:spPr>
          <a:xfrm>
            <a:off x="1039550" y="1689575"/>
            <a:ext cx="9711300" cy="4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❖"/>
            </a:pPr>
            <a:r>
              <a:rPr lang="en-US" sz="1700"/>
              <a:t>A wide range of consumer reviews for various food products can be found in the Amazon Fine Food Reviews dataset, which is accessible on Kaggle.</a:t>
            </a:r>
            <a:endParaRPr sz="1700"/>
          </a:p>
          <a:p>
            <a:pPr indent="-27305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❖"/>
            </a:pPr>
            <a:r>
              <a:rPr lang="en-US" sz="1700"/>
              <a:t>Customer reviews have grown increasingly important as the number of people shopping online has increased.</a:t>
            </a:r>
            <a:endParaRPr sz="1700"/>
          </a:p>
          <a:p>
            <a:pPr indent="-27305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❖"/>
            </a:pPr>
            <a:r>
              <a:rPr lang="en-US" sz="1700"/>
              <a:t>This project aims to explore the dataset and gain insights into customer sentiment, trends, and patterns in the food industry.</a:t>
            </a:r>
            <a:endParaRPr sz="1700"/>
          </a:p>
          <a:p>
            <a:pPr indent="-27305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❖"/>
            </a:pPr>
            <a:r>
              <a:rPr lang="en-US" sz="1700"/>
              <a:t>Our goals include using machine learning models to predict or categorize reviews based on their sentiment or other characteristics, as well as doing EDA and sentiment analysis.</a:t>
            </a:r>
            <a:endParaRPr sz="1700"/>
          </a:p>
          <a:p>
            <a:pPr indent="-27305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❖"/>
            </a:pPr>
            <a:r>
              <a:rPr lang="en-US" sz="1700"/>
              <a:t>The findings of our investigation can assist entities to understand the preferences and viewpoints of their customers by giving them useful information.</a:t>
            </a:r>
            <a:endParaRPr sz="1700"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276252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r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None/>
            </a:pPr>
            <a:r>
              <a:rPr lang="en-US"/>
              <a:t>SAT5165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6308582" y="1091036"/>
            <a:ext cx="5093912" cy="996375"/>
            <a:chOff x="4530625" y="1206568"/>
            <a:chExt cx="3820529" cy="747300"/>
          </a:xfrm>
        </p:grpSpPr>
        <p:cxnSp>
          <p:nvCxnSpPr>
            <p:cNvPr id="73" name="Google Shape;73;p10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" name="Google Shape;74;p10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" name="Google Shape;77;p10"/>
          <p:cNvGrpSpPr/>
          <p:nvPr/>
        </p:nvGrpSpPr>
        <p:grpSpPr>
          <a:xfrm>
            <a:off x="7020331" y="2334749"/>
            <a:ext cx="4382163" cy="996375"/>
            <a:chOff x="5064450" y="2086419"/>
            <a:chExt cx="3286704" cy="747300"/>
          </a:xfrm>
        </p:grpSpPr>
        <p:cxnSp>
          <p:nvCxnSpPr>
            <p:cNvPr id="78" name="Google Shape;78;p10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0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0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Open Sans"/>
                  <a:ea typeface="Open Sans"/>
                  <a:cs typeface="Open Sans"/>
                  <a:sym typeface="Open Sans"/>
                </a:rPr>
                <a:t>Data Splitting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2" name="Google Shape;82;p10"/>
          <p:cNvGrpSpPr/>
          <p:nvPr/>
        </p:nvGrpSpPr>
        <p:grpSpPr>
          <a:xfrm>
            <a:off x="7699915" y="3773965"/>
            <a:ext cx="3702580" cy="996375"/>
            <a:chOff x="5574150" y="3083456"/>
            <a:chExt cx="2777004" cy="747300"/>
          </a:xfrm>
        </p:grpSpPr>
        <p:cxnSp>
          <p:nvCxnSpPr>
            <p:cNvPr id="83" name="Google Shape;83;p10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0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Open Sans"/>
                  <a:ea typeface="Open Sans"/>
                  <a:cs typeface="Open Sans"/>
                  <a:sym typeface="Open Sans"/>
                </a:rPr>
                <a:t>Performance Evaluation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804910" y="1759201"/>
            <a:ext cx="4624850" cy="996375"/>
            <a:chOff x="744101" y="1672393"/>
            <a:chExt cx="3468724" cy="747300"/>
          </a:xfrm>
        </p:grpSpPr>
        <p:cxnSp>
          <p:nvCxnSpPr>
            <p:cNvPr id="88" name="Google Shape;88;p10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0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10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Exploratory Data Analysis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93700" lvl="0" marL="60960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SzPts val="1400"/>
                <a:buFont typeface="Open Sans"/>
                <a:buChar char="●"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Data Transformation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" name="Google Shape;92;p10"/>
          <p:cNvGrpSpPr/>
          <p:nvPr/>
        </p:nvGrpSpPr>
        <p:grpSpPr>
          <a:xfrm>
            <a:off x="804910" y="2982608"/>
            <a:ext cx="4028824" cy="996375"/>
            <a:chOff x="744101" y="2507609"/>
            <a:chExt cx="3021694" cy="747300"/>
          </a:xfrm>
        </p:grpSpPr>
        <p:cxnSp>
          <p:nvCxnSpPr>
            <p:cNvPr id="93" name="Google Shape;93;p10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0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0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Open Sans"/>
                  <a:ea typeface="Open Sans"/>
                  <a:cs typeface="Open Sans"/>
                  <a:sym typeface="Open Sans"/>
                </a:rPr>
                <a:t>Model Building &amp; Model Selection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" name="Google Shape;97;p10"/>
          <p:cNvGrpSpPr/>
          <p:nvPr/>
        </p:nvGrpSpPr>
        <p:grpSpPr>
          <a:xfrm>
            <a:off x="3756655" y="1257536"/>
            <a:ext cx="4678985" cy="4342944"/>
            <a:chOff x="3318063" y="1368287"/>
            <a:chExt cx="2408000" cy="2993482"/>
          </a:xfrm>
        </p:grpSpPr>
        <p:sp>
          <p:nvSpPr>
            <p:cNvPr id="98" name="Google Shape;98;p10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99" name="Google Shape;99;p10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0" name="Google Shape;100;p10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01" name="Google Shape;101;p10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2" name="Google Shape;102;p10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4" name="Google Shape;104;p10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5" name="Google Shape;105;p10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p10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08" name="Google Shape;108;p10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9" name="Google Shape;109;p10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1" name="Google Shape;111;p10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3" name="Google Shape;113;p10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4" name="Google Shape;114;p10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  <p:sp>
        <p:nvSpPr>
          <p:cNvPr id="115" name="Google Shape;115;p10"/>
          <p:cNvSpPr txBox="1"/>
          <p:nvPr/>
        </p:nvSpPr>
        <p:spPr>
          <a:xfrm>
            <a:off x="789300" y="654075"/>
            <a:ext cx="271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8200825" y="6222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SAT5165</a:t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276252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SAT5165</a:t>
            </a:r>
            <a:endParaRPr/>
          </a:p>
        </p:txBody>
      </p:sp>
      <p:sp>
        <p:nvSpPr>
          <p:cNvPr descr="Half page image example, left." id="122" name="Google Shape;122;p11"/>
          <p:cNvSpPr/>
          <p:nvPr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>
            <p:ph type="ctrTitle"/>
          </p:nvPr>
        </p:nvSpPr>
        <p:spPr>
          <a:xfrm>
            <a:off x="6289365" y="1282156"/>
            <a:ext cx="5783185" cy="72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4000"/>
              <a:t>Data set</a:t>
            </a:r>
            <a:endParaRPr/>
          </a:p>
        </p:txBody>
      </p:sp>
      <p:sp>
        <p:nvSpPr>
          <p:cNvPr id="124" name="Google Shape;124;p11"/>
          <p:cNvSpPr txBox="1"/>
          <p:nvPr>
            <p:ph idx="4294967295" type="subTitle"/>
          </p:nvPr>
        </p:nvSpPr>
        <p:spPr>
          <a:xfrm>
            <a:off x="6289366" y="2292510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568454 rows, 10 columns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Dropped unnecessary columns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Text and Score are the columns 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Text is independent variable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Score is the dependent variable</a:t>
            </a: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34549" cy="59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ctrTitle"/>
          </p:nvPr>
        </p:nvSpPr>
        <p:spPr>
          <a:xfrm>
            <a:off x="6289366" y="1282156"/>
            <a:ext cx="51399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Variable</a:t>
            </a:r>
            <a:endParaRPr/>
          </a:p>
        </p:txBody>
      </p:sp>
      <p:sp>
        <p:nvSpPr>
          <p:cNvPr id="132" name="Google Shape;132;p12"/>
          <p:cNvSpPr txBox="1"/>
          <p:nvPr>
            <p:ph idx="1" type="subTitle"/>
          </p:nvPr>
        </p:nvSpPr>
        <p:spPr>
          <a:xfrm>
            <a:off x="6289366" y="2292510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Name: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No of classes: 5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Name of classes: 1, 2, 3, 4, 5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59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6289366" y="1282156"/>
            <a:ext cx="51399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Category</a:t>
            </a:r>
            <a:endParaRPr/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6168347" y="2282425"/>
            <a:ext cx="58734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Name: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No of classes: 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Name of classes: </a:t>
            </a:r>
            <a:r>
              <a:rPr lang="en-US"/>
              <a:t>satisfactory</a:t>
            </a:r>
            <a:r>
              <a:rPr lang="en-US"/>
              <a:t>, okay, average, good, great</a:t>
            </a:r>
            <a:endParaRPr/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59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classes</a:t>
            </a:r>
            <a:endParaRPr/>
          </a:p>
        </p:txBody>
      </p:sp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data with 5 classes did not work because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Preprocessing takes a lot of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3 data splits, train, validation and test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Hyper parameter tuning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Time complexity is too high</a:t>
            </a:r>
            <a:endParaRPr/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ctrTitle"/>
          </p:nvPr>
        </p:nvSpPr>
        <p:spPr>
          <a:xfrm>
            <a:off x="6289366" y="1282156"/>
            <a:ext cx="51399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Category</a:t>
            </a:r>
            <a:endParaRPr/>
          </a:p>
        </p:txBody>
      </p:sp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6289366" y="2292510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Name: score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of classes: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 of classes: positive, neutral,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negative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59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 classes</a:t>
            </a:r>
            <a:endParaRPr/>
          </a:p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data with 3 classes did not work because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3 data splits, train, validation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Hyper 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logistic regression and Naive Bias ran successfully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/>
              <a:t>Decision trees, Random Forest, and neural networks did not run</a:t>
            </a:r>
            <a:endParaRPr/>
          </a:p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276252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SAT5165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