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1235" r:id="rId2"/>
    <p:sldId id="1224" r:id="rId3"/>
    <p:sldId id="402" r:id="rId4"/>
    <p:sldId id="401" r:id="rId5"/>
    <p:sldId id="404" r:id="rId6"/>
    <p:sldId id="405" r:id="rId7"/>
    <p:sldId id="1234" r:id="rId8"/>
    <p:sldId id="1223" r:id="rId9"/>
    <p:sldId id="1225" r:id="rId10"/>
    <p:sldId id="1226" r:id="rId11"/>
    <p:sldId id="1227" r:id="rId12"/>
    <p:sldId id="1228" r:id="rId13"/>
    <p:sldId id="1229" r:id="rId14"/>
    <p:sldId id="1230" r:id="rId15"/>
    <p:sldId id="1236" r:id="rId16"/>
    <p:sldId id="1232" r:id="rId17"/>
    <p:sldId id="1233" r:id="rId18"/>
    <p:sldId id="12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CC5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E454C-C1A6-4A84-A251-55481430D9A2}" v="1" dt="2023-08-03T12:03:40.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5147" autoAdjust="0"/>
  </p:normalViewPr>
  <p:slideViewPr>
    <p:cSldViewPr snapToGrid="0">
      <p:cViewPr varScale="1">
        <p:scale>
          <a:sx n="91" d="100"/>
          <a:sy n="91" d="100"/>
        </p:scale>
        <p:origin x="13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Kant" userId="cca54047-bbed-43a8-b2b7-0f273b14b17e" providerId="ADAL" clId="{F25E454C-C1A6-4A84-A251-55481430D9A2}"/>
    <pc:docChg chg="addSld modSld">
      <pc:chgData name="Ravi Kant" userId="cca54047-bbed-43a8-b2b7-0f273b14b17e" providerId="ADAL" clId="{F25E454C-C1A6-4A84-A251-55481430D9A2}" dt="2023-08-03T12:03:40.569" v="0"/>
      <pc:docMkLst>
        <pc:docMk/>
      </pc:docMkLst>
      <pc:sldChg chg="add">
        <pc:chgData name="Ravi Kant" userId="cca54047-bbed-43a8-b2b7-0f273b14b17e" providerId="ADAL" clId="{F25E454C-C1A6-4A84-A251-55481430D9A2}" dt="2023-08-03T12:03:40.569" v="0"/>
        <pc:sldMkLst>
          <pc:docMk/>
          <pc:sldMk cId="932423438" sldId="270"/>
        </pc:sldMkLst>
      </pc:sldChg>
    </pc:docChg>
  </pc:docChgLst>
  <pc:docChgLst>
    <pc:chgData name="Ravi Kant" userId="cca54047-bbed-43a8-b2b7-0f273b14b17e" providerId="ADAL" clId="{DCD5A7E0-7E1B-483C-BA2C-FAFA6DC059F5}"/>
    <pc:docChg chg="modSld">
      <pc:chgData name="Ravi Kant" userId="cca54047-bbed-43a8-b2b7-0f273b14b17e" providerId="ADAL" clId="{DCD5A7E0-7E1B-483C-BA2C-FAFA6DC059F5}" dt="2023-08-01T10:14:21.735" v="0" actId="1076"/>
      <pc:docMkLst>
        <pc:docMk/>
      </pc:docMkLst>
      <pc:sldChg chg="modSp mod">
        <pc:chgData name="Ravi Kant" userId="cca54047-bbed-43a8-b2b7-0f273b14b17e" providerId="ADAL" clId="{DCD5A7E0-7E1B-483C-BA2C-FAFA6DC059F5}" dt="2023-08-01T10:14:21.735" v="0" actId="1076"/>
        <pc:sldMkLst>
          <pc:docMk/>
          <pc:sldMk cId="3552827089" sldId="1224"/>
        </pc:sldMkLst>
        <pc:spChg chg="mod">
          <ac:chgData name="Ravi Kant" userId="cca54047-bbed-43a8-b2b7-0f273b14b17e" providerId="ADAL" clId="{DCD5A7E0-7E1B-483C-BA2C-FAFA6DC059F5}" dt="2023-08-01T10:14:21.735" v="0" actId="1076"/>
          <ac:spMkLst>
            <pc:docMk/>
            <pc:sldMk cId="3552827089" sldId="1224"/>
            <ac:spMk id="13" creationId="{12E02D64-B693-F89D-9F9C-63283C8B73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61EB9-FAC0-466B-9EE7-BC0CD6961C17}"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ADC34-A46E-40C3-A30D-463EB8FD0F02}" type="slidenum">
              <a:rPr lang="en-US" smtClean="0"/>
              <a:t>‹#›</a:t>
            </a:fld>
            <a:endParaRPr lang="en-US"/>
          </a:p>
        </p:txBody>
      </p:sp>
    </p:spTree>
    <p:extLst>
      <p:ext uri="{BB962C8B-B14F-4D97-AF65-F5344CB8AC3E}">
        <p14:creationId xmlns:p14="http://schemas.microsoft.com/office/powerpoint/2010/main" val="20946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1D75D3-222A-4672-BFF3-56CAF5B493C3}" type="datetime3">
              <a:rPr lang="en-US" smtClean="0"/>
              <a:t>3 September 2023</a:t>
            </a:fld>
            <a:endParaRPr lang="en-IN"/>
          </a:p>
        </p:txBody>
      </p:sp>
      <p:sp>
        <p:nvSpPr>
          <p:cNvPr id="5" name="Footer Placeholder 4"/>
          <p:cNvSpPr>
            <a:spLocks noGrp="1"/>
          </p:cNvSpPr>
          <p:nvPr>
            <p:ph type="ftr" sz="quarter" idx="11"/>
          </p:nvPr>
        </p:nvSpPr>
        <p:spPr/>
        <p:txBody>
          <a:bodyPr/>
          <a:lstStyle/>
          <a:p>
            <a:r>
              <a:rPr lang="en-IN"/>
              <a:t>Aditya Aluminium Digital KFA</a:t>
            </a:r>
          </a:p>
        </p:txBody>
      </p:sp>
      <p:sp>
        <p:nvSpPr>
          <p:cNvPr id="6" name="Slide Number Placeholder 5"/>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178995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F953B9-8D07-4CF1-9406-5B512CD57929}" type="datetime3">
              <a:rPr lang="en-US" smtClean="0"/>
              <a:t>3 September 2023</a:t>
            </a:fld>
            <a:endParaRPr lang="en-IN"/>
          </a:p>
        </p:txBody>
      </p:sp>
      <p:sp>
        <p:nvSpPr>
          <p:cNvPr id="5" name="Footer Placeholder 4"/>
          <p:cNvSpPr>
            <a:spLocks noGrp="1"/>
          </p:cNvSpPr>
          <p:nvPr>
            <p:ph type="ftr" sz="quarter" idx="11"/>
          </p:nvPr>
        </p:nvSpPr>
        <p:spPr/>
        <p:txBody>
          <a:bodyPr/>
          <a:lstStyle/>
          <a:p>
            <a:r>
              <a:rPr lang="en-IN"/>
              <a:t>Aditya Aluminium Digital KFA</a:t>
            </a:r>
          </a:p>
        </p:txBody>
      </p:sp>
      <p:sp>
        <p:nvSpPr>
          <p:cNvPr id="6" name="Slide Number Placeholder 5"/>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43346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B03693-EA1E-4E85-BCFC-F32EF34268D0}" type="datetime3">
              <a:rPr lang="en-US" smtClean="0"/>
              <a:t>3 September 2023</a:t>
            </a:fld>
            <a:endParaRPr lang="en-IN"/>
          </a:p>
        </p:txBody>
      </p:sp>
      <p:sp>
        <p:nvSpPr>
          <p:cNvPr id="5" name="Footer Placeholder 4"/>
          <p:cNvSpPr>
            <a:spLocks noGrp="1"/>
          </p:cNvSpPr>
          <p:nvPr>
            <p:ph type="ftr" sz="quarter" idx="11"/>
          </p:nvPr>
        </p:nvSpPr>
        <p:spPr/>
        <p:txBody>
          <a:bodyPr/>
          <a:lstStyle/>
          <a:p>
            <a:r>
              <a:rPr lang="en-IN"/>
              <a:t>Aditya Aluminium Digital KFA</a:t>
            </a:r>
          </a:p>
        </p:txBody>
      </p:sp>
      <p:sp>
        <p:nvSpPr>
          <p:cNvPr id="6" name="Slide Number Placeholder 5"/>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21586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4" name="Rectangle 23"/>
          <p:cNvSpPr/>
          <p:nvPr userDrawn="1"/>
        </p:nvSpPr>
        <p:spPr>
          <a:xfrm>
            <a:off x="0" y="6564702"/>
            <a:ext cx="1311215" cy="293298"/>
          </a:xfrm>
          <a:prstGeom prst="rect">
            <a:avLst/>
          </a:prstGeom>
          <a:solidFill>
            <a:srgbClr val="DB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userDrawn="1"/>
        </p:nvSpPr>
        <p:spPr>
          <a:xfrm>
            <a:off x="1311215" y="6564702"/>
            <a:ext cx="8574657" cy="293298"/>
          </a:xfrm>
          <a:prstGeom prst="rect">
            <a:avLst/>
          </a:prstGeom>
          <a:solidFill>
            <a:srgbClr val="FFD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userDrawn="1"/>
        </p:nvSpPr>
        <p:spPr>
          <a:xfrm>
            <a:off x="9885872" y="6564702"/>
            <a:ext cx="2306128" cy="293298"/>
          </a:xfrm>
          <a:prstGeom prst="rect">
            <a:avLst/>
          </a:prstGeom>
          <a:solidFill>
            <a:srgbClr val="AF1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p:cNvSpPr/>
          <p:nvPr userDrawn="1"/>
        </p:nvSpPr>
        <p:spPr>
          <a:xfrm>
            <a:off x="9679893" y="6565106"/>
            <a:ext cx="416719" cy="292894"/>
          </a:xfrm>
          <a:prstGeom prst="triangle">
            <a:avLst/>
          </a:prstGeom>
          <a:solidFill>
            <a:srgbClr val="F27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p:cNvCxnSpPr/>
          <p:nvPr userDrawn="1"/>
        </p:nvCxnSpPr>
        <p:spPr>
          <a:xfrm flipH="1">
            <a:off x="0" y="809625"/>
            <a:ext cx="12192000" cy="0"/>
          </a:xfrm>
          <a:prstGeom prst="line">
            <a:avLst/>
          </a:prstGeom>
          <a:ln>
            <a:solidFill>
              <a:srgbClr val="AF1E25"/>
            </a:solidFill>
          </a:ln>
        </p:spPr>
        <p:style>
          <a:lnRef idx="1">
            <a:schemeClr val="accent1"/>
          </a:lnRef>
          <a:fillRef idx="0">
            <a:schemeClr val="accent1"/>
          </a:fillRef>
          <a:effectRef idx="0">
            <a:schemeClr val="accent1"/>
          </a:effectRef>
          <a:fontRef idx="minor">
            <a:schemeClr val="tx1"/>
          </a:fontRef>
        </p:style>
      </p:cxnSp>
      <p:sp>
        <p:nvSpPr>
          <p:cNvPr id="33" name="Isosceles Triangle 32">
            <a:hlinkClick r:id="" action="ppaction://hlinkshowjump?jump=nextslide"/>
          </p:cNvPr>
          <p:cNvSpPr/>
          <p:nvPr userDrawn="1"/>
        </p:nvSpPr>
        <p:spPr>
          <a:xfrm rot="5400000">
            <a:off x="11900340" y="6654578"/>
            <a:ext cx="136787" cy="117920"/>
          </a:xfrm>
          <a:prstGeom prst="triangle">
            <a:avLst/>
          </a:prstGeom>
          <a:solidFill>
            <a:srgbClr val="FFD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Isosceles Triangle 33">
            <a:hlinkClick r:id="" action="ppaction://hlinkshowjump?jump=previousslide"/>
          </p:cNvPr>
          <p:cNvSpPr/>
          <p:nvPr userDrawn="1"/>
        </p:nvSpPr>
        <p:spPr>
          <a:xfrm rot="16200000">
            <a:off x="11464572" y="6654579"/>
            <a:ext cx="136787" cy="117920"/>
          </a:xfrm>
          <a:prstGeom prst="triangle">
            <a:avLst/>
          </a:prstGeom>
          <a:solidFill>
            <a:srgbClr val="FFD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lide Number Placeholder 34"/>
          <p:cNvSpPr>
            <a:spLocks noGrp="1"/>
          </p:cNvSpPr>
          <p:nvPr>
            <p:ph type="sldNum" sz="quarter" idx="11"/>
          </p:nvPr>
        </p:nvSpPr>
        <p:spPr>
          <a:xfrm>
            <a:off x="11591925" y="6564702"/>
            <a:ext cx="317847" cy="293298"/>
          </a:xfrm>
        </p:spPr>
        <p:txBody>
          <a:bodyPr lIns="0" tIns="0" rIns="0" bIns="0"/>
          <a:lstStyle>
            <a:lvl1pPr algn="ctr">
              <a:defRPr sz="900" b="1">
                <a:solidFill>
                  <a:schemeClr val="bg1"/>
                </a:solidFill>
              </a:defRPr>
            </a:lvl1pPr>
          </a:lstStyle>
          <a:p>
            <a:fld id="{E7858278-3FA8-4779-8D74-D8CCA51A07B5}" type="slidenum">
              <a:rPr lang="en-IN" smtClean="0"/>
              <a:t>‹#›</a:t>
            </a:fld>
            <a:endParaRPr lang="en-IN"/>
          </a:p>
        </p:txBody>
      </p:sp>
      <p:sp>
        <p:nvSpPr>
          <p:cNvPr id="39" name="Text Placeholder 38"/>
          <p:cNvSpPr>
            <a:spLocks noGrp="1"/>
          </p:cNvSpPr>
          <p:nvPr>
            <p:ph type="body" sz="quarter" idx="12"/>
          </p:nvPr>
        </p:nvSpPr>
        <p:spPr>
          <a:xfrm>
            <a:off x="142874" y="142977"/>
            <a:ext cx="8853641" cy="666648"/>
          </a:xfrm>
          <a:prstGeom prst="rect">
            <a:avLst/>
          </a:prstGeom>
        </p:spPr>
        <p:txBody>
          <a:bodyPr lIns="0" anchor="ctr"/>
          <a:lstStyle>
            <a:lvl1pPr marL="0" indent="0">
              <a:buNone/>
              <a:defRPr lang="en-US" sz="3000" b="1" dirty="0" smtClean="0">
                <a:solidFill>
                  <a:srgbClr val="AF1E25"/>
                </a:solidFill>
              </a:defRPr>
            </a:lvl1pPr>
            <a:lvl2pPr>
              <a:defRPr lang="en-US" sz="3000" b="1" dirty="0" smtClean="0"/>
            </a:lvl2pPr>
            <a:lvl3pPr>
              <a:defRPr lang="en-US" sz="3000" b="1" dirty="0" smtClean="0"/>
            </a:lvl3pPr>
            <a:lvl4pPr>
              <a:defRPr lang="en-US" sz="3000" b="1" dirty="0" smtClean="0"/>
            </a:lvl4pPr>
            <a:lvl5pPr>
              <a:defRPr lang="en-IN" sz="3000" b="1" dirty="0"/>
            </a:lvl5pPr>
          </a:lstStyle>
          <a:p>
            <a:pPr marL="228600" lvl="0" indent="-228600"/>
            <a:r>
              <a:rPr lang="en-US" dirty="0"/>
              <a:t>Edit Master text styles</a:t>
            </a:r>
          </a:p>
        </p:txBody>
      </p:sp>
      <p:sp>
        <p:nvSpPr>
          <p:cNvPr id="41" name="Rectangle 40"/>
          <p:cNvSpPr/>
          <p:nvPr userDrawn="1"/>
        </p:nvSpPr>
        <p:spPr>
          <a:xfrm>
            <a:off x="1311214" y="6553409"/>
            <a:ext cx="1541104" cy="320257"/>
          </a:xfrm>
          <a:prstGeom prst="rect">
            <a:avLst/>
          </a:prstGeom>
        </p:spPr>
        <p:txBody>
          <a:bodyPr wrap="none" lIns="90000" tIns="90000" rIns="90000" bIns="9000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lumMod val="95000"/>
                    <a:lumOff val="5000"/>
                  </a:schemeClr>
                </a:solidFill>
              </a:rPr>
              <a:t>Hindalco Industries Limited </a:t>
            </a:r>
            <a:endParaRPr lang="en-US" sz="900" dirty="0">
              <a:solidFill>
                <a:schemeClr val="tx1">
                  <a:lumMod val="95000"/>
                  <a:lumOff val="5000"/>
                </a:schemeClr>
              </a:solidFill>
            </a:endParaRPr>
          </a:p>
        </p:txBody>
      </p:sp>
      <p:pic>
        <p:nvPicPr>
          <p:cNvPr id="14" name="Picture 13"/>
          <p:cNvPicPr>
            <a:picLocks noChangeAspect="1"/>
          </p:cNvPicPr>
          <p:nvPr userDrawn="1"/>
        </p:nvPicPr>
        <p:blipFill>
          <a:blip r:embed="rId2" cstate="screen"/>
          <a:stretch>
            <a:fillRect/>
          </a:stretch>
        </p:blipFill>
        <p:spPr>
          <a:xfrm>
            <a:off x="11341765" y="0"/>
            <a:ext cx="818165" cy="797679"/>
          </a:xfrm>
          <a:prstGeom prst="rect">
            <a:avLst/>
          </a:prstGeom>
        </p:spPr>
      </p:pic>
    </p:spTree>
    <p:extLst>
      <p:ext uri="{BB962C8B-B14F-4D97-AF65-F5344CB8AC3E}">
        <p14:creationId xmlns:p14="http://schemas.microsoft.com/office/powerpoint/2010/main" val="2241313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059" name="Picture 11" descr="Image result"/>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6"/>
          <p:cNvSpPr>
            <a:spLocks/>
          </p:cNvSpPr>
          <p:nvPr userDrawn="1"/>
        </p:nvSpPr>
        <p:spPr bwMode="auto">
          <a:xfrm>
            <a:off x="5634038" y="0"/>
            <a:ext cx="6557962" cy="5705475"/>
          </a:xfrm>
          <a:custGeom>
            <a:avLst/>
            <a:gdLst>
              <a:gd name="T0" fmla="*/ 8580 w 16524"/>
              <a:gd name="T1" fmla="*/ 0 h 14375"/>
              <a:gd name="T2" fmla="*/ 8896 w 16524"/>
              <a:gd name="T3" fmla="*/ 569 h 14375"/>
              <a:gd name="T4" fmla="*/ 9239 w 16524"/>
              <a:gd name="T5" fmla="*/ 1120 h 14375"/>
              <a:gd name="T6" fmla="*/ 9610 w 16524"/>
              <a:gd name="T7" fmla="*/ 1650 h 14375"/>
              <a:gd name="T8" fmla="*/ 10009 w 16524"/>
              <a:gd name="T9" fmla="*/ 2159 h 14375"/>
              <a:gd name="T10" fmla="*/ 10434 w 16524"/>
              <a:gd name="T11" fmla="*/ 2646 h 14375"/>
              <a:gd name="T12" fmla="*/ 10884 w 16524"/>
              <a:gd name="T13" fmla="*/ 3108 h 14375"/>
              <a:gd name="T14" fmla="*/ 11357 w 16524"/>
              <a:gd name="T15" fmla="*/ 3548 h 14375"/>
              <a:gd name="T16" fmla="*/ 11854 w 16524"/>
              <a:gd name="T17" fmla="*/ 3960 h 14375"/>
              <a:gd name="T18" fmla="*/ 12372 w 16524"/>
              <a:gd name="T19" fmla="*/ 4348 h 14375"/>
              <a:gd name="T20" fmla="*/ 12911 w 16524"/>
              <a:gd name="T21" fmla="*/ 4707 h 14375"/>
              <a:gd name="T22" fmla="*/ 13470 w 16524"/>
              <a:gd name="T23" fmla="*/ 5038 h 14375"/>
              <a:gd name="T24" fmla="*/ 14047 w 16524"/>
              <a:gd name="T25" fmla="*/ 5338 h 14375"/>
              <a:gd name="T26" fmla="*/ 14643 w 16524"/>
              <a:gd name="T27" fmla="*/ 5610 h 14375"/>
              <a:gd name="T28" fmla="*/ 15255 w 16524"/>
              <a:gd name="T29" fmla="*/ 5848 h 14375"/>
              <a:gd name="T30" fmla="*/ 15882 w 16524"/>
              <a:gd name="T31" fmla="*/ 6054 h 14375"/>
              <a:gd name="T32" fmla="*/ 16524 w 16524"/>
              <a:gd name="T33" fmla="*/ 6226 h 14375"/>
              <a:gd name="T34" fmla="*/ 15786 w 16524"/>
              <a:gd name="T35" fmla="*/ 14257 h 14375"/>
              <a:gd name="T36" fmla="*/ 14337 w 16524"/>
              <a:gd name="T37" fmla="*/ 13943 h 14375"/>
              <a:gd name="T38" fmla="*/ 12930 w 16524"/>
              <a:gd name="T39" fmla="*/ 13526 h 14375"/>
              <a:gd name="T40" fmla="*/ 11568 w 16524"/>
              <a:gd name="T41" fmla="*/ 13012 h 14375"/>
              <a:gd name="T42" fmla="*/ 10254 w 16524"/>
              <a:gd name="T43" fmla="*/ 12404 h 14375"/>
              <a:gd name="T44" fmla="*/ 8994 w 16524"/>
              <a:gd name="T45" fmla="*/ 11706 h 14375"/>
              <a:gd name="T46" fmla="*/ 7791 w 16524"/>
              <a:gd name="T47" fmla="*/ 10923 h 14375"/>
              <a:gd name="T48" fmla="*/ 6650 w 16524"/>
              <a:gd name="T49" fmla="*/ 10058 h 14375"/>
              <a:gd name="T50" fmla="*/ 5572 w 16524"/>
              <a:gd name="T51" fmla="*/ 9116 h 14375"/>
              <a:gd name="T52" fmla="*/ 4566 w 16524"/>
              <a:gd name="T53" fmla="*/ 8101 h 14375"/>
              <a:gd name="T54" fmla="*/ 3633 w 16524"/>
              <a:gd name="T55" fmla="*/ 7017 h 14375"/>
              <a:gd name="T56" fmla="*/ 2777 w 16524"/>
              <a:gd name="T57" fmla="*/ 5867 h 14375"/>
              <a:gd name="T58" fmla="*/ 2004 w 16524"/>
              <a:gd name="T59" fmla="*/ 4657 h 14375"/>
              <a:gd name="T60" fmla="*/ 1317 w 16524"/>
              <a:gd name="T61" fmla="*/ 3389 h 14375"/>
              <a:gd name="T62" fmla="*/ 719 w 16524"/>
              <a:gd name="T63" fmla="*/ 2069 h 14375"/>
              <a:gd name="T64" fmla="*/ 215 w 16524"/>
              <a:gd name="T65" fmla="*/ 701 h 14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24" h="14375">
                <a:moveTo>
                  <a:pt x="0" y="0"/>
                </a:moveTo>
                <a:lnTo>
                  <a:pt x="8580" y="0"/>
                </a:lnTo>
                <a:lnTo>
                  <a:pt x="8735" y="287"/>
                </a:lnTo>
                <a:lnTo>
                  <a:pt x="8896" y="569"/>
                </a:lnTo>
                <a:lnTo>
                  <a:pt x="9063" y="848"/>
                </a:lnTo>
                <a:lnTo>
                  <a:pt x="9239" y="1120"/>
                </a:lnTo>
                <a:lnTo>
                  <a:pt x="9421" y="1388"/>
                </a:lnTo>
                <a:lnTo>
                  <a:pt x="9610" y="1650"/>
                </a:lnTo>
                <a:lnTo>
                  <a:pt x="9806" y="1907"/>
                </a:lnTo>
                <a:lnTo>
                  <a:pt x="10009" y="2159"/>
                </a:lnTo>
                <a:lnTo>
                  <a:pt x="10219" y="2405"/>
                </a:lnTo>
                <a:lnTo>
                  <a:pt x="10434" y="2646"/>
                </a:lnTo>
                <a:lnTo>
                  <a:pt x="10656" y="2880"/>
                </a:lnTo>
                <a:lnTo>
                  <a:pt x="10884" y="3108"/>
                </a:lnTo>
                <a:lnTo>
                  <a:pt x="11118" y="3331"/>
                </a:lnTo>
                <a:lnTo>
                  <a:pt x="11357" y="3548"/>
                </a:lnTo>
                <a:lnTo>
                  <a:pt x="11602" y="3757"/>
                </a:lnTo>
                <a:lnTo>
                  <a:pt x="11854" y="3960"/>
                </a:lnTo>
                <a:lnTo>
                  <a:pt x="12110" y="4158"/>
                </a:lnTo>
                <a:lnTo>
                  <a:pt x="12372" y="4348"/>
                </a:lnTo>
                <a:lnTo>
                  <a:pt x="12639" y="4531"/>
                </a:lnTo>
                <a:lnTo>
                  <a:pt x="12911" y="4707"/>
                </a:lnTo>
                <a:lnTo>
                  <a:pt x="13188" y="4876"/>
                </a:lnTo>
                <a:lnTo>
                  <a:pt x="13470" y="5038"/>
                </a:lnTo>
                <a:lnTo>
                  <a:pt x="13757" y="5192"/>
                </a:lnTo>
                <a:lnTo>
                  <a:pt x="14047" y="5338"/>
                </a:lnTo>
                <a:lnTo>
                  <a:pt x="14343" y="5478"/>
                </a:lnTo>
                <a:lnTo>
                  <a:pt x="14643" y="5610"/>
                </a:lnTo>
                <a:lnTo>
                  <a:pt x="14946" y="5733"/>
                </a:lnTo>
                <a:lnTo>
                  <a:pt x="15255" y="5848"/>
                </a:lnTo>
                <a:lnTo>
                  <a:pt x="15567" y="5955"/>
                </a:lnTo>
                <a:lnTo>
                  <a:pt x="15882" y="6054"/>
                </a:lnTo>
                <a:lnTo>
                  <a:pt x="16201" y="6144"/>
                </a:lnTo>
                <a:lnTo>
                  <a:pt x="16524" y="6226"/>
                </a:lnTo>
                <a:lnTo>
                  <a:pt x="16524" y="14375"/>
                </a:lnTo>
                <a:lnTo>
                  <a:pt x="15786" y="14257"/>
                </a:lnTo>
                <a:lnTo>
                  <a:pt x="15057" y="14112"/>
                </a:lnTo>
                <a:lnTo>
                  <a:pt x="14337" y="13943"/>
                </a:lnTo>
                <a:lnTo>
                  <a:pt x="13628" y="13746"/>
                </a:lnTo>
                <a:lnTo>
                  <a:pt x="12930" y="13526"/>
                </a:lnTo>
                <a:lnTo>
                  <a:pt x="12244" y="13281"/>
                </a:lnTo>
                <a:lnTo>
                  <a:pt x="11568" y="13012"/>
                </a:lnTo>
                <a:lnTo>
                  <a:pt x="10905" y="12719"/>
                </a:lnTo>
                <a:lnTo>
                  <a:pt x="10254" y="12404"/>
                </a:lnTo>
                <a:lnTo>
                  <a:pt x="9618" y="12066"/>
                </a:lnTo>
                <a:lnTo>
                  <a:pt x="8994" y="11706"/>
                </a:lnTo>
                <a:lnTo>
                  <a:pt x="8385" y="11325"/>
                </a:lnTo>
                <a:lnTo>
                  <a:pt x="7791" y="10923"/>
                </a:lnTo>
                <a:lnTo>
                  <a:pt x="7212" y="10500"/>
                </a:lnTo>
                <a:lnTo>
                  <a:pt x="6650" y="10058"/>
                </a:lnTo>
                <a:lnTo>
                  <a:pt x="6102" y="9597"/>
                </a:lnTo>
                <a:lnTo>
                  <a:pt x="5572" y="9116"/>
                </a:lnTo>
                <a:lnTo>
                  <a:pt x="5061" y="8617"/>
                </a:lnTo>
                <a:lnTo>
                  <a:pt x="4566" y="8101"/>
                </a:lnTo>
                <a:lnTo>
                  <a:pt x="4091" y="7566"/>
                </a:lnTo>
                <a:lnTo>
                  <a:pt x="3633" y="7017"/>
                </a:lnTo>
                <a:lnTo>
                  <a:pt x="3196" y="6450"/>
                </a:lnTo>
                <a:lnTo>
                  <a:pt x="2777" y="5867"/>
                </a:lnTo>
                <a:lnTo>
                  <a:pt x="2380" y="5269"/>
                </a:lnTo>
                <a:lnTo>
                  <a:pt x="2004" y="4657"/>
                </a:lnTo>
                <a:lnTo>
                  <a:pt x="1649" y="4029"/>
                </a:lnTo>
                <a:lnTo>
                  <a:pt x="1317" y="3389"/>
                </a:lnTo>
                <a:lnTo>
                  <a:pt x="1006" y="2736"/>
                </a:lnTo>
                <a:lnTo>
                  <a:pt x="719" y="2069"/>
                </a:lnTo>
                <a:lnTo>
                  <a:pt x="454" y="1391"/>
                </a:lnTo>
                <a:lnTo>
                  <a:pt x="215" y="701"/>
                </a:lnTo>
                <a:lnTo>
                  <a:pt x="0" y="0"/>
                </a:lnTo>
                <a:close/>
              </a:path>
            </a:pathLst>
          </a:custGeom>
          <a:solidFill>
            <a:srgbClr val="AF1E23"/>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7"/>
          <p:cNvSpPr>
            <a:spLocks/>
          </p:cNvSpPr>
          <p:nvPr userDrawn="1"/>
        </p:nvSpPr>
        <p:spPr bwMode="auto">
          <a:xfrm>
            <a:off x="6942138" y="196850"/>
            <a:ext cx="4799012" cy="4565650"/>
          </a:xfrm>
          <a:custGeom>
            <a:avLst/>
            <a:gdLst>
              <a:gd name="T0" fmla="*/ 271 w 12094"/>
              <a:gd name="T1" fmla="*/ 5639 h 11506"/>
              <a:gd name="T2" fmla="*/ 698 w 12094"/>
              <a:gd name="T3" fmla="*/ 4987 h 11506"/>
              <a:gd name="T4" fmla="*/ 1151 w 12094"/>
              <a:gd name="T5" fmla="*/ 4353 h 11506"/>
              <a:gd name="T6" fmla="*/ 1625 w 12094"/>
              <a:gd name="T7" fmla="*/ 3738 h 11506"/>
              <a:gd name="T8" fmla="*/ 2124 w 12094"/>
              <a:gd name="T9" fmla="*/ 3140 h 11506"/>
              <a:gd name="T10" fmla="*/ 2644 w 12094"/>
              <a:gd name="T11" fmla="*/ 2564 h 11506"/>
              <a:gd name="T12" fmla="*/ 3186 w 12094"/>
              <a:gd name="T13" fmla="*/ 2007 h 11506"/>
              <a:gd name="T14" fmla="*/ 3749 w 12094"/>
              <a:gd name="T15" fmla="*/ 1472 h 11506"/>
              <a:gd name="T16" fmla="*/ 4333 w 12094"/>
              <a:gd name="T17" fmla="*/ 959 h 11506"/>
              <a:gd name="T18" fmla="*/ 4936 w 12094"/>
              <a:gd name="T19" fmla="*/ 467 h 11506"/>
              <a:gd name="T20" fmla="*/ 5557 w 12094"/>
              <a:gd name="T21" fmla="*/ 0 h 11506"/>
              <a:gd name="T22" fmla="*/ 5987 w 12094"/>
              <a:gd name="T23" fmla="*/ 689 h 11506"/>
              <a:gd name="T24" fmla="*/ 6461 w 12094"/>
              <a:gd name="T25" fmla="*/ 1345 h 11506"/>
              <a:gd name="T26" fmla="*/ 6975 w 12094"/>
              <a:gd name="T27" fmla="*/ 1968 h 11506"/>
              <a:gd name="T28" fmla="*/ 7530 w 12094"/>
              <a:gd name="T29" fmla="*/ 2556 h 11506"/>
              <a:gd name="T30" fmla="*/ 8123 w 12094"/>
              <a:gd name="T31" fmla="*/ 3105 h 11506"/>
              <a:gd name="T32" fmla="*/ 8751 w 12094"/>
              <a:gd name="T33" fmla="*/ 3613 h 11506"/>
              <a:gd name="T34" fmla="*/ 9413 w 12094"/>
              <a:gd name="T35" fmla="*/ 4081 h 11506"/>
              <a:gd name="T36" fmla="*/ 10107 w 12094"/>
              <a:gd name="T37" fmla="*/ 4503 h 11506"/>
              <a:gd name="T38" fmla="*/ 10829 w 12094"/>
              <a:gd name="T39" fmla="*/ 4880 h 11506"/>
              <a:gd name="T40" fmla="*/ 11579 w 12094"/>
              <a:gd name="T41" fmla="*/ 5208 h 11506"/>
              <a:gd name="T42" fmla="*/ 11849 w 12094"/>
              <a:gd name="T43" fmla="*/ 5521 h 11506"/>
              <a:gd name="T44" fmla="*/ 11135 w 12094"/>
              <a:gd name="T45" fmla="*/ 5914 h 11506"/>
              <a:gd name="T46" fmla="*/ 10452 w 12094"/>
              <a:gd name="T47" fmla="*/ 6352 h 11506"/>
              <a:gd name="T48" fmla="*/ 9801 w 12094"/>
              <a:gd name="T49" fmla="*/ 6835 h 11506"/>
              <a:gd name="T50" fmla="*/ 9185 w 12094"/>
              <a:gd name="T51" fmla="*/ 7359 h 11506"/>
              <a:gd name="T52" fmla="*/ 8604 w 12094"/>
              <a:gd name="T53" fmla="*/ 7921 h 11506"/>
              <a:gd name="T54" fmla="*/ 8062 w 12094"/>
              <a:gd name="T55" fmla="*/ 8522 h 11506"/>
              <a:gd name="T56" fmla="*/ 7562 w 12094"/>
              <a:gd name="T57" fmla="*/ 9158 h 11506"/>
              <a:gd name="T58" fmla="*/ 7103 w 12094"/>
              <a:gd name="T59" fmla="*/ 9827 h 11506"/>
              <a:gd name="T60" fmla="*/ 6688 w 12094"/>
              <a:gd name="T61" fmla="*/ 10527 h 11506"/>
              <a:gd name="T62" fmla="*/ 6320 w 12094"/>
              <a:gd name="T63" fmla="*/ 11256 h 11506"/>
              <a:gd name="T64" fmla="*/ 5758 w 12094"/>
              <a:gd name="T65" fmla="*/ 11245 h 11506"/>
              <a:gd name="T66" fmla="*/ 5095 w 12094"/>
              <a:gd name="T67" fmla="*/ 10832 h 11506"/>
              <a:gd name="T68" fmla="*/ 4451 w 12094"/>
              <a:gd name="T69" fmla="*/ 10394 h 11506"/>
              <a:gd name="T70" fmla="*/ 3824 w 12094"/>
              <a:gd name="T71" fmla="*/ 9932 h 11506"/>
              <a:gd name="T72" fmla="*/ 3216 w 12094"/>
              <a:gd name="T73" fmla="*/ 9447 h 11506"/>
              <a:gd name="T74" fmla="*/ 2627 w 12094"/>
              <a:gd name="T75" fmla="*/ 8940 h 11506"/>
              <a:gd name="T76" fmla="*/ 2059 w 12094"/>
              <a:gd name="T77" fmla="*/ 8410 h 11506"/>
              <a:gd name="T78" fmla="*/ 1511 w 12094"/>
              <a:gd name="T79" fmla="*/ 7859 h 11506"/>
              <a:gd name="T80" fmla="*/ 985 w 12094"/>
              <a:gd name="T81" fmla="*/ 7287 h 11506"/>
              <a:gd name="T82" fmla="*/ 481 w 12094"/>
              <a:gd name="T83" fmla="*/ 6696 h 11506"/>
              <a:gd name="T84" fmla="*/ 0 w 12094"/>
              <a:gd name="T85" fmla="*/ 6084 h 1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94" h="11506">
                <a:moveTo>
                  <a:pt x="0" y="6084"/>
                </a:moveTo>
                <a:lnTo>
                  <a:pt x="134" y="5861"/>
                </a:lnTo>
                <a:lnTo>
                  <a:pt x="271" y="5639"/>
                </a:lnTo>
                <a:lnTo>
                  <a:pt x="411" y="5420"/>
                </a:lnTo>
                <a:lnTo>
                  <a:pt x="554" y="5203"/>
                </a:lnTo>
                <a:lnTo>
                  <a:pt x="698" y="4987"/>
                </a:lnTo>
                <a:lnTo>
                  <a:pt x="846" y="4774"/>
                </a:lnTo>
                <a:lnTo>
                  <a:pt x="997" y="4563"/>
                </a:lnTo>
                <a:lnTo>
                  <a:pt x="1151" y="4353"/>
                </a:lnTo>
                <a:lnTo>
                  <a:pt x="1306" y="4146"/>
                </a:lnTo>
                <a:lnTo>
                  <a:pt x="1465" y="3941"/>
                </a:lnTo>
                <a:lnTo>
                  <a:pt x="1625" y="3738"/>
                </a:lnTo>
                <a:lnTo>
                  <a:pt x="1789" y="3536"/>
                </a:lnTo>
                <a:lnTo>
                  <a:pt x="1956" y="3337"/>
                </a:lnTo>
                <a:lnTo>
                  <a:pt x="2124" y="3140"/>
                </a:lnTo>
                <a:lnTo>
                  <a:pt x="2295" y="2946"/>
                </a:lnTo>
                <a:lnTo>
                  <a:pt x="2468" y="2754"/>
                </a:lnTo>
                <a:lnTo>
                  <a:pt x="2644" y="2564"/>
                </a:lnTo>
                <a:lnTo>
                  <a:pt x="2822" y="2376"/>
                </a:lnTo>
                <a:lnTo>
                  <a:pt x="3004" y="2190"/>
                </a:lnTo>
                <a:lnTo>
                  <a:pt x="3186" y="2007"/>
                </a:lnTo>
                <a:lnTo>
                  <a:pt x="3372" y="1826"/>
                </a:lnTo>
                <a:lnTo>
                  <a:pt x="3560" y="1648"/>
                </a:lnTo>
                <a:lnTo>
                  <a:pt x="3749" y="1472"/>
                </a:lnTo>
                <a:lnTo>
                  <a:pt x="3942" y="1298"/>
                </a:lnTo>
                <a:lnTo>
                  <a:pt x="4136" y="1127"/>
                </a:lnTo>
                <a:lnTo>
                  <a:pt x="4333" y="959"/>
                </a:lnTo>
                <a:lnTo>
                  <a:pt x="4532" y="792"/>
                </a:lnTo>
                <a:lnTo>
                  <a:pt x="4733" y="628"/>
                </a:lnTo>
                <a:lnTo>
                  <a:pt x="4936" y="467"/>
                </a:lnTo>
                <a:lnTo>
                  <a:pt x="5141" y="309"/>
                </a:lnTo>
                <a:lnTo>
                  <a:pt x="5348" y="153"/>
                </a:lnTo>
                <a:lnTo>
                  <a:pt x="5557" y="0"/>
                </a:lnTo>
                <a:lnTo>
                  <a:pt x="5695" y="233"/>
                </a:lnTo>
                <a:lnTo>
                  <a:pt x="5839" y="462"/>
                </a:lnTo>
                <a:lnTo>
                  <a:pt x="5987" y="689"/>
                </a:lnTo>
                <a:lnTo>
                  <a:pt x="6140" y="911"/>
                </a:lnTo>
                <a:lnTo>
                  <a:pt x="6298" y="1130"/>
                </a:lnTo>
                <a:lnTo>
                  <a:pt x="6461" y="1345"/>
                </a:lnTo>
                <a:lnTo>
                  <a:pt x="6628" y="1557"/>
                </a:lnTo>
                <a:lnTo>
                  <a:pt x="6800" y="1764"/>
                </a:lnTo>
                <a:lnTo>
                  <a:pt x="6975" y="1968"/>
                </a:lnTo>
                <a:lnTo>
                  <a:pt x="7157" y="2168"/>
                </a:lnTo>
                <a:lnTo>
                  <a:pt x="7341" y="2364"/>
                </a:lnTo>
                <a:lnTo>
                  <a:pt x="7530" y="2556"/>
                </a:lnTo>
                <a:lnTo>
                  <a:pt x="7725" y="2743"/>
                </a:lnTo>
                <a:lnTo>
                  <a:pt x="7922" y="2926"/>
                </a:lnTo>
                <a:lnTo>
                  <a:pt x="8123" y="3105"/>
                </a:lnTo>
                <a:lnTo>
                  <a:pt x="8329" y="3279"/>
                </a:lnTo>
                <a:lnTo>
                  <a:pt x="8538" y="3448"/>
                </a:lnTo>
                <a:lnTo>
                  <a:pt x="8751" y="3613"/>
                </a:lnTo>
                <a:lnTo>
                  <a:pt x="8968" y="3774"/>
                </a:lnTo>
                <a:lnTo>
                  <a:pt x="9189" y="3930"/>
                </a:lnTo>
                <a:lnTo>
                  <a:pt x="9413" y="4081"/>
                </a:lnTo>
                <a:lnTo>
                  <a:pt x="9640" y="4227"/>
                </a:lnTo>
                <a:lnTo>
                  <a:pt x="9871" y="4367"/>
                </a:lnTo>
                <a:lnTo>
                  <a:pt x="10107" y="4503"/>
                </a:lnTo>
                <a:lnTo>
                  <a:pt x="10344" y="4634"/>
                </a:lnTo>
                <a:lnTo>
                  <a:pt x="10585" y="4759"/>
                </a:lnTo>
                <a:lnTo>
                  <a:pt x="10829" y="4880"/>
                </a:lnTo>
                <a:lnTo>
                  <a:pt x="11076" y="4995"/>
                </a:lnTo>
                <a:lnTo>
                  <a:pt x="11326" y="5105"/>
                </a:lnTo>
                <a:lnTo>
                  <a:pt x="11579" y="5208"/>
                </a:lnTo>
                <a:lnTo>
                  <a:pt x="11834" y="5307"/>
                </a:lnTo>
                <a:lnTo>
                  <a:pt x="12094" y="5400"/>
                </a:lnTo>
                <a:lnTo>
                  <a:pt x="11849" y="5521"/>
                </a:lnTo>
                <a:lnTo>
                  <a:pt x="11608" y="5646"/>
                </a:lnTo>
                <a:lnTo>
                  <a:pt x="11370" y="5778"/>
                </a:lnTo>
                <a:lnTo>
                  <a:pt x="11135" y="5914"/>
                </a:lnTo>
                <a:lnTo>
                  <a:pt x="10904" y="6055"/>
                </a:lnTo>
                <a:lnTo>
                  <a:pt x="10676" y="6201"/>
                </a:lnTo>
                <a:lnTo>
                  <a:pt x="10452" y="6352"/>
                </a:lnTo>
                <a:lnTo>
                  <a:pt x="10232" y="6508"/>
                </a:lnTo>
                <a:lnTo>
                  <a:pt x="10015" y="6669"/>
                </a:lnTo>
                <a:lnTo>
                  <a:pt x="9801" y="6835"/>
                </a:lnTo>
                <a:lnTo>
                  <a:pt x="9592" y="7005"/>
                </a:lnTo>
                <a:lnTo>
                  <a:pt x="9386" y="7179"/>
                </a:lnTo>
                <a:lnTo>
                  <a:pt x="9185" y="7359"/>
                </a:lnTo>
                <a:lnTo>
                  <a:pt x="8987" y="7541"/>
                </a:lnTo>
                <a:lnTo>
                  <a:pt x="8793" y="7729"/>
                </a:lnTo>
                <a:lnTo>
                  <a:pt x="8604" y="7921"/>
                </a:lnTo>
                <a:lnTo>
                  <a:pt x="8420" y="8118"/>
                </a:lnTo>
                <a:lnTo>
                  <a:pt x="8238" y="8318"/>
                </a:lnTo>
                <a:lnTo>
                  <a:pt x="8062" y="8522"/>
                </a:lnTo>
                <a:lnTo>
                  <a:pt x="7891" y="8730"/>
                </a:lnTo>
                <a:lnTo>
                  <a:pt x="7723" y="8942"/>
                </a:lnTo>
                <a:lnTo>
                  <a:pt x="7562" y="9158"/>
                </a:lnTo>
                <a:lnTo>
                  <a:pt x="7403" y="9377"/>
                </a:lnTo>
                <a:lnTo>
                  <a:pt x="7251" y="9600"/>
                </a:lnTo>
                <a:lnTo>
                  <a:pt x="7103" y="9827"/>
                </a:lnTo>
                <a:lnTo>
                  <a:pt x="6959" y="10057"/>
                </a:lnTo>
                <a:lnTo>
                  <a:pt x="6821" y="10290"/>
                </a:lnTo>
                <a:lnTo>
                  <a:pt x="6688" y="10527"/>
                </a:lnTo>
                <a:lnTo>
                  <a:pt x="6561" y="10767"/>
                </a:lnTo>
                <a:lnTo>
                  <a:pt x="6438" y="11010"/>
                </a:lnTo>
                <a:lnTo>
                  <a:pt x="6320" y="11256"/>
                </a:lnTo>
                <a:lnTo>
                  <a:pt x="6209" y="11506"/>
                </a:lnTo>
                <a:lnTo>
                  <a:pt x="5983" y="11376"/>
                </a:lnTo>
                <a:lnTo>
                  <a:pt x="5758" y="11245"/>
                </a:lnTo>
                <a:lnTo>
                  <a:pt x="5536" y="11110"/>
                </a:lnTo>
                <a:lnTo>
                  <a:pt x="5314" y="10972"/>
                </a:lnTo>
                <a:lnTo>
                  <a:pt x="5095" y="10832"/>
                </a:lnTo>
                <a:lnTo>
                  <a:pt x="4878" y="10688"/>
                </a:lnTo>
                <a:lnTo>
                  <a:pt x="4664" y="10543"/>
                </a:lnTo>
                <a:lnTo>
                  <a:pt x="4451" y="10394"/>
                </a:lnTo>
                <a:lnTo>
                  <a:pt x="4239" y="10242"/>
                </a:lnTo>
                <a:lnTo>
                  <a:pt x="4031" y="10089"/>
                </a:lnTo>
                <a:lnTo>
                  <a:pt x="3824" y="9932"/>
                </a:lnTo>
                <a:lnTo>
                  <a:pt x="3619" y="9774"/>
                </a:lnTo>
                <a:lnTo>
                  <a:pt x="3416" y="9612"/>
                </a:lnTo>
                <a:lnTo>
                  <a:pt x="3216" y="9447"/>
                </a:lnTo>
                <a:lnTo>
                  <a:pt x="3018" y="9281"/>
                </a:lnTo>
                <a:lnTo>
                  <a:pt x="2821" y="9112"/>
                </a:lnTo>
                <a:lnTo>
                  <a:pt x="2627" y="8940"/>
                </a:lnTo>
                <a:lnTo>
                  <a:pt x="2436" y="8766"/>
                </a:lnTo>
                <a:lnTo>
                  <a:pt x="2246" y="8589"/>
                </a:lnTo>
                <a:lnTo>
                  <a:pt x="2059" y="8410"/>
                </a:lnTo>
                <a:lnTo>
                  <a:pt x="1874" y="8229"/>
                </a:lnTo>
                <a:lnTo>
                  <a:pt x="1691" y="8045"/>
                </a:lnTo>
                <a:lnTo>
                  <a:pt x="1511" y="7859"/>
                </a:lnTo>
                <a:lnTo>
                  <a:pt x="1334" y="7671"/>
                </a:lnTo>
                <a:lnTo>
                  <a:pt x="1158" y="7480"/>
                </a:lnTo>
                <a:lnTo>
                  <a:pt x="985" y="7287"/>
                </a:lnTo>
                <a:lnTo>
                  <a:pt x="815" y="7092"/>
                </a:lnTo>
                <a:lnTo>
                  <a:pt x="647" y="6895"/>
                </a:lnTo>
                <a:lnTo>
                  <a:pt x="481" y="6696"/>
                </a:lnTo>
                <a:lnTo>
                  <a:pt x="318" y="6494"/>
                </a:lnTo>
                <a:lnTo>
                  <a:pt x="158" y="6291"/>
                </a:lnTo>
                <a:lnTo>
                  <a:pt x="0" y="6084"/>
                </a:lnTo>
                <a:close/>
              </a:path>
            </a:pathLst>
          </a:custGeom>
          <a:blipFill dpi="0" rotWithShape="1">
            <a:blip r:embed="rId3" cstate="screen">
              <a:extLst>
                <a:ext uri="{28A0092B-C50C-407E-A947-70E740481C1C}">
                  <a14:useLocalDpi xmlns:a14="http://schemas.microsoft.com/office/drawing/2010/main"/>
                </a:ext>
              </a:extLst>
            </a:blip>
            <a:srcRect/>
            <a:tile tx="0" ty="0" sx="45000" sy="45000" flip="none" algn="tl"/>
          </a:blipFill>
          <a:ln>
            <a:noFill/>
          </a:ln>
          <a:effectLst>
            <a:innerShdw blurRad="317500" dist="25400" dir="13500000">
              <a:prstClr val="black">
                <a:alpha val="70000"/>
              </a:prstClr>
            </a:innerShdw>
          </a:effec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C813D9FC-1F0D-49FE-9491-CE81DB55BF1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53127" y="196850"/>
            <a:ext cx="1490981" cy="1453649"/>
          </a:xfrm>
          <a:prstGeom prst="rect">
            <a:avLst/>
          </a:prstGeom>
        </p:spPr>
      </p:pic>
      <p:sp>
        <p:nvSpPr>
          <p:cNvPr id="17" name="Rectangle 16">
            <a:extLst>
              <a:ext uri="{FF2B5EF4-FFF2-40B4-BE49-F238E27FC236}">
                <a16:creationId xmlns:a16="http://schemas.microsoft.com/office/drawing/2014/main" id="{FFCFB3FC-59DA-47F5-A566-CBFBB001DFBD}"/>
              </a:ext>
            </a:extLst>
          </p:cNvPr>
          <p:cNvSpPr/>
          <p:nvPr userDrawn="1"/>
        </p:nvSpPr>
        <p:spPr>
          <a:xfrm>
            <a:off x="185395" y="3783509"/>
            <a:ext cx="2601418" cy="769441"/>
          </a:xfrm>
          <a:prstGeom prst="rect">
            <a:avLst/>
          </a:prstGeom>
        </p:spPr>
        <p:txBody>
          <a:bodyPr wrap="none">
            <a:spAutoFit/>
          </a:bodyPr>
          <a:lstStyle/>
          <a:p>
            <a:r>
              <a:rPr lang="en-US" sz="4400" b="1" dirty="0">
                <a:solidFill>
                  <a:schemeClr val="tx1">
                    <a:lumMod val="75000"/>
                    <a:lumOff val="25000"/>
                  </a:schemeClr>
                </a:solidFill>
              </a:rPr>
              <a:t>Thank You</a:t>
            </a:r>
          </a:p>
        </p:txBody>
      </p:sp>
      <p:cxnSp>
        <p:nvCxnSpPr>
          <p:cNvPr id="21" name="Straight Connector 20">
            <a:extLst>
              <a:ext uri="{FF2B5EF4-FFF2-40B4-BE49-F238E27FC236}">
                <a16:creationId xmlns:a16="http://schemas.microsoft.com/office/drawing/2014/main" id="{3494C36D-383B-4568-AEDA-DCE1D3060A9E}"/>
              </a:ext>
            </a:extLst>
          </p:cNvPr>
          <p:cNvCxnSpPr>
            <a:cxnSpLocks/>
          </p:cNvCxnSpPr>
          <p:nvPr userDrawn="1"/>
        </p:nvCxnSpPr>
        <p:spPr>
          <a:xfrm>
            <a:off x="2816469" y="4198496"/>
            <a:ext cx="3736731" cy="0"/>
          </a:xfrm>
          <a:prstGeom prst="line">
            <a:avLst/>
          </a:prstGeom>
          <a:ln>
            <a:solidFill>
              <a:srgbClr val="B31C1D"/>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E0E8139C-48DD-4323-9E8B-B1ED8E196DA3}"/>
              </a:ext>
            </a:extLst>
          </p:cNvPr>
          <p:cNvSpPr/>
          <p:nvPr userDrawn="1"/>
        </p:nvSpPr>
        <p:spPr>
          <a:xfrm>
            <a:off x="4603027" y="-780490"/>
            <a:ext cx="7908302" cy="7324166"/>
          </a:xfrm>
          <a:custGeom>
            <a:avLst/>
            <a:gdLst>
              <a:gd name="connsiteX0" fmla="*/ 0 w 7981508"/>
              <a:gd name="connsiteY0" fmla="*/ 0 h 7391963"/>
              <a:gd name="connsiteX1" fmla="*/ 7981508 w 7981508"/>
              <a:gd name="connsiteY1" fmla="*/ 0 h 7391963"/>
              <a:gd name="connsiteX2" fmla="*/ 7981508 w 7981508"/>
              <a:gd name="connsiteY2" fmla="*/ 7391963 h 7391963"/>
              <a:gd name="connsiteX3" fmla="*/ 7692231 w 7981508"/>
              <a:gd name="connsiteY3" fmla="*/ 7348469 h 7391963"/>
              <a:gd name="connsiteX4" fmla="*/ 74841 w 7981508"/>
              <a:gd name="connsiteY4" fmla="*/ 324273 h 739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508" h="7391963">
                <a:moveTo>
                  <a:pt x="0" y="0"/>
                </a:moveTo>
                <a:lnTo>
                  <a:pt x="7981508" y="0"/>
                </a:lnTo>
                <a:lnTo>
                  <a:pt x="7981508" y="7391963"/>
                </a:lnTo>
                <a:lnTo>
                  <a:pt x="7692231" y="7348469"/>
                </a:lnTo>
                <a:cubicBezTo>
                  <a:pt x="3980875" y="6709550"/>
                  <a:pt x="1002193" y="3928599"/>
                  <a:pt x="74841" y="324273"/>
                </a:cubicBezTo>
                <a:close/>
              </a:path>
            </a:pathLst>
          </a:custGeom>
          <a:noFill/>
          <a:ln>
            <a:solidFill>
              <a:srgbClr val="AF1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93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EC3DA2-8A6D-48A6-A036-A50BD225041C}" type="datetime3">
              <a:rPr lang="en-US" smtClean="0"/>
              <a:t>3 September 2023</a:t>
            </a:fld>
            <a:endParaRPr lang="en-IN"/>
          </a:p>
        </p:txBody>
      </p:sp>
      <p:sp>
        <p:nvSpPr>
          <p:cNvPr id="5" name="Footer Placeholder 4"/>
          <p:cNvSpPr>
            <a:spLocks noGrp="1"/>
          </p:cNvSpPr>
          <p:nvPr>
            <p:ph type="ftr" sz="quarter" idx="11"/>
          </p:nvPr>
        </p:nvSpPr>
        <p:spPr/>
        <p:txBody>
          <a:bodyPr/>
          <a:lstStyle/>
          <a:p>
            <a:r>
              <a:rPr lang="en-IN"/>
              <a:t>Aditya Aluminium Digital KFA</a:t>
            </a:r>
          </a:p>
        </p:txBody>
      </p:sp>
      <p:sp>
        <p:nvSpPr>
          <p:cNvPr id="6" name="Slide Number Placeholder 5"/>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13845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5F97A-A411-47F6-9A32-77DCC6351E12}" type="datetime3">
              <a:rPr lang="en-US" smtClean="0"/>
              <a:t>3 September 2023</a:t>
            </a:fld>
            <a:endParaRPr lang="en-IN"/>
          </a:p>
        </p:txBody>
      </p:sp>
      <p:sp>
        <p:nvSpPr>
          <p:cNvPr id="5" name="Footer Placeholder 4"/>
          <p:cNvSpPr>
            <a:spLocks noGrp="1"/>
          </p:cNvSpPr>
          <p:nvPr>
            <p:ph type="ftr" sz="quarter" idx="11"/>
          </p:nvPr>
        </p:nvSpPr>
        <p:spPr/>
        <p:txBody>
          <a:bodyPr/>
          <a:lstStyle/>
          <a:p>
            <a:r>
              <a:rPr lang="en-IN"/>
              <a:t>Aditya Aluminium Digital KFA</a:t>
            </a:r>
          </a:p>
        </p:txBody>
      </p:sp>
      <p:sp>
        <p:nvSpPr>
          <p:cNvPr id="6" name="Slide Number Placeholder 5"/>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299810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31438D-C1A4-4DAD-81A5-A77FA905AB48}" type="datetime3">
              <a:rPr lang="en-US" smtClean="0"/>
              <a:t>3 September 2023</a:t>
            </a:fld>
            <a:endParaRPr lang="en-IN"/>
          </a:p>
        </p:txBody>
      </p:sp>
      <p:sp>
        <p:nvSpPr>
          <p:cNvPr id="6" name="Footer Placeholder 5"/>
          <p:cNvSpPr>
            <a:spLocks noGrp="1"/>
          </p:cNvSpPr>
          <p:nvPr>
            <p:ph type="ftr" sz="quarter" idx="11"/>
          </p:nvPr>
        </p:nvSpPr>
        <p:spPr/>
        <p:txBody>
          <a:bodyPr/>
          <a:lstStyle/>
          <a:p>
            <a:r>
              <a:rPr lang="en-IN"/>
              <a:t>Aditya Aluminium Digital KFA</a:t>
            </a:r>
          </a:p>
        </p:txBody>
      </p:sp>
      <p:sp>
        <p:nvSpPr>
          <p:cNvPr id="7" name="Slide Number Placeholder 6"/>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16790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7E9536-1CAD-4B6F-92A0-597BBA6D4593}" type="datetime3">
              <a:rPr lang="en-US" smtClean="0"/>
              <a:t>3 September 2023</a:t>
            </a:fld>
            <a:endParaRPr lang="en-IN"/>
          </a:p>
        </p:txBody>
      </p:sp>
      <p:sp>
        <p:nvSpPr>
          <p:cNvPr id="8" name="Footer Placeholder 7"/>
          <p:cNvSpPr>
            <a:spLocks noGrp="1"/>
          </p:cNvSpPr>
          <p:nvPr>
            <p:ph type="ftr" sz="quarter" idx="11"/>
          </p:nvPr>
        </p:nvSpPr>
        <p:spPr/>
        <p:txBody>
          <a:bodyPr/>
          <a:lstStyle/>
          <a:p>
            <a:r>
              <a:rPr lang="en-IN"/>
              <a:t>Aditya Aluminium Digital KFA</a:t>
            </a:r>
          </a:p>
        </p:txBody>
      </p:sp>
      <p:sp>
        <p:nvSpPr>
          <p:cNvPr id="9" name="Slide Number Placeholder 8"/>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4667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8441C3-BA78-4409-8FB7-46575A479B2E}" type="datetime3">
              <a:rPr lang="en-US" smtClean="0"/>
              <a:t>3 September 2023</a:t>
            </a:fld>
            <a:endParaRPr lang="en-IN"/>
          </a:p>
        </p:txBody>
      </p:sp>
      <p:sp>
        <p:nvSpPr>
          <p:cNvPr id="4" name="Footer Placeholder 3"/>
          <p:cNvSpPr>
            <a:spLocks noGrp="1"/>
          </p:cNvSpPr>
          <p:nvPr>
            <p:ph type="ftr" sz="quarter" idx="11"/>
          </p:nvPr>
        </p:nvSpPr>
        <p:spPr/>
        <p:txBody>
          <a:bodyPr/>
          <a:lstStyle/>
          <a:p>
            <a:r>
              <a:rPr lang="en-IN"/>
              <a:t>Aditya Aluminium Digital KFA</a:t>
            </a:r>
          </a:p>
        </p:txBody>
      </p:sp>
      <p:sp>
        <p:nvSpPr>
          <p:cNvPr id="5" name="Slide Number Placeholder 4"/>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364432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DF8E7-C3F8-4B41-A6FE-6C826864AFB3}" type="datetime3">
              <a:rPr lang="en-US" smtClean="0"/>
              <a:t>3 September 2023</a:t>
            </a:fld>
            <a:endParaRPr lang="en-IN"/>
          </a:p>
        </p:txBody>
      </p:sp>
      <p:sp>
        <p:nvSpPr>
          <p:cNvPr id="3" name="Footer Placeholder 2"/>
          <p:cNvSpPr>
            <a:spLocks noGrp="1"/>
          </p:cNvSpPr>
          <p:nvPr>
            <p:ph type="ftr" sz="quarter" idx="11"/>
          </p:nvPr>
        </p:nvSpPr>
        <p:spPr/>
        <p:txBody>
          <a:bodyPr/>
          <a:lstStyle/>
          <a:p>
            <a:r>
              <a:rPr lang="en-IN"/>
              <a:t>Aditya Aluminium Digital KFA</a:t>
            </a:r>
          </a:p>
        </p:txBody>
      </p:sp>
      <p:sp>
        <p:nvSpPr>
          <p:cNvPr id="4" name="Slide Number Placeholder 3"/>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279399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A8431-2CE6-49C1-BBD7-6E23D031A3DD}" type="datetime3">
              <a:rPr lang="en-US" smtClean="0"/>
              <a:t>3 September 2023</a:t>
            </a:fld>
            <a:endParaRPr lang="en-IN"/>
          </a:p>
        </p:txBody>
      </p:sp>
      <p:sp>
        <p:nvSpPr>
          <p:cNvPr id="6" name="Footer Placeholder 5"/>
          <p:cNvSpPr>
            <a:spLocks noGrp="1"/>
          </p:cNvSpPr>
          <p:nvPr>
            <p:ph type="ftr" sz="quarter" idx="11"/>
          </p:nvPr>
        </p:nvSpPr>
        <p:spPr/>
        <p:txBody>
          <a:bodyPr/>
          <a:lstStyle/>
          <a:p>
            <a:r>
              <a:rPr lang="en-IN"/>
              <a:t>Aditya Aluminium Digital KFA</a:t>
            </a:r>
          </a:p>
        </p:txBody>
      </p:sp>
      <p:sp>
        <p:nvSpPr>
          <p:cNvPr id="7" name="Slide Number Placeholder 6"/>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401631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4D59A-3666-46C6-9372-C1BC7D4C0648}" type="datetime3">
              <a:rPr lang="en-US" smtClean="0"/>
              <a:t>3 September 2023</a:t>
            </a:fld>
            <a:endParaRPr lang="en-IN"/>
          </a:p>
        </p:txBody>
      </p:sp>
      <p:sp>
        <p:nvSpPr>
          <p:cNvPr id="6" name="Footer Placeholder 5"/>
          <p:cNvSpPr>
            <a:spLocks noGrp="1"/>
          </p:cNvSpPr>
          <p:nvPr>
            <p:ph type="ftr" sz="quarter" idx="11"/>
          </p:nvPr>
        </p:nvSpPr>
        <p:spPr/>
        <p:txBody>
          <a:bodyPr/>
          <a:lstStyle/>
          <a:p>
            <a:r>
              <a:rPr lang="en-IN"/>
              <a:t>Aditya Aluminium Digital KFA</a:t>
            </a:r>
          </a:p>
        </p:txBody>
      </p:sp>
      <p:sp>
        <p:nvSpPr>
          <p:cNvPr id="7" name="Slide Number Placeholder 6"/>
          <p:cNvSpPr>
            <a:spLocks noGrp="1"/>
          </p:cNvSpPr>
          <p:nvPr>
            <p:ph type="sldNum" sz="quarter" idx="12"/>
          </p:nvPr>
        </p:nvSpPr>
        <p:spPr/>
        <p:txBody>
          <a:bodyPr/>
          <a:lstStyle/>
          <a:p>
            <a:fld id="{404B6BD6-12E2-476B-B478-A4ECA8F9A6BE}" type="slidenum">
              <a:rPr lang="en-IN" smtClean="0"/>
              <a:t>‹#›</a:t>
            </a:fld>
            <a:endParaRPr lang="en-IN"/>
          </a:p>
        </p:txBody>
      </p:sp>
    </p:spTree>
    <p:extLst>
      <p:ext uri="{BB962C8B-B14F-4D97-AF65-F5344CB8AC3E}">
        <p14:creationId xmlns:p14="http://schemas.microsoft.com/office/powerpoint/2010/main" val="101377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EF864-9813-47DF-B967-A02067A535E8}" type="datetime3">
              <a:rPr lang="en-US" smtClean="0"/>
              <a:t>3 September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Aditya Aluminium Digital KFA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B6BD6-12E2-476B-B478-A4ECA8F9A6BE}" type="slidenum">
              <a:rPr lang="en-IN" smtClean="0"/>
              <a:t>‹#›</a:t>
            </a:fld>
            <a:endParaRPr lang="en-IN"/>
          </a:p>
        </p:txBody>
      </p:sp>
    </p:spTree>
    <p:extLst>
      <p:ext uri="{BB962C8B-B14F-4D97-AF65-F5344CB8AC3E}">
        <p14:creationId xmlns:p14="http://schemas.microsoft.com/office/powerpoint/2010/main" val="373131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city&#10;&#10;Description automatically generated">
            <a:extLst>
              <a:ext uri="{FF2B5EF4-FFF2-40B4-BE49-F238E27FC236}">
                <a16:creationId xmlns:a16="http://schemas.microsoft.com/office/drawing/2014/main" id="{3155733F-7EAE-3153-2DED-CB244003351F}"/>
              </a:ext>
            </a:extLst>
          </p:cNvPr>
          <p:cNvPicPr>
            <a:picLocks noChangeAspect="1"/>
          </p:cNvPicPr>
          <p:nvPr/>
        </p:nvPicPr>
        <p:blipFill rotWithShape="1">
          <a:blip r:embed="rId2">
            <a:extLst>
              <a:ext uri="{28A0092B-C50C-407E-A947-70E740481C1C}">
                <a14:useLocalDpi xmlns:a14="http://schemas.microsoft.com/office/drawing/2010/main" val="0"/>
              </a:ext>
            </a:extLst>
          </a:blip>
          <a:srcRect l="9040" t="4596" r="27642" b="-1"/>
          <a:stretch/>
        </p:blipFill>
        <p:spPr>
          <a:xfrm>
            <a:off x="3522468" y="10"/>
            <a:ext cx="8669532" cy="6857990"/>
          </a:xfrm>
          <a:prstGeom prst="rect">
            <a:avLst/>
          </a:prstGeom>
        </p:spPr>
      </p:pic>
      <p:sp>
        <p:nvSpPr>
          <p:cNvPr id="17"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A6368E-48A2-0049-92E4-A3B845860B8C}"/>
              </a:ext>
            </a:extLst>
          </p:cNvPr>
          <p:cNvSpPr>
            <a:spLocks noGrp="1"/>
          </p:cNvSpPr>
          <p:nvPr>
            <p:ph type="title"/>
          </p:nvPr>
        </p:nvSpPr>
        <p:spPr>
          <a:xfrm>
            <a:off x="371094" y="1161288"/>
            <a:ext cx="3438144" cy="1124712"/>
          </a:xfrm>
        </p:spPr>
        <p:txBody>
          <a:bodyPr anchor="b">
            <a:normAutofit/>
          </a:bodyPr>
          <a:lstStyle/>
          <a:p>
            <a:r>
              <a:rPr lang="en-IN" sz="2800" dirty="0">
                <a:solidFill>
                  <a:schemeClr val="bg1"/>
                </a:solidFill>
              </a:rPr>
              <a:t>DIGITAL TWIN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53163560-9266-080F-FA97-F1F7AA326CA7}"/>
              </a:ext>
            </a:extLst>
          </p:cNvPr>
          <p:cNvSpPr>
            <a:spLocks noGrp="1"/>
          </p:cNvSpPr>
          <p:nvPr>
            <p:ph idx="1"/>
          </p:nvPr>
        </p:nvSpPr>
        <p:spPr>
          <a:xfrm>
            <a:off x="371093" y="2718054"/>
            <a:ext cx="5872051" cy="365125"/>
          </a:xfrm>
        </p:spPr>
        <p:txBody>
          <a:bodyPr anchor="t">
            <a:normAutofit/>
          </a:bodyPr>
          <a:lstStyle/>
          <a:p>
            <a:pPr marL="0" indent="0">
              <a:buNone/>
            </a:pPr>
            <a:r>
              <a:rPr lang="en-US" sz="18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rPr>
              <a:t>Machine learning Model Evaluation</a:t>
            </a:r>
            <a:endParaRPr lang="en-IN" sz="1800" cap="all"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a:p>
            <a:endParaRPr lang="en-US" sz="1700" dirty="0">
              <a:solidFill>
                <a:schemeClr val="bg1"/>
              </a:solidFill>
            </a:endParaRPr>
          </a:p>
        </p:txBody>
      </p:sp>
      <p:sp>
        <p:nvSpPr>
          <p:cNvPr id="4" name="Date Placeholder 3">
            <a:extLst>
              <a:ext uri="{FF2B5EF4-FFF2-40B4-BE49-F238E27FC236}">
                <a16:creationId xmlns:a16="http://schemas.microsoft.com/office/drawing/2014/main" id="{3DB8339E-7FB7-BFCA-04AC-D1BFD09FBF21}"/>
              </a:ext>
            </a:extLst>
          </p:cNvPr>
          <p:cNvSpPr>
            <a:spLocks noGrp="1"/>
          </p:cNvSpPr>
          <p:nvPr>
            <p:ph type="dt" sz="half" idx="10"/>
          </p:nvPr>
        </p:nvSpPr>
        <p:spPr>
          <a:xfrm>
            <a:off x="371093" y="6356350"/>
            <a:ext cx="1828800" cy="365125"/>
          </a:xfrm>
        </p:spPr>
        <p:txBody>
          <a:bodyPr>
            <a:normAutofit/>
          </a:bodyPr>
          <a:lstStyle/>
          <a:p>
            <a:pPr>
              <a:spcAft>
                <a:spcPts val="600"/>
              </a:spcAft>
            </a:pPr>
            <a:fld id="{87EC3DA2-8A6D-48A6-A036-A50BD225041C}" type="datetime3">
              <a:rPr lang="en-US">
                <a:solidFill>
                  <a:schemeClr val="bg1"/>
                </a:solidFill>
              </a:rPr>
              <a:pPr>
                <a:spcAft>
                  <a:spcPts val="600"/>
                </a:spcAft>
              </a:pPr>
              <a:t>3 September 2023</a:t>
            </a:fld>
            <a:endParaRPr lang="en-IN">
              <a:solidFill>
                <a:schemeClr val="bg1"/>
              </a:solidFill>
            </a:endParaRPr>
          </a:p>
        </p:txBody>
      </p:sp>
      <p:sp>
        <p:nvSpPr>
          <p:cNvPr id="5" name="Footer Placeholder 4">
            <a:extLst>
              <a:ext uri="{FF2B5EF4-FFF2-40B4-BE49-F238E27FC236}">
                <a16:creationId xmlns:a16="http://schemas.microsoft.com/office/drawing/2014/main" id="{5630CF90-5AAC-2475-4463-230EC8E1CF1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solidFill>
                  <a:schemeClr val="bg1"/>
                </a:solidFill>
              </a:rPr>
              <a:t>Aditya Aluminium Digital KFA</a:t>
            </a:r>
          </a:p>
        </p:txBody>
      </p:sp>
      <p:sp>
        <p:nvSpPr>
          <p:cNvPr id="6" name="Slide Number Placeholder 5">
            <a:extLst>
              <a:ext uri="{FF2B5EF4-FFF2-40B4-BE49-F238E27FC236}">
                <a16:creationId xmlns:a16="http://schemas.microsoft.com/office/drawing/2014/main" id="{B0721A0E-2C56-C41A-CB4B-C68210B0F403}"/>
              </a:ext>
            </a:extLst>
          </p:cNvPr>
          <p:cNvSpPr>
            <a:spLocks noGrp="1"/>
          </p:cNvSpPr>
          <p:nvPr>
            <p:ph type="sldNum" sz="quarter" idx="12"/>
          </p:nvPr>
        </p:nvSpPr>
        <p:spPr>
          <a:xfrm>
            <a:off x="9077706" y="6356350"/>
            <a:ext cx="2743200" cy="365125"/>
          </a:xfrm>
        </p:spPr>
        <p:txBody>
          <a:bodyPr>
            <a:normAutofit/>
          </a:bodyPr>
          <a:lstStyle/>
          <a:p>
            <a:pPr>
              <a:spcAft>
                <a:spcPts val="600"/>
              </a:spcAft>
            </a:pPr>
            <a:fld id="{404B6BD6-12E2-476B-B478-A4ECA8F9A6BE}" type="slidenum">
              <a:rPr lang="en-IN">
                <a:solidFill>
                  <a:schemeClr val="bg1"/>
                </a:solidFill>
              </a:rPr>
              <a:pPr>
                <a:spcAft>
                  <a:spcPts val="600"/>
                </a:spcAft>
              </a:pPr>
              <a:t>1</a:t>
            </a:fld>
            <a:endParaRPr lang="en-IN">
              <a:solidFill>
                <a:schemeClr val="bg1"/>
              </a:solidFill>
            </a:endParaRPr>
          </a:p>
        </p:txBody>
      </p:sp>
      <p:sp>
        <p:nvSpPr>
          <p:cNvPr id="10" name="TextBox 9">
            <a:extLst>
              <a:ext uri="{FF2B5EF4-FFF2-40B4-BE49-F238E27FC236}">
                <a16:creationId xmlns:a16="http://schemas.microsoft.com/office/drawing/2014/main" id="{E847F156-7F72-414B-93F7-C36D96946C0F}"/>
              </a:ext>
            </a:extLst>
          </p:cNvPr>
          <p:cNvSpPr txBox="1"/>
          <p:nvPr/>
        </p:nvSpPr>
        <p:spPr>
          <a:xfrm>
            <a:off x="371093" y="5668929"/>
            <a:ext cx="5482936" cy="338554"/>
          </a:xfrm>
          <a:prstGeom prst="rect">
            <a:avLst/>
          </a:prstGeom>
          <a:noFill/>
        </p:spPr>
        <p:txBody>
          <a:bodyPr wrap="square" rtlCol="0">
            <a:spAutoFit/>
          </a:bodyPr>
          <a:lstStyle/>
          <a:p>
            <a:r>
              <a:rPr lang="en-US" sz="1600" dirty="0">
                <a:solidFill>
                  <a:schemeClr val="bg2"/>
                </a:solidFill>
                <a:effectLst/>
                <a:latin typeface="Constantia" panose="02030602050306030303" pitchFamily="18" charset="0"/>
                <a:ea typeface="Constantia" panose="02030602050306030303" pitchFamily="18" charset="0"/>
                <a:cs typeface="Times New Roman" panose="02020603050405020304" pitchFamily="18" charset="0"/>
              </a:rPr>
              <a:t>Tejaswi Mahapatra |Silicon Institute of Technology|21bece46</a:t>
            </a:r>
            <a:endParaRPr lang="en-IN" sz="1600" dirty="0">
              <a:solidFill>
                <a:schemeClr val="bg2"/>
              </a:solidFill>
            </a:endParaRPr>
          </a:p>
        </p:txBody>
      </p:sp>
    </p:spTree>
    <p:extLst>
      <p:ext uri="{BB962C8B-B14F-4D97-AF65-F5344CB8AC3E}">
        <p14:creationId xmlns:p14="http://schemas.microsoft.com/office/powerpoint/2010/main" val="494250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EB680BB-4BA1-946C-3918-1CD3BC187E8D}"/>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u="sng" kern="1200">
                <a:solidFill>
                  <a:srgbClr val="FFFFFF"/>
                </a:solidFill>
                <a:latin typeface="+mj-lt"/>
                <a:ea typeface="+mj-ea"/>
                <a:cs typeface="+mj-cs"/>
              </a:rPr>
              <a:t>Training of the models by ExactSpace</a:t>
            </a:r>
            <a:r>
              <a:rPr lang="en-US" sz="3600" kern="1200">
                <a:solidFill>
                  <a:srgbClr val="FFFFFF"/>
                </a:solidFill>
                <a:latin typeface="+mj-lt"/>
                <a:ea typeface="+mj-ea"/>
                <a:cs typeface="+mj-cs"/>
              </a:rPr>
              <a:t>:</a:t>
            </a:r>
          </a:p>
        </p:txBody>
      </p:sp>
      <p:pic>
        <p:nvPicPr>
          <p:cNvPr id="12" name="Picture 11" descr="A screenshot of a computer program&#10;&#10;Description automatically generated">
            <a:extLst>
              <a:ext uri="{FF2B5EF4-FFF2-40B4-BE49-F238E27FC236}">
                <a16:creationId xmlns:a16="http://schemas.microsoft.com/office/drawing/2014/main" id="{42C4C31A-6E18-DCA3-56B6-1E427DE1A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752" y="896601"/>
            <a:ext cx="5055476" cy="5568739"/>
          </a:xfrm>
          <a:prstGeom prst="rect">
            <a:avLst/>
          </a:prstGeom>
        </p:spPr>
      </p:pic>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a:xfrm>
            <a:off x="11412557" y="6566557"/>
            <a:ext cx="514349"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E7858278-3FA8-4779-8D74-D8CCA51A07B5}" type="slidenum">
              <a:rPr kumimoji="0" lang="en-US" sz="1200" b="1" i="0" u="none" strike="noStrike" cap="none" spc="0" normalizeH="0" baseline="0" noProof="0">
                <a:ln>
                  <a:noFill/>
                </a:ln>
                <a:solidFill>
                  <a:schemeClr val="tx1">
                    <a:alpha val="80000"/>
                  </a:schemeClr>
                </a:solidFill>
                <a:effectLst/>
                <a:uLnTx/>
                <a:uFillTx/>
              </a:rPr>
              <a:pPr marR="0" lvl="0" indent="0" algn="r" fontAlgn="auto">
                <a:spcBef>
                  <a:spcPts val="0"/>
                </a:spcBef>
                <a:spcAft>
                  <a:spcPts val="600"/>
                </a:spcAft>
                <a:buClrTx/>
                <a:buSzTx/>
                <a:buFontTx/>
                <a:buNone/>
                <a:tabLst/>
                <a:defRPr/>
              </a:pPr>
              <a:t>10</a:t>
            </a:fld>
            <a:endParaRPr kumimoji="0" lang="en-US" sz="1200" b="1" i="0" u="none" strike="noStrike" cap="none" spc="0" normalizeH="0" baseline="0" noProof="0" dirty="0">
              <a:ln>
                <a:noFill/>
              </a:ln>
              <a:solidFill>
                <a:schemeClr val="tx1">
                  <a:alpha val="80000"/>
                </a:schemeClr>
              </a:solidFill>
              <a:effectLst/>
              <a:uLnTx/>
              <a:uFillTx/>
            </a:endParaRPr>
          </a:p>
        </p:txBody>
      </p:sp>
    </p:spTree>
    <p:extLst>
      <p:ext uri="{BB962C8B-B14F-4D97-AF65-F5344CB8AC3E}">
        <p14:creationId xmlns:p14="http://schemas.microsoft.com/office/powerpoint/2010/main" val="20468954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42ADCA78-2C95-3934-F5E7-1917D6323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 y="967845"/>
            <a:ext cx="5417862" cy="5571067"/>
          </a:xfrm>
          <a:prstGeom prst="rect">
            <a:avLst/>
          </a:prstGeom>
        </p:spPr>
      </p:pic>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a:xfrm>
            <a:off x="9204325" y="6538912"/>
            <a:ext cx="2743200"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E7858278-3FA8-4779-8D74-D8CCA51A07B5}" type="slidenum">
              <a:rPr kumimoji="0" lang="en-US" sz="1200" b="1" i="0" u="none" strike="noStrike" cap="none" spc="0" normalizeH="0" baseline="0" noProof="0" smtClean="0">
                <a:ln>
                  <a:noFill/>
                </a:ln>
                <a:solidFill>
                  <a:schemeClr val="tx1">
                    <a:tint val="75000"/>
                  </a:schemeClr>
                </a:solidFill>
                <a:effectLst/>
                <a:uLnTx/>
                <a:uFillTx/>
              </a:rPr>
              <a:pPr marR="0" lvl="0" indent="0" algn="r" fontAlgn="auto">
                <a:spcBef>
                  <a:spcPts val="0"/>
                </a:spcBef>
                <a:spcAft>
                  <a:spcPts val="600"/>
                </a:spcAft>
                <a:buClrTx/>
                <a:buSzTx/>
                <a:buFontTx/>
                <a:buNone/>
                <a:tabLst/>
                <a:defRPr/>
              </a:pPr>
              <a:t>11</a:t>
            </a:fld>
            <a:endParaRPr kumimoji="0" lang="en-US" sz="1200" b="1" i="0" u="none" strike="noStrike" cap="none" spc="0" normalizeH="0" baseline="0" noProof="0" dirty="0">
              <a:ln>
                <a:noFill/>
              </a:ln>
              <a:solidFill>
                <a:schemeClr val="tx1">
                  <a:tint val="75000"/>
                </a:schemeClr>
              </a:solidFill>
              <a:effectLst/>
              <a:uLnTx/>
              <a:uFillTx/>
            </a:endParaRPr>
          </a:p>
        </p:txBody>
      </p:sp>
      <p:sp>
        <p:nvSpPr>
          <p:cNvPr id="12" name="TextBox 11">
            <a:extLst>
              <a:ext uri="{FF2B5EF4-FFF2-40B4-BE49-F238E27FC236}">
                <a16:creationId xmlns:a16="http://schemas.microsoft.com/office/drawing/2014/main" id="{9D48E4DF-E433-041E-0A41-41CFC848EBDD}"/>
              </a:ext>
            </a:extLst>
          </p:cNvPr>
          <p:cNvSpPr txBox="1"/>
          <p:nvPr/>
        </p:nvSpPr>
        <p:spPr>
          <a:xfrm>
            <a:off x="6774873" y="1205345"/>
            <a:ext cx="44577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tx1">
                    <a:lumMod val="85000"/>
                    <a:lumOff val="15000"/>
                  </a:schemeClr>
                </a:solidFill>
                <a:latin typeface="Söhne"/>
              </a:rPr>
              <a:t>C</a:t>
            </a:r>
            <a:r>
              <a:rPr lang="en-US" b="0" i="0" dirty="0">
                <a:solidFill>
                  <a:schemeClr val="tx1">
                    <a:lumMod val="85000"/>
                    <a:lumOff val="15000"/>
                  </a:schemeClr>
                </a:solidFill>
                <a:effectLst/>
                <a:latin typeface="Söhne"/>
              </a:rPr>
              <a:t>lustering is used to group similar data points together, while the Isolation Forest algorithm is employed to identify and isolate anomalies or outliers in the data.</a:t>
            </a:r>
          </a:p>
          <a:p>
            <a:pPr marL="285750" indent="-285750">
              <a:buFont typeface="Wingdings" panose="05000000000000000000" pitchFamily="2" charset="2"/>
              <a:buChar char="q"/>
            </a:pPr>
            <a:r>
              <a:rPr lang="en-US" i="0" dirty="0">
                <a:solidFill>
                  <a:schemeClr val="tx1">
                    <a:lumMod val="85000"/>
                    <a:lumOff val="15000"/>
                  </a:schemeClr>
                </a:solidFill>
                <a:effectLst/>
                <a:latin typeface="Söhne"/>
              </a:rPr>
              <a:t>Isolation scores are assigned to data points, and those with high isolation scores are considered anomalies.</a:t>
            </a:r>
          </a:p>
          <a:p>
            <a:pPr marL="285750" indent="-285750">
              <a:buFont typeface="Wingdings" panose="05000000000000000000" pitchFamily="2" charset="2"/>
              <a:buChar char="q"/>
            </a:pPr>
            <a:r>
              <a:rPr lang="en-US" b="0" i="0" dirty="0">
                <a:solidFill>
                  <a:schemeClr val="tx1">
                    <a:lumMod val="85000"/>
                    <a:lumOff val="15000"/>
                  </a:schemeClr>
                </a:solidFill>
                <a:effectLst/>
                <a:latin typeface="Söhne"/>
              </a:rPr>
              <a:t>Spearman’s </a:t>
            </a:r>
            <a:r>
              <a:rPr lang="en-US" b="0" i="0" dirty="0" err="1">
                <a:solidFill>
                  <a:schemeClr val="tx1">
                    <a:lumMod val="85000"/>
                    <a:lumOff val="15000"/>
                  </a:schemeClr>
                </a:solidFill>
                <a:effectLst/>
                <a:latin typeface="Söhne"/>
              </a:rPr>
              <a:t>corr</a:t>
            </a:r>
            <a:r>
              <a:rPr lang="en-US" b="0" i="0" dirty="0">
                <a:solidFill>
                  <a:schemeClr val="tx1">
                    <a:lumMod val="85000"/>
                    <a:lumOff val="15000"/>
                  </a:schemeClr>
                </a:solidFill>
                <a:effectLst/>
                <a:latin typeface="Söhne"/>
              </a:rPr>
              <a:t>: It assesses the strength and direction of the monotonic relationship between two variables, even if that relationship is not linear.</a:t>
            </a:r>
            <a:endParaRPr lang="en-IN" dirty="0">
              <a:solidFill>
                <a:schemeClr val="tx1">
                  <a:lumMod val="85000"/>
                  <a:lumOff val="15000"/>
                </a:schemeClr>
              </a:solidFill>
            </a:endParaRPr>
          </a:p>
        </p:txBody>
      </p:sp>
      <p:sp>
        <p:nvSpPr>
          <p:cNvPr id="13" name="TextBox 12">
            <a:extLst>
              <a:ext uri="{FF2B5EF4-FFF2-40B4-BE49-F238E27FC236}">
                <a16:creationId xmlns:a16="http://schemas.microsoft.com/office/drawing/2014/main" id="{D2085A43-2BB6-6B1C-5C93-C02AB054D28F}"/>
              </a:ext>
            </a:extLst>
          </p:cNvPr>
          <p:cNvSpPr txBox="1"/>
          <p:nvPr/>
        </p:nvSpPr>
        <p:spPr>
          <a:xfrm>
            <a:off x="6374823" y="4440016"/>
            <a:ext cx="5257800"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rgbClr val="C00000"/>
                </a:solidFill>
              </a:rPr>
              <a:t>What about missing value imputation, outlier handling , categorical value handling , principal component analysis techniques(</a:t>
            </a:r>
            <a:r>
              <a:rPr lang="en-IN" sz="2400" dirty="0" err="1">
                <a:solidFill>
                  <a:srgbClr val="C00000"/>
                </a:solidFill>
              </a:rPr>
              <a:t>pca</a:t>
            </a:r>
            <a:r>
              <a:rPr lang="en-IN" sz="2400" dirty="0">
                <a:solidFill>
                  <a:srgbClr val="C00000"/>
                </a:solidFill>
              </a:rPr>
              <a:t>),etc?</a:t>
            </a:r>
          </a:p>
        </p:txBody>
      </p:sp>
    </p:spTree>
    <p:extLst>
      <p:ext uri="{BB962C8B-B14F-4D97-AF65-F5344CB8AC3E}">
        <p14:creationId xmlns:p14="http://schemas.microsoft.com/office/powerpoint/2010/main" val="30617737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A9486A73-9790-459A-BB7A-D9D757DB731A}"/>
              </a:ext>
            </a:extLst>
          </p:cNvPr>
          <p:cNvGrpSpPr/>
          <p:nvPr/>
        </p:nvGrpSpPr>
        <p:grpSpPr>
          <a:xfrm>
            <a:off x="8045432" y="1931237"/>
            <a:ext cx="2530204" cy="593363"/>
            <a:chOff x="8471617" y="1288897"/>
            <a:chExt cx="2628884" cy="791151"/>
          </a:xfrm>
        </p:grpSpPr>
        <p:sp>
          <p:nvSpPr>
            <p:cNvPr id="120" name="TextBox 115">
              <a:extLst>
                <a:ext uri="{FF2B5EF4-FFF2-40B4-BE49-F238E27FC236}">
                  <a16:creationId xmlns:a16="http://schemas.microsoft.com/office/drawing/2014/main" id="{DF8E6535-D006-445C-8FE7-7642FE561825}"/>
                </a:ext>
              </a:extLst>
            </p:cNvPr>
            <p:cNvSpPr txBox="1"/>
            <p:nvPr/>
          </p:nvSpPr>
          <p:spPr>
            <a:xfrm>
              <a:off x="8471617" y="1741493"/>
              <a:ext cx="2628884" cy="338555"/>
            </a:xfrm>
            <a:prstGeom prst="rect">
              <a:avLst/>
            </a:prstGeom>
            <a:noFill/>
          </p:spPr>
          <p:txBody>
            <a:bodyPr wrap="square" lIns="0" rIns="0" rtlCol="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914240" latinLnBrk="0">
                <a:defRPr/>
              </a:pPr>
              <a:endParaRPr lang="en-IN" sz="1050" kern="0" dirty="0">
                <a:latin typeface="Open Sans" panose="020B0606030504020204" pitchFamily="34" charset="0"/>
                <a:ea typeface="Open Sans" panose="020B0606030504020204" pitchFamily="34" charset="0"/>
                <a:cs typeface="Open Sans" panose="020B0606030504020204" pitchFamily="34" charset="0"/>
              </a:endParaRPr>
            </a:p>
          </p:txBody>
        </p:sp>
        <p:sp>
          <p:nvSpPr>
            <p:cNvPr id="121" name="TextBox 116">
              <a:extLst>
                <a:ext uri="{FF2B5EF4-FFF2-40B4-BE49-F238E27FC236}">
                  <a16:creationId xmlns:a16="http://schemas.microsoft.com/office/drawing/2014/main" id="{24F39066-CAC1-4064-904B-0E5FFB5CFDE8}"/>
                </a:ext>
              </a:extLst>
            </p:cNvPr>
            <p:cNvSpPr txBox="1"/>
            <p:nvPr/>
          </p:nvSpPr>
          <p:spPr>
            <a:xfrm>
              <a:off x="8471617" y="1288897"/>
              <a:ext cx="2628884" cy="430887"/>
            </a:xfrm>
            <a:prstGeom prst="rect">
              <a:avLst/>
            </a:prstGeom>
            <a:noFill/>
          </p:spPr>
          <p:txBody>
            <a:bodyPr wrap="square" lIns="0" rIns="0" rtlCol="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914240" latinLnBrk="0">
                <a:defRPr/>
              </a:pPr>
              <a:endParaRPr lang="en-US" sz="1500" b="1" kern="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5" name="Group 104">
            <a:extLst>
              <a:ext uri="{FF2B5EF4-FFF2-40B4-BE49-F238E27FC236}">
                <a16:creationId xmlns:a16="http://schemas.microsoft.com/office/drawing/2014/main" id="{0A38984E-F68C-4A7D-9A90-2768842FE519}"/>
              </a:ext>
            </a:extLst>
          </p:cNvPr>
          <p:cNvGrpSpPr/>
          <p:nvPr/>
        </p:nvGrpSpPr>
        <p:grpSpPr>
          <a:xfrm>
            <a:off x="8045432" y="4799888"/>
            <a:ext cx="3864340" cy="593363"/>
            <a:chOff x="8471617" y="1288897"/>
            <a:chExt cx="2628884" cy="791151"/>
          </a:xfrm>
        </p:grpSpPr>
        <p:sp>
          <p:nvSpPr>
            <p:cNvPr id="118" name="TextBox 118">
              <a:extLst>
                <a:ext uri="{FF2B5EF4-FFF2-40B4-BE49-F238E27FC236}">
                  <a16:creationId xmlns:a16="http://schemas.microsoft.com/office/drawing/2014/main" id="{D63F5527-366A-4CE0-B27F-4E301C6AE841}"/>
                </a:ext>
              </a:extLst>
            </p:cNvPr>
            <p:cNvSpPr txBox="1"/>
            <p:nvPr/>
          </p:nvSpPr>
          <p:spPr>
            <a:xfrm>
              <a:off x="8471617" y="1741493"/>
              <a:ext cx="2628884" cy="338555"/>
            </a:xfrm>
            <a:prstGeom prst="rect">
              <a:avLst/>
            </a:prstGeom>
            <a:noFill/>
          </p:spPr>
          <p:txBody>
            <a:bodyPr wrap="square" lIns="0" rIns="0" rtlCol="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p:txBody>
        </p:sp>
        <p:sp>
          <p:nvSpPr>
            <p:cNvPr id="119" name="TextBox 119">
              <a:extLst>
                <a:ext uri="{FF2B5EF4-FFF2-40B4-BE49-F238E27FC236}">
                  <a16:creationId xmlns:a16="http://schemas.microsoft.com/office/drawing/2014/main" id="{FD8337BB-FD90-479A-B69D-5C7C0C7EB6EC}"/>
                </a:ext>
              </a:extLst>
            </p:cNvPr>
            <p:cNvSpPr txBox="1"/>
            <p:nvPr/>
          </p:nvSpPr>
          <p:spPr>
            <a:xfrm>
              <a:off x="8471617" y="1288897"/>
              <a:ext cx="2628884" cy="430887"/>
            </a:xfrm>
            <a:prstGeom prst="rect">
              <a:avLst/>
            </a:prstGeom>
            <a:noFill/>
          </p:spPr>
          <p:txBody>
            <a:bodyPr wrap="square" lIns="0" rIns="0" rtlCol="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defTabSz="914240" latinLnBrk="0">
                <a:defRPr/>
              </a:pPr>
              <a:endParaRPr lang="en-US" sz="1500" b="1" kern="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8" name="Group 107">
            <a:extLst>
              <a:ext uri="{FF2B5EF4-FFF2-40B4-BE49-F238E27FC236}">
                <a16:creationId xmlns:a16="http://schemas.microsoft.com/office/drawing/2014/main" id="{59DB374B-B91D-448A-84B8-B4D064A4A307}"/>
              </a:ext>
            </a:extLst>
          </p:cNvPr>
          <p:cNvGrpSpPr/>
          <p:nvPr/>
        </p:nvGrpSpPr>
        <p:grpSpPr>
          <a:xfrm>
            <a:off x="2023773" y="1931237"/>
            <a:ext cx="1975013" cy="593363"/>
            <a:chOff x="8471617" y="1288897"/>
            <a:chExt cx="2628884" cy="791151"/>
          </a:xfrm>
        </p:grpSpPr>
        <p:sp>
          <p:nvSpPr>
            <p:cNvPr id="112" name="TextBox 128">
              <a:extLst>
                <a:ext uri="{FF2B5EF4-FFF2-40B4-BE49-F238E27FC236}">
                  <a16:creationId xmlns:a16="http://schemas.microsoft.com/office/drawing/2014/main" id="{E998F206-1FF8-490C-8BCD-606087907386}"/>
                </a:ext>
              </a:extLst>
            </p:cNvPr>
            <p:cNvSpPr txBox="1"/>
            <p:nvPr/>
          </p:nvSpPr>
          <p:spPr>
            <a:xfrm>
              <a:off x="8471617" y="1741493"/>
              <a:ext cx="2628884" cy="338555"/>
            </a:xfrm>
            <a:prstGeom prst="rect">
              <a:avLst/>
            </a:prstGeom>
            <a:noFill/>
          </p:spPr>
          <p:txBody>
            <a:bodyPr wrap="square" lIns="0" rIns="0" rtlCol="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defTabSz="914240" latinLnBrk="0">
                <a:defRPr/>
              </a:pPr>
              <a:endParaRPr lang="en-US" sz="1050" kern="0"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TextBox 129">
              <a:extLst>
                <a:ext uri="{FF2B5EF4-FFF2-40B4-BE49-F238E27FC236}">
                  <a16:creationId xmlns:a16="http://schemas.microsoft.com/office/drawing/2014/main" id="{3E7455B6-D595-4089-8CA2-9DEE1D443775}"/>
                </a:ext>
              </a:extLst>
            </p:cNvPr>
            <p:cNvSpPr txBox="1"/>
            <p:nvPr/>
          </p:nvSpPr>
          <p:spPr>
            <a:xfrm>
              <a:off x="8471617" y="1288897"/>
              <a:ext cx="2628884" cy="430887"/>
            </a:xfrm>
            <a:prstGeom prst="rect">
              <a:avLst/>
            </a:prstGeom>
            <a:noFill/>
          </p:spPr>
          <p:txBody>
            <a:bodyPr wrap="square" lIns="0" rIns="0" rtlCol="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defTabSz="914240" latinLnBrk="0">
                <a:defRPr/>
              </a:pPr>
              <a:endParaRPr lang="en-US" sz="1500" b="1" kern="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9" name="Group 108">
            <a:extLst>
              <a:ext uri="{FF2B5EF4-FFF2-40B4-BE49-F238E27FC236}">
                <a16:creationId xmlns:a16="http://schemas.microsoft.com/office/drawing/2014/main" id="{5D4F559B-7C1A-4AB1-81B1-5E7C4C84ED35}"/>
              </a:ext>
            </a:extLst>
          </p:cNvPr>
          <p:cNvGrpSpPr/>
          <p:nvPr/>
        </p:nvGrpSpPr>
        <p:grpSpPr>
          <a:xfrm>
            <a:off x="2023773" y="4799888"/>
            <a:ext cx="1975013" cy="593363"/>
            <a:chOff x="8471617" y="1288897"/>
            <a:chExt cx="2628884" cy="791151"/>
          </a:xfrm>
        </p:grpSpPr>
        <p:sp>
          <p:nvSpPr>
            <p:cNvPr id="110" name="TextBox 131">
              <a:extLst>
                <a:ext uri="{FF2B5EF4-FFF2-40B4-BE49-F238E27FC236}">
                  <a16:creationId xmlns:a16="http://schemas.microsoft.com/office/drawing/2014/main" id="{E7992DB5-5229-4D2B-BF52-DA8698D4B4F1}"/>
                </a:ext>
              </a:extLst>
            </p:cNvPr>
            <p:cNvSpPr txBox="1"/>
            <p:nvPr/>
          </p:nvSpPr>
          <p:spPr>
            <a:xfrm>
              <a:off x="8471617" y="1741493"/>
              <a:ext cx="2628884" cy="338555"/>
            </a:xfrm>
            <a:prstGeom prst="rect">
              <a:avLst/>
            </a:prstGeom>
            <a:noFill/>
          </p:spPr>
          <p:txBody>
            <a:bodyPr wrap="square" lIns="0" rIns="0" rtlCol="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defTabSz="914240" latinLnBrk="0">
                <a:defRPr/>
              </a:pPr>
              <a:endParaRPr lang="en-US" sz="1050" kern="0" dirty="0">
                <a:latin typeface="Open Sans" panose="020B0606030504020204" pitchFamily="34" charset="0"/>
                <a:ea typeface="Open Sans" panose="020B0606030504020204" pitchFamily="34" charset="0"/>
                <a:cs typeface="Open Sans" panose="020B0606030504020204" pitchFamily="34" charset="0"/>
              </a:endParaRPr>
            </a:p>
          </p:txBody>
        </p:sp>
        <p:sp>
          <p:nvSpPr>
            <p:cNvPr id="111" name="TextBox 132">
              <a:extLst>
                <a:ext uri="{FF2B5EF4-FFF2-40B4-BE49-F238E27FC236}">
                  <a16:creationId xmlns:a16="http://schemas.microsoft.com/office/drawing/2014/main" id="{0759B120-A166-45E4-8CF1-C4AFE97B8D86}"/>
                </a:ext>
              </a:extLst>
            </p:cNvPr>
            <p:cNvSpPr txBox="1"/>
            <p:nvPr/>
          </p:nvSpPr>
          <p:spPr>
            <a:xfrm>
              <a:off x="8471617" y="1288897"/>
              <a:ext cx="2628884" cy="430887"/>
            </a:xfrm>
            <a:prstGeom prst="rect">
              <a:avLst/>
            </a:prstGeom>
            <a:noFill/>
          </p:spPr>
          <p:txBody>
            <a:bodyPr wrap="square" lIns="0" rIns="0" rtlCol="0"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defTabSz="914240" latinLnBrk="0">
                <a:defRPr/>
              </a:pPr>
              <a:endParaRPr lang="en-US" sz="1500" b="1" kern="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extBox 1">
            <a:extLst>
              <a:ext uri="{FF2B5EF4-FFF2-40B4-BE49-F238E27FC236}">
                <a16:creationId xmlns:a16="http://schemas.microsoft.com/office/drawing/2014/main" id="{0C271D1B-5EDF-CEA5-84AD-4C4774492126}"/>
              </a:ext>
            </a:extLst>
          </p:cNvPr>
          <p:cNvSpPr txBox="1"/>
          <p:nvPr/>
        </p:nvSpPr>
        <p:spPr>
          <a:xfrm>
            <a:off x="248546" y="351610"/>
            <a:ext cx="8969027" cy="646331"/>
          </a:xfrm>
          <a:prstGeom prst="rect">
            <a:avLst/>
          </a:prstGeom>
          <a:noFill/>
        </p:spPr>
        <p:txBody>
          <a:bodyPr wrap="square" rtlCol="0">
            <a:spAutoFit/>
          </a:bodyPr>
          <a:lstStyle/>
          <a:p>
            <a:r>
              <a:rPr lang="en-US" sz="1800" b="1" u="sng" cap="all" dirty="0">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rPr>
              <a:t>proposed Suggestions:</a:t>
            </a:r>
            <a:endParaRPr lang="en-IN" sz="1800" b="1" u="sng" cap="all" dirty="0">
              <a:solidFill>
                <a:srgbClr val="C00000"/>
              </a:solidFill>
              <a:effectLst/>
              <a:latin typeface="Constantia" panose="02030602050306030303" pitchFamily="18" charset="0"/>
              <a:ea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0D70487-A390-917A-6F35-864FE2CA6D0C}"/>
              </a:ext>
            </a:extLst>
          </p:cNvPr>
          <p:cNvSpPr txBox="1"/>
          <p:nvPr/>
        </p:nvSpPr>
        <p:spPr>
          <a:xfrm>
            <a:off x="477145" y="1024456"/>
            <a:ext cx="5933209" cy="5355312"/>
          </a:xfrm>
          <a:prstGeom prst="rect">
            <a:avLst/>
          </a:prstGeom>
          <a:noFill/>
        </p:spPr>
        <p:txBody>
          <a:bodyPr wrap="square" rtlCol="0">
            <a:spAutoFit/>
          </a:bodyPr>
          <a:lstStyle/>
          <a:p>
            <a:pPr marL="285750" indent="-285750">
              <a:buFont typeface="Wingdings" panose="05000000000000000000" pitchFamily="2"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IMPROVE ACCURACY, REDUCE VARIANCE &amp; INCREASE ROBUSTNESS BY ENSEMBLE METHOD</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Ensemble learning is a machine learning technique that combines multiple models to create a more accurate and robust model. Ensemble models can often outperform single models, especially when the single models are diverse. This is because the ensemble model can learn from the strengths of each individual model and compensate for their weaknesses. Ensemble models can also help to reduce the variance of a model, which means that the model will be less likely to overfit the training data. This is because the ensemble model is averaging the predictions of multiple models, which helps to smooth out the noise in the data. Ensemble models can also be more robust to changes in the data than single models. This is because the ensemble model is not as sensitive to the errors of any individual model.</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pic>
        <p:nvPicPr>
          <p:cNvPr id="7" name="Picture 6" descr="A diagram of a model&#10;&#10;Description automatically generated">
            <a:extLst>
              <a:ext uri="{FF2B5EF4-FFF2-40B4-BE49-F238E27FC236}">
                <a16:creationId xmlns:a16="http://schemas.microsoft.com/office/drawing/2014/main" id="{97C1686F-6C76-0611-6FE6-CA5A00B213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4276" y="1266350"/>
            <a:ext cx="5265683" cy="4325299"/>
          </a:xfrm>
          <a:prstGeom prst="rect">
            <a:avLst/>
          </a:prstGeom>
        </p:spPr>
      </p:pic>
    </p:spTree>
    <p:extLst>
      <p:ext uri="{BB962C8B-B14F-4D97-AF65-F5344CB8AC3E}">
        <p14:creationId xmlns:p14="http://schemas.microsoft.com/office/powerpoint/2010/main" val="2539456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44AC2C6-C29F-5A0E-D2E2-9E382EC09C8C}"/>
              </a:ext>
            </a:extLst>
          </p:cNvPr>
          <p:cNvSpPr txBox="1"/>
          <p:nvPr/>
        </p:nvSpPr>
        <p:spPr>
          <a:xfrm>
            <a:off x="652716" y="1139775"/>
            <a:ext cx="5870863" cy="1477328"/>
          </a:xfrm>
          <a:prstGeom prst="rect">
            <a:avLst/>
          </a:prstGeom>
          <a:noFill/>
        </p:spPr>
        <p:txBody>
          <a:bodyPr wrap="square" rtlCol="0">
            <a:spAutoFit/>
          </a:bodyPr>
          <a:lstStyle/>
          <a:p>
            <a:pPr marL="285750" indent="-285750">
              <a:buFont typeface="Wingdings" panose="05000000000000000000" pitchFamily="2"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PERFORM BETTER REGRESSION ANALYSIS</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p>
          <a:p>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Use a few more regression models like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xgboost</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knn</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decision tree, gaussian process,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bayesian</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ridge,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lightgbm</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elasticnet</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etc</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that fits the domain/client requirement. </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pic>
        <p:nvPicPr>
          <p:cNvPr id="7" name="Picture 6" descr="A graph with colored lines and dots&#10;&#10;Description automatically generated">
            <a:extLst>
              <a:ext uri="{FF2B5EF4-FFF2-40B4-BE49-F238E27FC236}">
                <a16:creationId xmlns:a16="http://schemas.microsoft.com/office/drawing/2014/main" id="{4FF7CC8C-67B1-887D-C052-1DAD0DE8D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848" y="901429"/>
            <a:ext cx="5233077" cy="5055142"/>
          </a:xfrm>
          <a:prstGeom prst="rect">
            <a:avLst/>
          </a:prstGeom>
        </p:spPr>
      </p:pic>
      <p:pic>
        <p:nvPicPr>
          <p:cNvPr id="9" name="Picture 8" descr="A diagram of different types of regression&#10;&#10;Description automatically generated">
            <a:extLst>
              <a:ext uri="{FF2B5EF4-FFF2-40B4-BE49-F238E27FC236}">
                <a16:creationId xmlns:a16="http://schemas.microsoft.com/office/drawing/2014/main" id="{4CA6DF05-9DF2-5F28-F31B-EFD5BA023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8" y="2543503"/>
            <a:ext cx="5950406" cy="3878318"/>
          </a:xfrm>
          <a:prstGeom prst="rect">
            <a:avLst/>
          </a:prstGeom>
        </p:spPr>
      </p:pic>
      <p:sp>
        <p:nvSpPr>
          <p:cNvPr id="10" name="TextBox 9">
            <a:extLst>
              <a:ext uri="{FF2B5EF4-FFF2-40B4-BE49-F238E27FC236}">
                <a16:creationId xmlns:a16="http://schemas.microsoft.com/office/drawing/2014/main" id="{277AEF74-5CF3-F51A-F080-C945ACFC9A83}"/>
              </a:ext>
            </a:extLst>
          </p:cNvPr>
          <p:cNvSpPr txBox="1"/>
          <p:nvPr/>
        </p:nvSpPr>
        <p:spPr>
          <a:xfrm>
            <a:off x="7502476" y="5956571"/>
            <a:ext cx="5233077" cy="369332"/>
          </a:xfrm>
          <a:prstGeom prst="rect">
            <a:avLst/>
          </a:prstGeom>
          <a:noFill/>
        </p:spPr>
        <p:txBody>
          <a:bodyPr wrap="square" rtlCol="0">
            <a:spAutoFit/>
          </a:bodyPr>
          <a:lstStyle/>
          <a:p>
            <a:r>
              <a:rPr lang="en-IN" dirty="0"/>
              <a:t>Multiple Linear Regression(3D)</a:t>
            </a:r>
          </a:p>
        </p:txBody>
      </p:sp>
    </p:spTree>
    <p:extLst>
      <p:ext uri="{BB962C8B-B14F-4D97-AF65-F5344CB8AC3E}">
        <p14:creationId xmlns:p14="http://schemas.microsoft.com/office/powerpoint/2010/main" val="33534897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1C0C5D0-C86F-B584-718E-4C2BDAFE32A2}"/>
              </a:ext>
            </a:extLst>
          </p:cNvPr>
          <p:cNvSpPr txBox="1"/>
          <p:nvPr/>
        </p:nvSpPr>
        <p:spPr>
          <a:xfrm>
            <a:off x="168166" y="1008993"/>
            <a:ext cx="10950107" cy="5149975"/>
          </a:xfrm>
          <a:prstGeom prst="rect">
            <a:avLst/>
          </a:prstGeom>
          <a:noFill/>
        </p:spPr>
        <p:txBody>
          <a:bodyPr wrap="square" rtlCol="0">
            <a:spAutoFit/>
          </a:bodyPr>
          <a:lstStyle/>
          <a:p>
            <a:pPr marL="285750" indent="-285750">
              <a:buFont typeface="Wingdings" panose="05000000000000000000" pitchFamily="2"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MORE ROBUST CLEANING OF THE DATA: </a:t>
            </a:r>
          </a:p>
          <a:p>
            <a:pPr marL="285750" indent="-285750">
              <a:buFont typeface="Wingdings" panose="05000000000000000000" pitchFamily="2" charset="2"/>
              <a:buChar char="q"/>
            </a:pP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Methods such as iterative imputation(handling missing values by multiple imputation as it’s considerate about the correlation between variables), </a:t>
            </a: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85750" indent="-285750">
              <a:buFont typeface="Wingdings" panose="05000000000000000000" pitchFamily="2" charset="2"/>
              <a:buChar char="q"/>
            </a:pPr>
            <a:r>
              <a:rPr lang="en-US" dirty="0" err="1">
                <a:solidFill>
                  <a:srgbClr val="595959"/>
                </a:solidFill>
                <a:latin typeface="Constantia" panose="02030602050306030303" pitchFamily="18" charset="0"/>
                <a:ea typeface="Constantia" panose="02030602050306030303" pitchFamily="18" charset="0"/>
                <a:cs typeface="Times New Roman" panose="02020603050405020304" pitchFamily="18" charset="0"/>
              </a:rPr>
              <a:t>W</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insorization</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(handling of outliers without dropping them in order to not lose a lot of data &amp; to avoid compromising on quality of the prediction), The top 5% of the data is replaced by the value of the data at the 95th percentile and the value of the bottom 5% of the data is replaced by the value of the data at the 5th percentile.</a:t>
            </a: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B</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ox-cox transformation(data transformation technique for relative normal distribution  ),</a:t>
            </a: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PCA</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(dimensionality reduction), </a:t>
            </a: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OHE</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(for categorical features) </a:t>
            </a:r>
            <a:r>
              <a:rPr lang="en-US"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etc</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or</a:t>
            </a: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85750" indent="-285750">
              <a:buFont typeface="Wingdings" panose="05000000000000000000" pitchFamily="2" charset="2"/>
              <a:buChar char="q"/>
            </a:pP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C</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ome up with better algorithms that does the data pre-processing in a way that fits the idea, demand &amp; purpose  of the client.</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2295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DAAB828-02C8-4111-AC14-FF5ACEDDF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8797955" cy="68580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48002D0-1BE6-8770-E1FA-6CACE800EDA9}"/>
              </a:ext>
            </a:extLst>
          </p:cNvPr>
          <p:cNvSpPr>
            <a:spLocks noGrp="1"/>
          </p:cNvSpPr>
          <p:nvPr>
            <p:ph type="ftr" sz="quarter" idx="11"/>
          </p:nvPr>
        </p:nvSpPr>
        <p:spPr>
          <a:xfrm>
            <a:off x="7876903" y="385179"/>
            <a:ext cx="3877302" cy="365125"/>
          </a:xfrm>
        </p:spPr>
        <p:txBody>
          <a:bodyPr>
            <a:normAutofit/>
          </a:bodyPr>
          <a:lstStyle/>
          <a:p>
            <a:pPr algn="r">
              <a:spcAft>
                <a:spcPts val="600"/>
              </a:spcAft>
            </a:pPr>
            <a:r>
              <a:rPr lang="en-IN" sz="1100">
                <a:solidFill>
                  <a:schemeClr val="tx1">
                    <a:alpha val="80000"/>
                  </a:schemeClr>
                </a:solidFill>
              </a:rPr>
              <a:t>Aditya Aluminium Digital KFA</a:t>
            </a:r>
          </a:p>
        </p:txBody>
      </p:sp>
      <p:pic>
        <p:nvPicPr>
          <p:cNvPr id="6" name="Picture 5" descr="A screenshot of a computer screen&#10;&#10;Description automatically generated">
            <a:extLst>
              <a:ext uri="{FF2B5EF4-FFF2-40B4-BE49-F238E27FC236}">
                <a16:creationId xmlns:a16="http://schemas.microsoft.com/office/drawing/2014/main" id="{2DEDFF1A-7E68-12B2-F664-E245CBA7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576" y="566140"/>
            <a:ext cx="5705327" cy="5662538"/>
          </a:xfrm>
          <a:prstGeom prst="rect">
            <a:avLst/>
          </a:prstGeom>
        </p:spPr>
      </p:pic>
      <p:grpSp>
        <p:nvGrpSpPr>
          <p:cNvPr id="13" name="Group 12">
            <a:extLst>
              <a:ext uri="{FF2B5EF4-FFF2-40B4-BE49-F238E27FC236}">
                <a16:creationId xmlns:a16="http://schemas.microsoft.com/office/drawing/2014/main" id="{C32D4553-E775-4F16-9A6F-FED8D166A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a:extLst>
              <a:ext uri="{FF2B5EF4-FFF2-40B4-BE49-F238E27FC236}">
                <a16:creationId xmlns:a16="http://schemas.microsoft.com/office/drawing/2014/main" id="{E2ACDEF2-CCFC-F1D3-40B0-1C3A6F6C5F7F}"/>
              </a:ext>
            </a:extLst>
          </p:cNvPr>
          <p:cNvSpPr>
            <a:spLocks noGrp="1"/>
          </p:cNvSpPr>
          <p:nvPr>
            <p:ph type="dt" sz="half" idx="10"/>
          </p:nvPr>
        </p:nvSpPr>
        <p:spPr>
          <a:xfrm>
            <a:off x="9569962" y="5519016"/>
            <a:ext cx="2184243" cy="365125"/>
          </a:xfrm>
        </p:spPr>
        <p:txBody>
          <a:bodyPr>
            <a:normAutofit/>
          </a:bodyPr>
          <a:lstStyle/>
          <a:p>
            <a:pPr algn="r">
              <a:spcAft>
                <a:spcPts val="600"/>
              </a:spcAft>
            </a:pPr>
            <a:fld id="{373DF8E7-C3F8-4B41-A6FE-6C826864AFB3}" type="datetime3">
              <a:rPr lang="en-US" sz="1100">
                <a:solidFill>
                  <a:schemeClr val="tx1">
                    <a:alpha val="80000"/>
                  </a:schemeClr>
                </a:solidFill>
              </a:rPr>
              <a:pPr algn="r">
                <a:spcAft>
                  <a:spcPts val="600"/>
                </a:spcAft>
              </a:pPr>
              <a:t>3 September 2023</a:t>
            </a:fld>
            <a:endParaRPr lang="en-IN" sz="1100">
              <a:solidFill>
                <a:schemeClr val="tx1">
                  <a:alpha val="80000"/>
                </a:schemeClr>
              </a:solidFill>
            </a:endParaRPr>
          </a:p>
        </p:txBody>
      </p:sp>
      <p:sp>
        <p:nvSpPr>
          <p:cNvPr id="4" name="Slide Number Placeholder 3">
            <a:extLst>
              <a:ext uri="{FF2B5EF4-FFF2-40B4-BE49-F238E27FC236}">
                <a16:creationId xmlns:a16="http://schemas.microsoft.com/office/drawing/2014/main" id="{81E89229-7C6A-4A6E-36C0-5E1DD8DBA36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404B6BD6-12E2-476B-B478-A4ECA8F9A6BE}" type="slidenum">
              <a:rPr lang="en-IN">
                <a:solidFill>
                  <a:schemeClr val="bg1"/>
                </a:solidFill>
              </a:rPr>
              <a:pPr algn="ctr">
                <a:spcAft>
                  <a:spcPts val="600"/>
                </a:spcAft>
              </a:pPr>
              <a:t>15</a:t>
            </a:fld>
            <a:endParaRPr lang="en-IN">
              <a:solidFill>
                <a:schemeClr val="bg1"/>
              </a:solidFill>
            </a:endParaRPr>
          </a:p>
        </p:txBody>
      </p:sp>
    </p:spTree>
    <p:extLst>
      <p:ext uri="{BB962C8B-B14F-4D97-AF65-F5344CB8AC3E}">
        <p14:creationId xmlns:p14="http://schemas.microsoft.com/office/powerpoint/2010/main" val="347018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6C87D70-620A-9DE2-CBEA-67C7676B553F}"/>
              </a:ext>
            </a:extLst>
          </p:cNvPr>
          <p:cNvSpPr txBox="1"/>
          <p:nvPr/>
        </p:nvSpPr>
        <p:spPr>
          <a:xfrm>
            <a:off x="8457388" y="2677678"/>
            <a:ext cx="2207336" cy="1097736"/>
          </a:xfrm>
          <a:prstGeom prst="rect">
            <a:avLst/>
          </a:prstGeom>
          <a:noFill/>
        </p:spPr>
        <p:txBody>
          <a:bodyPr wrap="none" lIns="0" t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tabLst>
                <a:tab pos="25400" algn="l"/>
                <a:tab pos="1689100" algn="l"/>
              </a:tabLst>
            </a:pPr>
            <a:r>
              <a:rPr lang="en-US" altLang="zh-CN" sz="1600" dirty="0"/>
              <a:t>		</a:t>
            </a:r>
            <a:r>
              <a:rPr lang="en-US" altLang="zh-CN" sz="1600" dirty="0">
                <a:solidFill>
                  <a:srgbClr val="FFFFFF"/>
                </a:solidFill>
                <a:latin typeface="Calibri" pitchFamily="18" charset="0"/>
                <a:cs typeface="Calibri" pitchFamily="18" charset="0"/>
              </a:rPr>
              <a:t>Utility</a:t>
            </a:r>
          </a:p>
          <a:p>
            <a:pPr>
              <a:lnSpc>
                <a:spcPts val="1300"/>
              </a:lnSpc>
              <a:tabLst>
                <a:tab pos="25400" algn="l"/>
                <a:tab pos="1689100" algn="l"/>
              </a:tabLst>
            </a:pPr>
            <a:r>
              <a:rPr lang="en-US" altLang="zh-CN" sz="1600" dirty="0">
                <a:solidFill>
                  <a:srgbClr val="FFFFFF"/>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Demand</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response</a:t>
            </a:r>
          </a:p>
          <a:p>
            <a:pPr>
              <a:lnSpc>
                <a:spcPts val="1500"/>
              </a:lnSpc>
              <a:tabLst>
                <a:tab pos="25400" algn="l"/>
                <a:tab pos="1689100" algn="l"/>
              </a:tabLst>
            </a:pPr>
            <a:r>
              <a:rPr lang="en-US" altLang="zh-CN" sz="1600" dirty="0">
                <a:solidFill>
                  <a:srgbClr val="FFFFFF"/>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Frequency</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regulation</a:t>
            </a:r>
          </a:p>
          <a:p>
            <a:pPr>
              <a:lnSpc>
                <a:spcPts val="1000"/>
              </a:lnSpc>
            </a:pPr>
            <a:endParaRPr lang="en-US" altLang="zh-CN" sz="1600" dirty="0"/>
          </a:p>
          <a:p>
            <a:pPr>
              <a:lnSpc>
                <a:spcPts val="1000"/>
              </a:lnSpc>
            </a:pPr>
            <a:endParaRPr lang="en-US" altLang="zh-CN" sz="1600" dirty="0"/>
          </a:p>
          <a:p>
            <a:pPr>
              <a:lnSpc>
                <a:spcPts val="1700"/>
              </a:lnSpc>
              <a:tabLst>
                <a:tab pos="25400" algn="l"/>
                <a:tab pos="1689100" algn="l"/>
              </a:tabLst>
            </a:pPr>
            <a:r>
              <a:rPr lang="en-US" altLang="zh-CN" sz="1600" dirty="0"/>
              <a:t>	</a:t>
            </a:r>
            <a:r>
              <a:rPr lang="en-US" altLang="zh-CN" sz="1600" dirty="0">
                <a:solidFill>
                  <a:srgbClr val="FFFFFF"/>
                </a:solidFill>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Volt</a:t>
            </a:r>
            <a:r>
              <a:rPr lang="en-US" altLang="zh-CN" sz="1600" dirty="0">
                <a:latin typeface="Times New Roman" pitchFamily="18" charset="0"/>
                <a:cs typeface="Times New Roman" pitchFamily="18" charset="0"/>
              </a:rPr>
              <a:t> </a:t>
            </a:r>
            <a:r>
              <a:rPr lang="en-US" altLang="zh-CN" sz="1600" dirty="0">
                <a:solidFill>
                  <a:srgbClr val="FFFFFF"/>
                </a:solidFill>
                <a:latin typeface="Calibri" pitchFamily="18" charset="0"/>
                <a:cs typeface="Calibri" pitchFamily="18" charset="0"/>
              </a:rPr>
              <a:t>control</a:t>
            </a:r>
          </a:p>
        </p:txBody>
      </p:sp>
      <p:sp>
        <p:nvSpPr>
          <p:cNvPr id="3" name="Text Placeholder 3">
            <a:extLst>
              <a:ext uri="{FF2B5EF4-FFF2-40B4-BE49-F238E27FC236}">
                <a16:creationId xmlns:a16="http://schemas.microsoft.com/office/drawing/2014/main" id="{77AC19BB-1EAA-7F5A-498E-539F46E49759}"/>
              </a:ext>
            </a:extLst>
          </p:cNvPr>
          <p:cNvSpPr>
            <a:spLocks noGrp="1"/>
          </p:cNvSpPr>
          <p:nvPr/>
        </p:nvSpPr>
        <p:spPr>
          <a:xfrm>
            <a:off x="356431" y="939629"/>
            <a:ext cx="3683089" cy="277149"/>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endParaRPr lang="en-US" sz="1600" dirty="0"/>
          </a:p>
        </p:txBody>
      </p:sp>
      <p:sp>
        <p:nvSpPr>
          <p:cNvPr id="10" name="Text Placeholder 6">
            <a:extLst>
              <a:ext uri="{FF2B5EF4-FFF2-40B4-BE49-F238E27FC236}">
                <a16:creationId xmlns:a16="http://schemas.microsoft.com/office/drawing/2014/main" id="{4A4A1573-2A1C-3D8C-981C-06F3B4C0D71A}"/>
              </a:ext>
            </a:extLst>
          </p:cNvPr>
          <p:cNvSpPr>
            <a:spLocks noGrp="1"/>
          </p:cNvSpPr>
          <p:nvPr/>
        </p:nvSpPr>
        <p:spPr>
          <a:xfrm>
            <a:off x="988204" y="3774111"/>
            <a:ext cx="3051316" cy="277149"/>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t> </a:t>
            </a:r>
          </a:p>
        </p:txBody>
      </p:sp>
      <p:sp>
        <p:nvSpPr>
          <p:cNvPr id="7" name="TextBox 6">
            <a:extLst>
              <a:ext uri="{FF2B5EF4-FFF2-40B4-BE49-F238E27FC236}">
                <a16:creationId xmlns:a16="http://schemas.microsoft.com/office/drawing/2014/main" id="{CA1D09A5-0788-FAF9-94B7-4EA871DB69F8}"/>
              </a:ext>
            </a:extLst>
          </p:cNvPr>
          <p:cNvSpPr txBox="1"/>
          <p:nvPr/>
        </p:nvSpPr>
        <p:spPr>
          <a:xfrm>
            <a:off x="788276" y="939629"/>
            <a:ext cx="10415520" cy="2736134"/>
          </a:xfrm>
          <a:prstGeom prst="rect">
            <a:avLst/>
          </a:prstGeom>
          <a:noFill/>
        </p:spPr>
        <p:txBody>
          <a:bodyPr wrap="square" rtlCol="0">
            <a:spAutoFit/>
          </a:bodyPr>
          <a:lstStyle/>
          <a:p>
            <a:pPr marL="342900" lvl="0" indent="-342900">
              <a:lnSpc>
                <a:spcPct val="110000"/>
              </a:lnSpc>
              <a:spcBef>
                <a:spcPts val="600"/>
              </a:spcBef>
              <a:spcAft>
                <a:spcPts val="1000"/>
              </a:spcAft>
              <a:buFont typeface="Symbol" panose="05050102010706020507" pitchFamily="18" charset="2"/>
              <a:buChar char=""/>
              <a:tabLst>
                <a:tab pos="228600" algn="l"/>
              </a:tabLst>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DOMAIN-EXPERTISE: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It’s exceedingly important for smooth communication to be established between experts creating the models and experts using the models so that there’s regulated training and testing datasets according to the requirement and basis of the end result.</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tabLst>
                <a:tab pos="228600" algn="l"/>
              </a:tabLst>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ESTABLISHMENT OF REGULATORY BODIES: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To keep a check of smooth conduct from both ends for successful implementation of the models and eventually the entire digital twin project. </a:t>
            </a:r>
          </a:p>
          <a:p>
            <a:pPr marL="342900" lvl="0" indent="-342900">
              <a:lnSpc>
                <a:spcPct val="110000"/>
              </a:lnSpc>
              <a:spcBef>
                <a:spcPts val="600"/>
              </a:spcBef>
              <a:spcAft>
                <a:spcPts val="1000"/>
              </a:spcAft>
              <a:buFont typeface="Symbol" panose="05050102010706020507" pitchFamily="18" charset="2"/>
              <a:buChar char=""/>
              <a:tabLst>
                <a:tab pos="228600" algn="l"/>
              </a:tabLst>
            </a:pP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4A8B96A9-5757-3BEC-F098-796CCAA7DA15}"/>
              </a:ext>
            </a:extLst>
          </p:cNvPr>
          <p:cNvSpPr txBox="1"/>
          <p:nvPr/>
        </p:nvSpPr>
        <p:spPr>
          <a:xfrm>
            <a:off x="356432" y="3314700"/>
            <a:ext cx="9182424" cy="646331"/>
          </a:xfrm>
          <a:prstGeom prst="rect">
            <a:avLst/>
          </a:prstGeom>
          <a:noFill/>
        </p:spPr>
        <p:txBody>
          <a:bodyPr wrap="square" rtlCol="0">
            <a:spAutoFit/>
          </a:bodyPr>
          <a:lstStyle/>
          <a:p>
            <a:r>
              <a:rPr lang="en-IN" b="1" u="sng" dirty="0"/>
              <a:t>Expected Future</a:t>
            </a:r>
            <a:r>
              <a:rPr lang="en-IN" dirty="0"/>
              <a:t>:</a:t>
            </a:r>
          </a:p>
          <a:p>
            <a:endParaRPr lang="en-IN" dirty="0"/>
          </a:p>
        </p:txBody>
      </p:sp>
      <p:sp>
        <p:nvSpPr>
          <p:cNvPr id="16" name="TextBox 15">
            <a:extLst>
              <a:ext uri="{FF2B5EF4-FFF2-40B4-BE49-F238E27FC236}">
                <a16:creationId xmlns:a16="http://schemas.microsoft.com/office/drawing/2014/main" id="{9A2E15A3-A576-ACD3-46FB-038A3716A88C}"/>
              </a:ext>
            </a:extLst>
          </p:cNvPr>
          <p:cNvSpPr txBox="1"/>
          <p:nvPr/>
        </p:nvSpPr>
        <p:spPr>
          <a:xfrm>
            <a:off x="788276" y="3750629"/>
            <a:ext cx="10415520" cy="2308324"/>
          </a:xfrm>
          <a:prstGeom prst="rect">
            <a:avLst/>
          </a:prstGeom>
          <a:noFill/>
        </p:spPr>
        <p:txBody>
          <a:bodyPr wrap="square" rtlCol="0">
            <a:spAutoFit/>
          </a:bodyPr>
          <a:lstStyle/>
          <a:p>
            <a:pPr marL="285750" indent="-285750">
              <a:buFont typeface="Wingdings" panose="05000000000000000000" pitchFamily="2" charset="2"/>
              <a:buChar char="Ø"/>
            </a:pPr>
            <a:r>
              <a:rPr lang="en-IN" b="1" dirty="0"/>
              <a:t>Internet was once a far-fetched dream, exactly how AI &amp; ML feels today, and the future is quite evident</a:t>
            </a:r>
            <a:r>
              <a:rPr lang="en-IN" dirty="0"/>
              <a:t>.</a:t>
            </a:r>
          </a:p>
          <a:p>
            <a:pPr marL="285750" indent="-285750">
              <a:buFont typeface="Wingdings" panose="05000000000000000000" pitchFamily="2" charset="2"/>
              <a:buChar char="Ø"/>
            </a:pPr>
            <a:r>
              <a:rPr lang="en-IN" dirty="0"/>
              <a:t>AI &amp; ML holds immense potential </a:t>
            </a:r>
            <a:r>
              <a:rPr lang="en-IN" dirty="0" err="1"/>
              <a:t>i</a:t>
            </a:r>
            <a:r>
              <a:rPr lang="en-US" dirty="0"/>
              <a:t>n manufacturing, and it is about leveraging data and automation to make processes more </a:t>
            </a:r>
          </a:p>
          <a:p>
            <a:pPr marL="285750" indent="-285750">
              <a:buFont typeface="Arial" panose="020B0604020202020204" pitchFamily="34" charset="0"/>
              <a:buChar char="•"/>
            </a:pPr>
            <a:r>
              <a:rPr lang="en-US" dirty="0"/>
              <a:t>Efficient, </a:t>
            </a:r>
          </a:p>
          <a:p>
            <a:pPr marL="285750" indent="-285750">
              <a:buFont typeface="Arial" panose="020B0604020202020204" pitchFamily="34" charset="0"/>
              <a:buChar char="•"/>
            </a:pPr>
            <a:r>
              <a:rPr lang="en-US" dirty="0"/>
              <a:t>Cost-effective, and </a:t>
            </a:r>
          </a:p>
          <a:p>
            <a:pPr marL="285750" indent="-285750">
              <a:buFont typeface="Arial" panose="020B0604020202020204" pitchFamily="34" charset="0"/>
              <a:buChar char="•"/>
            </a:pPr>
            <a:r>
              <a:rPr lang="en-US" dirty="0"/>
              <a:t>Sustainable. </a:t>
            </a:r>
          </a:p>
          <a:p>
            <a:pPr marL="285750" indent="-285750">
              <a:buFont typeface="Wingdings" panose="05000000000000000000" pitchFamily="2" charset="2"/>
              <a:buChar char="Ø"/>
            </a:pPr>
            <a:r>
              <a:rPr lang="en-US" dirty="0"/>
              <a:t>As these technologies continue to advance, manufacturers that embrace AI and ML will be better positioned to thrive in an increasingly competitive global marketplace.</a:t>
            </a:r>
            <a:endParaRPr lang="en-IN" dirty="0"/>
          </a:p>
        </p:txBody>
      </p:sp>
    </p:spTree>
    <p:extLst>
      <p:ext uri="{BB962C8B-B14F-4D97-AF65-F5344CB8AC3E}">
        <p14:creationId xmlns:p14="http://schemas.microsoft.com/office/powerpoint/2010/main" val="2413534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E363990-51C7-5724-2410-401B301C92E2}"/>
              </a:ext>
            </a:extLst>
          </p:cNvPr>
          <p:cNvSpPr txBox="1"/>
          <p:nvPr/>
        </p:nvSpPr>
        <p:spPr>
          <a:xfrm>
            <a:off x="693914" y="3725490"/>
            <a:ext cx="8329330" cy="646331"/>
          </a:xfrm>
          <a:prstGeom prst="rect">
            <a:avLst/>
          </a:prstGeom>
          <a:noFill/>
        </p:spPr>
        <p:txBody>
          <a:bodyPr wrap="square" rtlCol="0">
            <a:spAutoFit/>
          </a:bodyPr>
          <a:lstStyle/>
          <a:p>
            <a:r>
              <a:rPr lang="en-IN" b="1" u="sng" dirty="0"/>
              <a:t>What exactly is machine learning and predictive analysis? </a:t>
            </a:r>
          </a:p>
          <a:p>
            <a:endParaRPr lang="en-IN" dirty="0"/>
          </a:p>
        </p:txBody>
      </p:sp>
      <p:sp>
        <p:nvSpPr>
          <p:cNvPr id="3" name="TextBox 2">
            <a:extLst>
              <a:ext uri="{FF2B5EF4-FFF2-40B4-BE49-F238E27FC236}">
                <a16:creationId xmlns:a16="http://schemas.microsoft.com/office/drawing/2014/main" id="{8AD2A408-E755-2010-84FB-B396198B355B}"/>
              </a:ext>
            </a:extLst>
          </p:cNvPr>
          <p:cNvSpPr txBox="1"/>
          <p:nvPr/>
        </p:nvSpPr>
        <p:spPr>
          <a:xfrm>
            <a:off x="2884322" y="4935773"/>
            <a:ext cx="9819409" cy="400110"/>
          </a:xfrm>
          <a:prstGeom prst="rect">
            <a:avLst/>
          </a:prstGeom>
          <a:noFill/>
        </p:spPr>
        <p:txBody>
          <a:bodyPr wrap="square" rtlCol="0">
            <a:spAutoFit/>
          </a:bodyPr>
          <a:lstStyle/>
          <a:p>
            <a:r>
              <a:rPr lang="en-US" sz="2000" b="1" u="sng" dirty="0"/>
              <a:t>"Turning Data into Destiny: Predictive Analysis and ML Miracles."</a:t>
            </a:r>
            <a:endParaRPr lang="en-IN" sz="2000" b="1" u="sng" dirty="0"/>
          </a:p>
        </p:txBody>
      </p:sp>
      <p:sp>
        <p:nvSpPr>
          <p:cNvPr id="5" name="TextBox 4">
            <a:extLst>
              <a:ext uri="{FF2B5EF4-FFF2-40B4-BE49-F238E27FC236}">
                <a16:creationId xmlns:a16="http://schemas.microsoft.com/office/drawing/2014/main" id="{27F74735-6153-CF0E-7424-2836A66A890F}"/>
              </a:ext>
            </a:extLst>
          </p:cNvPr>
          <p:cNvSpPr txBox="1"/>
          <p:nvPr/>
        </p:nvSpPr>
        <p:spPr>
          <a:xfrm>
            <a:off x="693914" y="249382"/>
            <a:ext cx="6039395" cy="369332"/>
          </a:xfrm>
          <a:prstGeom prst="rect">
            <a:avLst/>
          </a:prstGeom>
          <a:noFill/>
        </p:spPr>
        <p:txBody>
          <a:bodyPr wrap="square" rtlCol="0">
            <a:spAutoFit/>
          </a:bodyPr>
          <a:lstStyle/>
          <a:p>
            <a:r>
              <a:rPr lang="en-IN" b="1" u="sng" dirty="0"/>
              <a:t>We are looking at :</a:t>
            </a:r>
          </a:p>
        </p:txBody>
      </p:sp>
      <p:sp>
        <p:nvSpPr>
          <p:cNvPr id="8" name="TextBox 7">
            <a:extLst>
              <a:ext uri="{FF2B5EF4-FFF2-40B4-BE49-F238E27FC236}">
                <a16:creationId xmlns:a16="http://schemas.microsoft.com/office/drawing/2014/main" id="{429652F7-D969-16A9-F4D3-3815CAF14A0F}"/>
              </a:ext>
            </a:extLst>
          </p:cNvPr>
          <p:cNvSpPr txBox="1"/>
          <p:nvPr/>
        </p:nvSpPr>
        <p:spPr>
          <a:xfrm>
            <a:off x="693914" y="997527"/>
            <a:ext cx="5530241" cy="1754326"/>
          </a:xfrm>
          <a:prstGeom prst="rect">
            <a:avLst/>
          </a:prstGeom>
          <a:noFill/>
        </p:spPr>
        <p:txBody>
          <a:bodyPr wrap="square" rtlCol="0">
            <a:spAutoFit/>
          </a:bodyPr>
          <a:lstStyle/>
          <a:p>
            <a:r>
              <a:rPr lang="en-IN" dirty="0"/>
              <a:t>A future with:</a:t>
            </a:r>
          </a:p>
          <a:p>
            <a:pPr marL="285750" indent="-285750">
              <a:buFont typeface="Arial" panose="020B0604020202020204" pitchFamily="34" charset="0"/>
              <a:buChar char="•"/>
            </a:pPr>
            <a:r>
              <a:rPr lang="en-IN" b="1" i="0" dirty="0">
                <a:effectLst/>
                <a:latin typeface="Söhne"/>
              </a:rPr>
              <a:t>Predictive Maintenance</a:t>
            </a:r>
          </a:p>
          <a:p>
            <a:pPr marL="285750" indent="-285750">
              <a:buFont typeface="Arial" panose="020B0604020202020204" pitchFamily="34" charset="0"/>
              <a:buChar char="•"/>
            </a:pPr>
            <a:r>
              <a:rPr lang="en-US" b="1" i="0" dirty="0">
                <a:effectLst/>
                <a:latin typeface="Söhne"/>
              </a:rPr>
              <a:t>Quality Control and Defect Detection</a:t>
            </a:r>
            <a:endParaRPr lang="en-IN" b="1" dirty="0">
              <a:latin typeface="Söhne"/>
            </a:endParaRPr>
          </a:p>
          <a:p>
            <a:pPr marL="285750" indent="-285750">
              <a:buFont typeface="Arial" panose="020B0604020202020204" pitchFamily="34" charset="0"/>
              <a:buChar char="•"/>
            </a:pPr>
            <a:r>
              <a:rPr lang="en-IN" b="1" i="0" dirty="0">
                <a:effectLst/>
                <a:latin typeface="Söhne"/>
              </a:rPr>
              <a:t>Energy Efficiency</a:t>
            </a:r>
          </a:p>
          <a:p>
            <a:pPr marL="285750" indent="-285750">
              <a:buFont typeface="Arial" panose="020B0604020202020204" pitchFamily="34" charset="0"/>
              <a:buChar char="•"/>
            </a:pPr>
            <a:r>
              <a:rPr lang="en-IN" b="1" i="0" dirty="0">
                <a:effectLst/>
                <a:latin typeface="Söhne"/>
              </a:rPr>
              <a:t>Human-AI Collaboration</a:t>
            </a:r>
            <a:endParaRPr lang="en-IN" b="1" dirty="0">
              <a:latin typeface="Söhne"/>
            </a:endParaRPr>
          </a:p>
          <a:p>
            <a:pPr marL="285750" indent="-285750">
              <a:buFont typeface="Arial" panose="020B0604020202020204" pitchFamily="34" charset="0"/>
              <a:buChar char="•"/>
            </a:pPr>
            <a:r>
              <a:rPr lang="en-IN" b="1" i="0" dirty="0">
                <a:effectLst/>
                <a:latin typeface="Söhne"/>
              </a:rPr>
              <a:t>Skills Development</a:t>
            </a:r>
            <a:endParaRPr lang="en-IN" dirty="0"/>
          </a:p>
        </p:txBody>
      </p:sp>
      <p:sp>
        <p:nvSpPr>
          <p:cNvPr id="9" name="TextBox 8">
            <a:extLst>
              <a:ext uri="{FF2B5EF4-FFF2-40B4-BE49-F238E27FC236}">
                <a16:creationId xmlns:a16="http://schemas.microsoft.com/office/drawing/2014/main" id="{D90BD9FF-E2CB-D8E0-D77A-2C84D16D29B6}"/>
              </a:ext>
            </a:extLst>
          </p:cNvPr>
          <p:cNvSpPr txBox="1"/>
          <p:nvPr/>
        </p:nvSpPr>
        <p:spPr>
          <a:xfrm>
            <a:off x="968025" y="2664497"/>
            <a:ext cx="6588911" cy="369332"/>
          </a:xfrm>
          <a:prstGeom prst="rect">
            <a:avLst/>
          </a:prstGeom>
          <a:noFill/>
        </p:spPr>
        <p:txBody>
          <a:bodyPr wrap="square" rtlCol="0">
            <a:spAutoFit/>
          </a:bodyPr>
          <a:lstStyle/>
          <a:p>
            <a:r>
              <a:rPr lang="en-IN" dirty="0"/>
              <a:t>Training and Upskilling will become critical in coming times.</a:t>
            </a:r>
          </a:p>
        </p:txBody>
      </p:sp>
    </p:spTree>
    <p:extLst>
      <p:ext uri="{BB962C8B-B14F-4D97-AF65-F5344CB8AC3E}">
        <p14:creationId xmlns:p14="http://schemas.microsoft.com/office/powerpoint/2010/main" val="183338590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with a sign on it&#10;&#10;Description automatically generated">
            <a:extLst>
              <a:ext uri="{FF2B5EF4-FFF2-40B4-BE49-F238E27FC236}">
                <a16:creationId xmlns:a16="http://schemas.microsoft.com/office/drawing/2014/main" id="{6DB8F158-915C-E752-00C7-5739B48BEF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31" y="4517448"/>
            <a:ext cx="2992859" cy="2244644"/>
          </a:xfrm>
          <a:prstGeom prst="rect">
            <a:avLst/>
          </a:prstGeom>
        </p:spPr>
      </p:pic>
      <p:pic>
        <p:nvPicPr>
          <p:cNvPr id="9" name="Picture 8" descr="A building with bushes and trees&#10;&#10;Description automatically generated">
            <a:extLst>
              <a:ext uri="{FF2B5EF4-FFF2-40B4-BE49-F238E27FC236}">
                <a16:creationId xmlns:a16="http://schemas.microsoft.com/office/drawing/2014/main" id="{3EED8A6B-0A8C-86BA-6EC4-EA1A05A4A5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6020" y="4517448"/>
            <a:ext cx="3193998" cy="2271061"/>
          </a:xfrm>
          <a:prstGeom prst="rect">
            <a:avLst/>
          </a:prstGeom>
        </p:spPr>
      </p:pic>
      <p:pic>
        <p:nvPicPr>
          <p:cNvPr id="26" name="Picture 25" descr="A close-up of a logo&#10;&#10;Description automatically generated">
            <a:extLst>
              <a:ext uri="{FF2B5EF4-FFF2-40B4-BE49-F238E27FC236}">
                <a16:creationId xmlns:a16="http://schemas.microsoft.com/office/drawing/2014/main" id="{06F555DB-B117-6794-4AB0-53387FA84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138" y="210208"/>
            <a:ext cx="1529213" cy="1418896"/>
          </a:xfrm>
          <a:prstGeom prst="rect">
            <a:avLst/>
          </a:prstGeom>
        </p:spPr>
      </p:pic>
    </p:spTree>
    <p:extLst>
      <p:ext uri="{BB962C8B-B14F-4D97-AF65-F5344CB8AC3E}">
        <p14:creationId xmlns:p14="http://schemas.microsoft.com/office/powerpoint/2010/main" val="1730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75B0E-A244-8311-7DE3-DEAA44AAA7EE}"/>
              </a:ext>
            </a:extLst>
          </p:cNvPr>
          <p:cNvSpPr>
            <a:spLocks noGrp="1"/>
          </p:cNvSpPr>
          <p:nvPr>
            <p:ph type="body" sz="quarter" idx="12"/>
          </p:nvPr>
        </p:nvSpPr>
        <p:spPr>
          <a:xfrm>
            <a:off x="975361" y="113995"/>
            <a:ext cx="9731028" cy="666648"/>
          </a:xfrm>
        </p:spPr>
        <p:txBody>
          <a:bodyPr>
            <a:normAutofit/>
          </a:bodyPr>
          <a:lstStyle/>
          <a:p>
            <a:pPr algn="ctr"/>
            <a:r>
              <a:rPr lang="en-US" sz="3200" b="1" dirty="0">
                <a:solidFill>
                  <a:schemeClr val="accent2">
                    <a:lumMod val="75000"/>
                  </a:schemeClr>
                </a:solidFill>
                <a:latin typeface="Arial" panose="020B0604020202020204" pitchFamily="34" charset="0"/>
                <a:cs typeface="Arial" panose="020B0604020202020204" pitchFamily="34" charset="0"/>
              </a:rPr>
              <a:t>Overview:</a:t>
            </a:r>
          </a:p>
        </p:txBody>
      </p:sp>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hape 90">
            <a:extLst>
              <a:ext uri="{FF2B5EF4-FFF2-40B4-BE49-F238E27FC236}">
                <a16:creationId xmlns:a16="http://schemas.microsoft.com/office/drawing/2014/main" id="{CE5C0B3A-7D98-9CED-2FDC-EB299E8B72E6}"/>
              </a:ext>
            </a:extLst>
          </p:cNvPr>
          <p:cNvSpPr txBox="1">
            <a:spLocks/>
          </p:cNvSpPr>
          <p:nvPr/>
        </p:nvSpPr>
        <p:spPr>
          <a:xfrm>
            <a:off x="8283888" y="1887451"/>
            <a:ext cx="3373120" cy="681294"/>
          </a:xfrm>
          <a:prstGeom prst="rect">
            <a:avLst/>
          </a:prstGeom>
          <a:noFill/>
          <a:ln>
            <a:noFill/>
          </a:ln>
        </p:spPr>
        <p:txBody>
          <a:bodyPr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00000"/>
              </a:lnSpc>
              <a:buClr>
                <a:srgbClr val="00B050"/>
              </a:buClr>
              <a:buSzPct val="100000"/>
              <a:buFont typeface="Arial" panose="020B0604020202020204" pitchFamily="34" charset="0"/>
              <a:buChar char="•"/>
            </a:pPr>
            <a:endParaRPr lang="en-IN" sz="1400" dirty="0">
              <a:latin typeface="Segoe UI" panose="020B0502040204020203" pitchFamily="34" charset="0"/>
              <a:ea typeface="Calibri"/>
              <a:cs typeface="Segoe UI" panose="020B0502040204020203" pitchFamily="34" charset="0"/>
              <a:sym typeface="Calibri"/>
            </a:endParaRPr>
          </a:p>
        </p:txBody>
      </p:sp>
      <p:sp>
        <p:nvSpPr>
          <p:cNvPr id="11" name="Shape 90">
            <a:extLst>
              <a:ext uri="{FF2B5EF4-FFF2-40B4-BE49-F238E27FC236}">
                <a16:creationId xmlns:a16="http://schemas.microsoft.com/office/drawing/2014/main" id="{CA755BC5-9FCE-77C9-8CEF-4E96D4D6722B}"/>
              </a:ext>
            </a:extLst>
          </p:cNvPr>
          <p:cNvSpPr txBox="1">
            <a:spLocks/>
          </p:cNvSpPr>
          <p:nvPr/>
        </p:nvSpPr>
        <p:spPr>
          <a:xfrm>
            <a:off x="345741" y="1906518"/>
            <a:ext cx="3373120" cy="681294"/>
          </a:xfrm>
          <a:prstGeom prst="rect">
            <a:avLst/>
          </a:prstGeom>
          <a:noFill/>
          <a:ln>
            <a:noFill/>
          </a:ln>
        </p:spPr>
        <p:txBody>
          <a:bodyPr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00000"/>
              </a:lnSpc>
              <a:buClr>
                <a:srgbClr val="00B050"/>
              </a:buClr>
              <a:buSzPct val="150000"/>
              <a:buFont typeface="Arial" panose="020B0604020202020204" pitchFamily="34" charset="0"/>
              <a:buChar char="•"/>
            </a:pPr>
            <a:endParaRPr lang="en-IN" sz="1400" dirty="0">
              <a:latin typeface="Segoe UI" panose="020B0502040204020203" pitchFamily="34" charset="0"/>
              <a:ea typeface="Calibri"/>
              <a:cs typeface="Segoe UI" panose="020B0502040204020203" pitchFamily="34" charset="0"/>
              <a:sym typeface="Calibri"/>
            </a:endParaRPr>
          </a:p>
        </p:txBody>
      </p:sp>
      <p:pic>
        <p:nvPicPr>
          <p:cNvPr id="15" name="Picture 14" descr="A factory with smoke stacks and a bridge&#10;&#10;Description automatically generated">
            <a:extLst>
              <a:ext uri="{FF2B5EF4-FFF2-40B4-BE49-F238E27FC236}">
                <a16:creationId xmlns:a16="http://schemas.microsoft.com/office/drawing/2014/main" id="{2BE9F740-4CD2-292B-579E-9CEEADCB9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 y="1629418"/>
            <a:ext cx="4992413" cy="3599164"/>
          </a:xfrm>
          <a:prstGeom prst="rect">
            <a:avLst/>
          </a:prstGeom>
        </p:spPr>
      </p:pic>
      <p:cxnSp>
        <p:nvCxnSpPr>
          <p:cNvPr id="17" name="Straight Arrow Connector 16">
            <a:extLst>
              <a:ext uri="{FF2B5EF4-FFF2-40B4-BE49-F238E27FC236}">
                <a16:creationId xmlns:a16="http://schemas.microsoft.com/office/drawing/2014/main" id="{BBBFE9B4-B312-D971-14EC-ECF9BC4FD1E6}"/>
              </a:ext>
            </a:extLst>
          </p:cNvPr>
          <p:cNvCxnSpPr>
            <a:cxnSpLocks/>
          </p:cNvCxnSpPr>
          <p:nvPr/>
        </p:nvCxnSpPr>
        <p:spPr>
          <a:xfrm>
            <a:off x="5337335" y="3429000"/>
            <a:ext cx="14043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descr="A screenshot of a computer&#10;&#10;Description automatically generated">
            <a:extLst>
              <a:ext uri="{FF2B5EF4-FFF2-40B4-BE49-F238E27FC236}">
                <a16:creationId xmlns:a16="http://schemas.microsoft.com/office/drawing/2014/main" id="{681CFCB9-5E4C-73D9-C8BE-C5C4060C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842" y="1629418"/>
            <a:ext cx="5146586" cy="3599164"/>
          </a:xfrm>
          <a:prstGeom prst="rect">
            <a:avLst/>
          </a:prstGeom>
        </p:spPr>
      </p:pic>
      <p:sp>
        <p:nvSpPr>
          <p:cNvPr id="20" name="TextBox 19">
            <a:extLst>
              <a:ext uri="{FF2B5EF4-FFF2-40B4-BE49-F238E27FC236}">
                <a16:creationId xmlns:a16="http://schemas.microsoft.com/office/drawing/2014/main" id="{506BA3E9-1E9C-F47F-5C8B-03211433F254}"/>
              </a:ext>
            </a:extLst>
          </p:cNvPr>
          <p:cNvSpPr txBox="1"/>
          <p:nvPr/>
        </p:nvSpPr>
        <p:spPr>
          <a:xfrm>
            <a:off x="1433705" y="5708025"/>
            <a:ext cx="3632280" cy="369332"/>
          </a:xfrm>
          <a:prstGeom prst="rect">
            <a:avLst/>
          </a:prstGeom>
          <a:noFill/>
        </p:spPr>
        <p:txBody>
          <a:bodyPr wrap="square" rtlCol="0">
            <a:spAutoFit/>
          </a:bodyPr>
          <a:lstStyle/>
          <a:p>
            <a:r>
              <a:rPr lang="en-IN" dirty="0"/>
              <a:t>Hindalco Industries</a:t>
            </a:r>
          </a:p>
        </p:txBody>
      </p:sp>
      <p:sp>
        <p:nvSpPr>
          <p:cNvPr id="21" name="TextBox 20">
            <a:extLst>
              <a:ext uri="{FF2B5EF4-FFF2-40B4-BE49-F238E27FC236}">
                <a16:creationId xmlns:a16="http://schemas.microsoft.com/office/drawing/2014/main" id="{0A0DAA75-7B5B-0CDC-047F-D34601581930}"/>
              </a:ext>
            </a:extLst>
          </p:cNvPr>
          <p:cNvSpPr txBox="1"/>
          <p:nvPr/>
        </p:nvSpPr>
        <p:spPr>
          <a:xfrm>
            <a:off x="8396718" y="5708025"/>
            <a:ext cx="2309671" cy="369332"/>
          </a:xfrm>
          <a:prstGeom prst="rect">
            <a:avLst/>
          </a:prstGeom>
          <a:noFill/>
        </p:spPr>
        <p:txBody>
          <a:bodyPr wrap="none" rtlCol="0">
            <a:spAutoFit/>
          </a:bodyPr>
          <a:lstStyle/>
          <a:p>
            <a:r>
              <a:rPr lang="en-IN" dirty="0"/>
              <a:t>Digital Twin Equivalent</a:t>
            </a:r>
          </a:p>
        </p:txBody>
      </p:sp>
      <p:pic>
        <p:nvPicPr>
          <p:cNvPr id="25" name="Picture 24" descr="A close-up of a logo&#10;&#10;Description automatically generated">
            <a:extLst>
              <a:ext uri="{FF2B5EF4-FFF2-40B4-BE49-F238E27FC236}">
                <a16:creationId xmlns:a16="http://schemas.microsoft.com/office/drawing/2014/main" id="{D098F553-DDB4-53E5-BC5D-9C05D6187C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144" y="88241"/>
            <a:ext cx="746235" cy="692402"/>
          </a:xfrm>
          <a:prstGeom prst="rect">
            <a:avLst/>
          </a:prstGeom>
        </p:spPr>
      </p:pic>
    </p:spTree>
    <p:extLst>
      <p:ext uri="{BB962C8B-B14F-4D97-AF65-F5344CB8AC3E}">
        <p14:creationId xmlns:p14="http://schemas.microsoft.com/office/powerpoint/2010/main" val="35528270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75B0E-A244-8311-7DE3-DEAA44AAA7EE}"/>
              </a:ext>
            </a:extLst>
          </p:cNvPr>
          <p:cNvSpPr>
            <a:spLocks noGrp="1"/>
          </p:cNvSpPr>
          <p:nvPr>
            <p:ph type="body" sz="quarter" idx="12"/>
          </p:nvPr>
        </p:nvSpPr>
        <p:spPr>
          <a:xfrm>
            <a:off x="975361" y="113995"/>
            <a:ext cx="9731028" cy="666648"/>
          </a:xfrm>
        </p:spPr>
        <p:txBody>
          <a:bodyPr>
            <a:normAutofit/>
          </a:bodyPr>
          <a:lstStyle/>
          <a:p>
            <a:pPr algn="ctr"/>
            <a:r>
              <a:rPr lang="en-US" sz="3200" u="sng" dirty="0">
                <a:solidFill>
                  <a:schemeClr val="accent2">
                    <a:lumMod val="75000"/>
                  </a:schemeClr>
                </a:solidFill>
                <a:latin typeface="Arial" panose="020B0604020202020204" pitchFamily="34" charset="0"/>
                <a:cs typeface="Arial" panose="020B0604020202020204" pitchFamily="34" charset="0"/>
              </a:rPr>
              <a:t>Agenda:</a:t>
            </a:r>
          </a:p>
        </p:txBody>
      </p:sp>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26DD7487-73E4-6FFA-8B88-867CBE2342A7}"/>
              </a:ext>
            </a:extLst>
          </p:cNvPr>
          <p:cNvSpPr txBox="1"/>
          <p:nvPr/>
        </p:nvSpPr>
        <p:spPr>
          <a:xfrm>
            <a:off x="975361" y="1129743"/>
            <a:ext cx="10616564" cy="1477328"/>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To implement Digital Twin, we need an understanding of the Machine Learning Models that are the back-bone of predictive analysis.</a:t>
            </a:r>
          </a:p>
          <a:p>
            <a:pPr marL="285750" indent="-285750">
              <a:buFont typeface="Wingdings" panose="05000000000000000000" pitchFamily="2" charset="2"/>
              <a:buChar char="Ø"/>
            </a:pPr>
            <a:r>
              <a:rPr lang="en-IN" sz="2400" dirty="0"/>
              <a:t>The job of making these models has been given to ExactSpace,</a:t>
            </a:r>
          </a:p>
          <a:p>
            <a:pPr marL="285750" indent="-285750">
              <a:buFont typeface="Wingdings" panose="05000000000000000000" pitchFamily="2" charset="2"/>
              <a:buChar char="Ø"/>
            </a:pPr>
            <a:endParaRPr lang="en-IN" dirty="0"/>
          </a:p>
        </p:txBody>
      </p:sp>
      <p:sp>
        <p:nvSpPr>
          <p:cNvPr id="13" name="TextBox 12">
            <a:extLst>
              <a:ext uri="{FF2B5EF4-FFF2-40B4-BE49-F238E27FC236}">
                <a16:creationId xmlns:a16="http://schemas.microsoft.com/office/drawing/2014/main" id="{FC322AE1-4719-819F-4207-3BA1C1E21D99}"/>
              </a:ext>
            </a:extLst>
          </p:cNvPr>
          <p:cNvSpPr txBox="1"/>
          <p:nvPr/>
        </p:nvSpPr>
        <p:spPr>
          <a:xfrm>
            <a:off x="1122218" y="2660073"/>
            <a:ext cx="6598227" cy="400110"/>
          </a:xfrm>
          <a:prstGeom prst="rect">
            <a:avLst/>
          </a:prstGeom>
          <a:noFill/>
        </p:spPr>
        <p:txBody>
          <a:bodyPr wrap="square" rtlCol="0">
            <a:spAutoFit/>
          </a:bodyPr>
          <a:lstStyle/>
          <a:p>
            <a:r>
              <a:rPr lang="en-IN" sz="2000" b="1" u="sng" dirty="0"/>
              <a:t>Major Points of Discussion</a:t>
            </a:r>
            <a:r>
              <a:rPr lang="en-IN" dirty="0"/>
              <a:t>:</a:t>
            </a:r>
          </a:p>
        </p:txBody>
      </p:sp>
      <p:sp>
        <p:nvSpPr>
          <p:cNvPr id="14" name="TextBox 13">
            <a:extLst>
              <a:ext uri="{FF2B5EF4-FFF2-40B4-BE49-F238E27FC236}">
                <a16:creationId xmlns:a16="http://schemas.microsoft.com/office/drawing/2014/main" id="{047DF77E-FD4E-8992-327F-5EADD459034A}"/>
              </a:ext>
            </a:extLst>
          </p:cNvPr>
          <p:cNvSpPr txBox="1"/>
          <p:nvPr/>
        </p:nvSpPr>
        <p:spPr>
          <a:xfrm>
            <a:off x="1122218" y="3390184"/>
            <a:ext cx="5621482" cy="1815882"/>
          </a:xfrm>
          <a:prstGeom prst="rect">
            <a:avLst/>
          </a:prstGeom>
          <a:noFill/>
        </p:spPr>
        <p:txBody>
          <a:bodyPr wrap="square" rtlCol="0">
            <a:spAutoFit/>
          </a:bodyPr>
          <a:lstStyle/>
          <a:p>
            <a:pPr marL="285750" indent="-285750">
              <a:buFont typeface="Wingdings" panose="05000000000000000000" pitchFamily="2" charset="2"/>
              <a:buChar char="q"/>
            </a:pPr>
            <a:r>
              <a:rPr lang="en-IN" sz="2800" dirty="0"/>
              <a:t>The loopholes in the creation of the models</a:t>
            </a:r>
          </a:p>
          <a:p>
            <a:pPr marL="285750" indent="-285750">
              <a:buFont typeface="Wingdings" panose="05000000000000000000" pitchFamily="2" charset="2"/>
              <a:buChar char="q"/>
            </a:pPr>
            <a:r>
              <a:rPr lang="en-IN" sz="2800" dirty="0"/>
              <a:t>Reliability issue of the models</a:t>
            </a:r>
          </a:p>
          <a:p>
            <a:pPr marL="285750" indent="-285750">
              <a:buFont typeface="Wingdings" panose="05000000000000000000" pitchFamily="2" charset="2"/>
              <a:buChar char="q"/>
            </a:pPr>
            <a:r>
              <a:rPr lang="en-IN" sz="2800" dirty="0"/>
              <a:t>Ways to bridge the gaps </a:t>
            </a:r>
          </a:p>
        </p:txBody>
      </p:sp>
    </p:spTree>
    <p:extLst>
      <p:ext uri="{BB962C8B-B14F-4D97-AF65-F5344CB8AC3E}">
        <p14:creationId xmlns:p14="http://schemas.microsoft.com/office/powerpoint/2010/main" val="10156227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522D480-10FB-41C9-729D-E3D82A3A3D80}"/>
              </a:ext>
            </a:extLst>
          </p:cNvPr>
          <p:cNvSpPr txBox="1"/>
          <p:nvPr/>
        </p:nvSpPr>
        <p:spPr>
          <a:xfrm flipH="1">
            <a:off x="3440560" y="241738"/>
            <a:ext cx="6817536" cy="461665"/>
          </a:xfrm>
          <a:prstGeom prst="rect">
            <a:avLst/>
          </a:prstGeom>
          <a:noFill/>
        </p:spPr>
        <p:txBody>
          <a:bodyPr wrap="square" rtlCol="0">
            <a:spAutoFit/>
          </a:bodyPr>
          <a:lstStyle/>
          <a:p>
            <a:r>
              <a:rPr lang="en-IN" sz="2400" b="1" u="sng" dirty="0"/>
              <a:t>Background of Machine Learning:</a:t>
            </a:r>
          </a:p>
        </p:txBody>
      </p:sp>
      <p:sp>
        <p:nvSpPr>
          <p:cNvPr id="5" name="TextBox 4">
            <a:extLst>
              <a:ext uri="{FF2B5EF4-FFF2-40B4-BE49-F238E27FC236}">
                <a16:creationId xmlns:a16="http://schemas.microsoft.com/office/drawing/2014/main" id="{815241B4-2EF0-2EEA-1065-2DA393C35A4D}"/>
              </a:ext>
            </a:extLst>
          </p:cNvPr>
          <p:cNvSpPr txBox="1"/>
          <p:nvPr/>
        </p:nvSpPr>
        <p:spPr>
          <a:xfrm>
            <a:off x="591684" y="953096"/>
            <a:ext cx="8738755" cy="6286849"/>
          </a:xfrm>
          <a:prstGeom prst="rect">
            <a:avLst/>
          </a:prstGeom>
          <a:noFill/>
        </p:spPr>
        <p:txBody>
          <a:bodyPr wrap="square" rtlCol="0">
            <a:spAutoFit/>
          </a:bodyPr>
          <a:lstStyle/>
          <a:p>
            <a:pPr marL="285750" indent="-285750">
              <a:buFont typeface="Wingdings" panose="05000000000000000000" pitchFamily="2" charset="2"/>
              <a:buChar char="Ø"/>
            </a:pPr>
            <a:r>
              <a:rPr lang="en-IN" b="1" dirty="0"/>
              <a:t>Applications</a:t>
            </a:r>
            <a:r>
              <a:rPr lang="en-IN" dirty="0"/>
              <a:t> : Natural Language Processing(chatbot),sentiment analysis ,etc</a:t>
            </a:r>
          </a:p>
          <a:p>
            <a:pPr marL="285750" indent="-285750">
              <a:buFont typeface="Wingdings" panose="05000000000000000000" pitchFamily="2" charset="2"/>
              <a:buChar char="Ø"/>
            </a:pPr>
            <a:r>
              <a:rPr lang="en-IN" b="1" dirty="0"/>
              <a:t>What do the machine learning models do?</a:t>
            </a:r>
          </a:p>
          <a:p>
            <a:pPr marL="285750" indent="-285750">
              <a:buFont typeface="Wingdings" panose="05000000000000000000" pitchFamily="2" charset="2"/>
              <a:buChar char="Ø"/>
            </a:pPr>
            <a:r>
              <a:rPr lang="en-IN" b="1" dirty="0"/>
              <a:t>ExactSpace</a:t>
            </a:r>
            <a:r>
              <a:rPr lang="en-IN" dirty="0"/>
              <a:t> has deployed all models on four evaluation metrics:</a:t>
            </a:r>
          </a:p>
          <a:p>
            <a:pPr marL="342900" lvl="0" indent="-342900">
              <a:lnSpc>
                <a:spcPct val="110000"/>
              </a:lnSpc>
              <a:spcBef>
                <a:spcPts val="600"/>
              </a:spcBef>
              <a:spcAft>
                <a:spcPts val="1000"/>
              </a:spcAft>
              <a:buFont typeface="Symbol" panose="05050102010706020507" pitchFamily="18" charset="2"/>
              <a:buChar char=""/>
              <a:tabLst>
                <a:tab pos="228600" algn="l"/>
              </a:tabLst>
            </a:pPr>
            <a:r>
              <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Train RMSE (Root-Mean Squared Error)</a:t>
            </a:r>
            <a:endParaRPr lang="en-IN"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tabLst>
                <a:tab pos="228600" algn="l"/>
              </a:tabLst>
            </a:pPr>
            <a:r>
              <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Test RMSE</a:t>
            </a:r>
            <a:endParaRPr lang="en-IN"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tabLst>
                <a:tab pos="228600" algn="l"/>
              </a:tabLst>
            </a:pPr>
            <a:r>
              <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Train R2(Coefficient of Determination)</a:t>
            </a:r>
            <a:endParaRPr lang="en-IN"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tabLst>
                <a:tab pos="228600" algn="l"/>
              </a:tabLst>
            </a:pPr>
            <a:r>
              <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Test R2</a:t>
            </a:r>
            <a:endParaRPr lang="en-IN" dirty="0"/>
          </a:p>
          <a:p>
            <a:pPr marL="285750" indent="-285750">
              <a:buFont typeface="Wingdings" panose="05000000000000000000" pitchFamily="2" charset="2"/>
              <a:buChar char="Ø"/>
            </a:pPr>
            <a:r>
              <a:rPr lang="en-US" b="1" dirty="0"/>
              <a:t>Different Machine Learning Algorithms</a:t>
            </a:r>
            <a:r>
              <a:rPr lang="en-US" dirty="0"/>
              <a:t>, such as:</a:t>
            </a:r>
          </a:p>
          <a:p>
            <a:pPr marL="285750" indent="-285750">
              <a:buFont typeface="Wingdings" panose="05000000000000000000" pitchFamily="2" charset="2"/>
              <a:buChar char="§"/>
            </a:pPr>
            <a:r>
              <a:rPr lang="en-US" dirty="0"/>
              <a:t> Supervised learning (e.g., regression, classification) </a:t>
            </a:r>
          </a:p>
          <a:p>
            <a:pPr marL="285750" indent="-285750">
              <a:buFont typeface="Wingdings" panose="05000000000000000000" pitchFamily="2" charset="2"/>
              <a:buChar char="§"/>
            </a:pPr>
            <a:r>
              <a:rPr lang="en-US" dirty="0"/>
              <a:t> Unsupervised learning (e.g., clustering, dimensionality reduction)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r>
              <a:rPr lang="en-US" b="1" dirty="0"/>
              <a:t>Model Training </a:t>
            </a:r>
            <a:r>
              <a:rPr lang="en-US" dirty="0"/>
              <a:t>: </a:t>
            </a:r>
          </a:p>
          <a:p>
            <a:pPr marL="285750" indent="-285750">
              <a:buFont typeface="Wingdings" panose="05000000000000000000" pitchFamily="2" charset="2"/>
              <a:buChar char="ü"/>
            </a:pPr>
            <a:r>
              <a:rPr lang="en-US" dirty="0"/>
              <a:t>Data collection(Historian)</a:t>
            </a:r>
          </a:p>
          <a:p>
            <a:pPr marL="285750" indent="-285750">
              <a:buFont typeface="Wingdings" panose="05000000000000000000" pitchFamily="2" charset="2"/>
              <a:buChar char="ü"/>
            </a:pPr>
            <a:r>
              <a:rPr lang="en-US" dirty="0"/>
              <a:t>Data-Preprocessing - Feature Selection &amp; Engineering</a:t>
            </a:r>
          </a:p>
          <a:p>
            <a:pPr marL="285750" indent="-285750">
              <a:buFont typeface="Wingdings" panose="05000000000000000000" pitchFamily="2" charset="2"/>
              <a:buChar char="ü"/>
            </a:pPr>
            <a:r>
              <a:rPr lang="en-US" dirty="0"/>
              <a:t>Splitting data into training and testing sets. </a:t>
            </a:r>
          </a:p>
          <a:p>
            <a:pPr marL="285750" indent="-285750">
              <a:buFont typeface="Wingdings" panose="05000000000000000000" pitchFamily="2" charset="2"/>
              <a:buChar char="ü"/>
            </a:pPr>
            <a:r>
              <a:rPr lang="en-US" dirty="0"/>
              <a:t>Choosing an appropriate evaluation metric. </a:t>
            </a:r>
          </a:p>
          <a:p>
            <a:pPr marL="285750" indent="-285750">
              <a:buFont typeface="Wingdings" panose="05000000000000000000" pitchFamily="2" charset="2"/>
              <a:buChar char="ü"/>
            </a:pPr>
            <a:r>
              <a:rPr lang="en-US" dirty="0"/>
              <a:t>Hyperparameter tuning or optimization(</a:t>
            </a:r>
            <a:r>
              <a:rPr lang="en-US" dirty="0" err="1"/>
              <a:t>GridSearchCV</a:t>
            </a:r>
            <a:r>
              <a:rPr lang="en-US" dirty="0"/>
              <a:t>) techniques.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Ø"/>
            </a:pPr>
            <a:endParaRPr lang="en-IN" dirty="0"/>
          </a:p>
        </p:txBody>
      </p:sp>
      <p:sp>
        <p:nvSpPr>
          <p:cNvPr id="10" name="TextBox 9">
            <a:extLst>
              <a:ext uri="{FF2B5EF4-FFF2-40B4-BE49-F238E27FC236}">
                <a16:creationId xmlns:a16="http://schemas.microsoft.com/office/drawing/2014/main" id="{0B8BF917-06D6-0AD9-39E6-177852EE9C07}"/>
              </a:ext>
            </a:extLst>
          </p:cNvPr>
          <p:cNvSpPr txBox="1"/>
          <p:nvPr/>
        </p:nvSpPr>
        <p:spPr>
          <a:xfrm>
            <a:off x="7630510" y="4268963"/>
            <a:ext cx="4279261" cy="1477328"/>
          </a:xfrm>
          <a:prstGeom prst="rect">
            <a:avLst/>
          </a:prstGeom>
          <a:noFill/>
        </p:spPr>
        <p:txBody>
          <a:bodyPr wrap="square" rtlCol="0">
            <a:spAutoFit/>
          </a:bodyPr>
          <a:lstStyle/>
          <a:p>
            <a:r>
              <a:rPr lang="en-US" dirty="0"/>
              <a:t>The training set is used for training the model, and the testing set is used to test your model. This allows you to train your models on the training set, and then test their accuracy on the unseen testing set.</a:t>
            </a:r>
            <a:endParaRPr lang="en-IN" dirty="0"/>
          </a:p>
        </p:txBody>
      </p:sp>
      <p:pic>
        <p:nvPicPr>
          <p:cNvPr id="26" name="Picture 25" descr="A blue arrow pointing to a white box&#10;&#10;Description automatically generated">
            <a:extLst>
              <a:ext uri="{FF2B5EF4-FFF2-40B4-BE49-F238E27FC236}">
                <a16:creationId xmlns:a16="http://schemas.microsoft.com/office/drawing/2014/main" id="{01229248-27E2-D2AB-AF23-018640D5B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660" y="1282262"/>
            <a:ext cx="4660154" cy="2737008"/>
          </a:xfrm>
          <a:prstGeom prst="rect">
            <a:avLst/>
          </a:prstGeom>
        </p:spPr>
      </p:pic>
    </p:spTree>
    <p:extLst>
      <p:ext uri="{BB962C8B-B14F-4D97-AF65-F5344CB8AC3E}">
        <p14:creationId xmlns:p14="http://schemas.microsoft.com/office/powerpoint/2010/main" val="2202984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75B0E-A244-8311-7DE3-DEAA44AAA7EE}"/>
              </a:ext>
            </a:extLst>
          </p:cNvPr>
          <p:cNvSpPr>
            <a:spLocks noGrp="1"/>
          </p:cNvSpPr>
          <p:nvPr>
            <p:ph type="body" sz="quarter" idx="12"/>
          </p:nvPr>
        </p:nvSpPr>
        <p:spPr>
          <a:xfrm>
            <a:off x="975361" y="113995"/>
            <a:ext cx="9731028" cy="666648"/>
          </a:xfrm>
        </p:spPr>
        <p:txBody>
          <a:bodyPr>
            <a:normAutofit/>
          </a:bodyPr>
          <a:lstStyle/>
          <a:p>
            <a:pPr algn="ctr"/>
            <a:r>
              <a:rPr lang="en-US" sz="3200" b="1" dirty="0">
                <a:solidFill>
                  <a:schemeClr val="accent2">
                    <a:lumMod val="75000"/>
                  </a:schemeClr>
                </a:solidFill>
                <a:latin typeface="Arial" panose="020B0604020202020204" pitchFamily="34" charset="0"/>
                <a:cs typeface="Arial" panose="020B0604020202020204" pitchFamily="34" charset="0"/>
              </a:rPr>
              <a:t>Evaluation Metrics:</a:t>
            </a:r>
          </a:p>
        </p:txBody>
      </p:sp>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1CDC29F-813D-D251-C7A5-52244A888564}"/>
              </a:ext>
            </a:extLst>
          </p:cNvPr>
          <p:cNvSpPr txBox="1"/>
          <p:nvPr/>
        </p:nvSpPr>
        <p:spPr>
          <a:xfrm>
            <a:off x="1" y="984628"/>
            <a:ext cx="4561490" cy="4431983"/>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There are several different evaluation metrics for classification(f1 score , precision, recall, etc ), regression, etc</a:t>
            </a:r>
          </a:p>
          <a:p>
            <a:pPr marL="285750" indent="-285750">
              <a:buFont typeface="Wingdings" panose="05000000000000000000" pitchFamily="2" charset="2"/>
              <a:buChar char="Ø"/>
            </a:pPr>
            <a:r>
              <a:rPr lang="en-IN" sz="2400" dirty="0"/>
              <a:t>In </a:t>
            </a:r>
            <a:r>
              <a:rPr lang="en-IN" sz="2400" b="1" u="sng" dirty="0"/>
              <a:t>regression models </a:t>
            </a:r>
            <a:r>
              <a:rPr lang="en-IN" sz="2400" dirty="0"/>
              <a:t>we have metrics like, </a:t>
            </a:r>
          </a:p>
          <a:p>
            <a:pPr marL="285750" indent="-285750">
              <a:buFont typeface="Wingdings" panose="05000000000000000000" pitchFamily="2" charset="2"/>
              <a:buChar char="ü"/>
            </a:pPr>
            <a:r>
              <a:rPr lang="en-US" sz="2400" dirty="0"/>
              <a:t>Mean Squared Error</a:t>
            </a:r>
          </a:p>
          <a:p>
            <a:pPr marL="285750" indent="-285750">
              <a:buFont typeface="Wingdings" panose="05000000000000000000" pitchFamily="2" charset="2"/>
              <a:buChar char="ü"/>
            </a:pPr>
            <a:r>
              <a:rPr lang="en-US" sz="2400" dirty="0"/>
              <a:t>Root Mean Squared Error</a:t>
            </a:r>
          </a:p>
          <a:p>
            <a:pPr marL="285750" indent="-285750">
              <a:buFont typeface="Wingdings" panose="05000000000000000000" pitchFamily="2" charset="2"/>
              <a:buChar char="ü"/>
            </a:pPr>
            <a:r>
              <a:rPr lang="en-US" sz="2400" dirty="0"/>
              <a:t>Mean Absolute Error </a:t>
            </a:r>
          </a:p>
          <a:p>
            <a:pPr marL="285750" indent="-285750">
              <a:buFont typeface="Wingdings" panose="05000000000000000000" pitchFamily="2" charset="2"/>
              <a:buChar char="ü"/>
            </a:pPr>
            <a:r>
              <a:rPr lang="en-US" sz="2400" dirty="0"/>
              <a:t>R-squared</a:t>
            </a:r>
          </a:p>
          <a:p>
            <a:pPr marL="285750" indent="-285750">
              <a:buFont typeface="Wingdings" panose="05000000000000000000" pitchFamily="2" charset="2"/>
              <a:buChar char="ü"/>
            </a:pPr>
            <a:r>
              <a:rPr lang="en-US" sz="2400" dirty="0"/>
              <a:t>Adjusted R-squared, </a:t>
            </a:r>
            <a:r>
              <a:rPr lang="en-US" sz="2400" dirty="0" err="1"/>
              <a:t>etc</a:t>
            </a:r>
            <a:endParaRPr lang="en-US" sz="2400" dirty="0"/>
          </a:p>
          <a:p>
            <a:pPr marL="285750" indent="-285750">
              <a:buFont typeface="Wingdings" panose="05000000000000000000" pitchFamily="2" charset="2"/>
              <a:buChar char="Ø"/>
            </a:pPr>
            <a:endParaRPr lang="en-IN" dirty="0"/>
          </a:p>
        </p:txBody>
      </p:sp>
      <p:pic>
        <p:nvPicPr>
          <p:cNvPr id="10" name="Picture 9" descr="A screenshot of a computer&#10;&#10;Description automatically generated">
            <a:extLst>
              <a:ext uri="{FF2B5EF4-FFF2-40B4-BE49-F238E27FC236}">
                <a16:creationId xmlns:a16="http://schemas.microsoft.com/office/drawing/2014/main" id="{23A4FD30-DF33-7EBB-A8D4-626220900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491" y="882993"/>
            <a:ext cx="7493875" cy="5554467"/>
          </a:xfrm>
          <a:prstGeom prst="rect">
            <a:avLst/>
          </a:prstGeom>
        </p:spPr>
      </p:pic>
    </p:spTree>
    <p:extLst>
      <p:ext uri="{BB962C8B-B14F-4D97-AF65-F5344CB8AC3E}">
        <p14:creationId xmlns:p14="http://schemas.microsoft.com/office/powerpoint/2010/main" val="948636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75B0E-A244-8311-7DE3-DEAA44AAA7EE}"/>
              </a:ext>
            </a:extLst>
          </p:cNvPr>
          <p:cNvSpPr>
            <a:spLocks noGrp="1"/>
          </p:cNvSpPr>
          <p:nvPr>
            <p:ph type="body" sz="quarter" idx="12"/>
          </p:nvPr>
        </p:nvSpPr>
        <p:spPr>
          <a:xfrm>
            <a:off x="975361" y="113995"/>
            <a:ext cx="9731028" cy="666648"/>
          </a:xfrm>
        </p:spPr>
        <p:txBody>
          <a:bodyPr>
            <a:normAutofit/>
          </a:bodyPr>
          <a:lstStyle/>
          <a:p>
            <a:pPr algn="ctr"/>
            <a:r>
              <a:rPr lang="en-US" sz="3200" b="1" u="sng" dirty="0">
                <a:solidFill>
                  <a:schemeClr val="accent2">
                    <a:lumMod val="75000"/>
                  </a:schemeClr>
                </a:solidFill>
                <a:latin typeface="Arial" panose="020B0604020202020204" pitchFamily="34" charset="0"/>
                <a:cs typeface="Arial" panose="020B0604020202020204" pitchFamily="34" charset="0"/>
              </a:rPr>
              <a:t>Evaluation metrics in Pulse:</a:t>
            </a:r>
          </a:p>
        </p:txBody>
      </p:sp>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B5E262C-CF52-FBC6-9C7A-844352F65BE5}"/>
              </a:ext>
            </a:extLst>
          </p:cNvPr>
          <p:cNvSpPr txBox="1"/>
          <p:nvPr/>
        </p:nvSpPr>
        <p:spPr>
          <a:xfrm>
            <a:off x="975361" y="869694"/>
            <a:ext cx="9893530" cy="6191439"/>
          </a:xfrm>
          <a:prstGeom prst="rect">
            <a:avLst/>
          </a:prstGeom>
          <a:noFill/>
        </p:spPr>
        <p:txBody>
          <a:bodyPr wrap="square" rtlCol="0">
            <a:spAutoFit/>
          </a:bodyPr>
          <a:lstStyle/>
          <a:p>
            <a:pPr marL="342900" lvl="0" indent="-342900">
              <a:lnSpc>
                <a:spcPct val="110000"/>
              </a:lnSpc>
              <a:spcBef>
                <a:spcPts val="600"/>
              </a:spcBef>
              <a:spcAft>
                <a:spcPts val="1000"/>
              </a:spcAft>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Train RMSE:</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This metric measures </a:t>
            </a:r>
            <a:r>
              <a:rPr lang="en-US" sz="20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average magnitude of the errors between the predicted values and the actual values in the training dataset</a:t>
            </a: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 lower RMSE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indicates better fit to the training data. However, focusing solely on train RMSE can lead to overfitting, where the model performs well on the training data but poorly on unseen data. It doesn't give you an idea of how well the model generalizes to new data.</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Test RMSE: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This is similar to train RMSE, </a:t>
            </a:r>
            <a:r>
              <a:rPr lang="en-US" sz="20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but it measures the errors on the test </a:t>
            </a:r>
            <a:r>
              <a:rPr lang="en-US" sz="20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dataset</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Test RMSE gives you an indication of how well the model performs on unseen data. A model with lower test RMSE is generally better, as it indicates that the model is capable of making accurate predictions on new data.</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Train R2:</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R-squared measures </a:t>
            </a:r>
            <a:r>
              <a:rPr lang="en-US" sz="20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proportion of the variance in the dependent variable that's explained by the independent variables in the model</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It ranges from 0 to 1, where 1 indicates a perfect fit. Higher R2 values are better, but like train RMSE, relying solely on train R2 can lead to overfitting.</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Test R2:</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This is the</a:t>
            </a: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R-squared value calculated on the test dataset</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It tells you how well the model's predictions match the actual values in the test dataset. A higher test R2 indicates that the model's predictions generalize well to new data.</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6822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75B0E-A244-8311-7DE3-DEAA44AAA7EE}"/>
              </a:ext>
            </a:extLst>
          </p:cNvPr>
          <p:cNvSpPr>
            <a:spLocks noGrp="1"/>
          </p:cNvSpPr>
          <p:nvPr>
            <p:ph type="body" sz="quarter" idx="12"/>
          </p:nvPr>
        </p:nvSpPr>
        <p:spPr>
          <a:xfrm>
            <a:off x="975361" y="113995"/>
            <a:ext cx="9731028" cy="666648"/>
          </a:xfrm>
        </p:spPr>
        <p:txBody>
          <a:bodyPr>
            <a:normAutofit/>
          </a:bodyPr>
          <a:lstStyle/>
          <a:p>
            <a:pPr algn="ctr"/>
            <a:r>
              <a:rPr lang="en-US" sz="3200" b="1" dirty="0">
                <a:solidFill>
                  <a:schemeClr val="accent2">
                    <a:lumMod val="75000"/>
                  </a:schemeClr>
                </a:solidFill>
                <a:latin typeface="Arial" panose="020B0604020202020204" pitchFamily="34" charset="0"/>
                <a:cs typeface="Arial" panose="020B0604020202020204" pitchFamily="34" charset="0"/>
              </a:rPr>
              <a:t>Challenges &amp; Pitfalls:</a:t>
            </a:r>
          </a:p>
        </p:txBody>
      </p:sp>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CF16A97-017E-B126-7F1B-6049E5EADFAE}"/>
              </a:ext>
            </a:extLst>
          </p:cNvPr>
          <p:cNvSpPr txBox="1"/>
          <p:nvPr/>
        </p:nvSpPr>
        <p:spPr>
          <a:xfrm>
            <a:off x="1230486" y="1255030"/>
            <a:ext cx="9731028"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Overfitting(</a:t>
            </a:r>
            <a:r>
              <a:rPr lang="en-US" sz="2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where the model performs well on the training data but poorly on unseen data. It doesn't give you an idea of how well the model generalizes to new data.</a:t>
            </a:r>
            <a:r>
              <a:rPr lang="en-IN" sz="2400"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a:t>
            </a:r>
          </a:p>
          <a:p>
            <a:endParaRPr lang="en-US" sz="2400" dirty="0"/>
          </a:p>
          <a:p>
            <a:pPr marL="285750" indent="-285750">
              <a:buFont typeface="Wingdings" panose="05000000000000000000" pitchFamily="2" charset="2"/>
              <a:buChar char="Ø"/>
            </a:pPr>
            <a:r>
              <a:rPr lang="en-US" sz="2400" dirty="0"/>
              <a:t>Underfitting(</a:t>
            </a:r>
            <a:r>
              <a:rPr lang="en-US" sz="2400" dirty="0">
                <a:solidFill>
                  <a:schemeClr val="tx1">
                    <a:lumMod val="65000"/>
                    <a:lumOff val="35000"/>
                  </a:schemeClr>
                </a:solidFill>
                <a:latin typeface="Constantia" panose="02030602050306030303" pitchFamily="18" charset="0"/>
              </a:rPr>
              <a:t>data model is unable to capture the relationship between the input and output variables accurately, generating a high error rate on both the training set and unseen data</a:t>
            </a:r>
            <a:r>
              <a:rPr lang="en-US" sz="2400" dirty="0">
                <a:latin typeface="Constantia" panose="02030602050306030303" pitchFamily="18" charset="0"/>
              </a:rPr>
              <a:t>.), </a:t>
            </a:r>
            <a:r>
              <a:rPr lang="en-US" sz="2400" dirty="0"/>
              <a:t>and </a:t>
            </a:r>
          </a:p>
          <a:p>
            <a:endParaRPr lang="en-US" sz="2400" dirty="0"/>
          </a:p>
          <a:p>
            <a:pPr marL="285750" indent="-285750">
              <a:buFont typeface="Wingdings" panose="05000000000000000000" pitchFamily="2" charset="2"/>
              <a:buChar char="Ø"/>
            </a:pPr>
            <a:r>
              <a:rPr lang="en-US" sz="2400" dirty="0"/>
              <a:t>Data imbalance(skewness)</a:t>
            </a:r>
          </a:p>
          <a:p>
            <a:endParaRPr lang="en-US" sz="2400" dirty="0"/>
          </a:p>
          <a:p>
            <a:pPr marL="285750" indent="-285750">
              <a:buFont typeface="Wingdings" panose="05000000000000000000" pitchFamily="2" charset="2"/>
              <a:buChar char="Ø"/>
            </a:pPr>
            <a:r>
              <a:rPr lang="en-US" sz="2400" dirty="0"/>
              <a:t>Ethical considerations and bias(incorrect assumptions) in machine learning</a:t>
            </a:r>
            <a:endParaRPr lang="en-IN" sz="2400" dirty="0"/>
          </a:p>
        </p:txBody>
      </p:sp>
    </p:spTree>
    <p:extLst>
      <p:ext uri="{BB962C8B-B14F-4D97-AF65-F5344CB8AC3E}">
        <p14:creationId xmlns:p14="http://schemas.microsoft.com/office/powerpoint/2010/main" val="1911615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766A3FA-6DA3-3504-0917-74C99662E376}"/>
              </a:ext>
            </a:extLst>
          </p:cNvPr>
          <p:cNvSpPr txBox="1"/>
          <p:nvPr/>
        </p:nvSpPr>
        <p:spPr>
          <a:xfrm>
            <a:off x="702042" y="224779"/>
            <a:ext cx="7574137" cy="461665"/>
          </a:xfrm>
          <a:prstGeom prst="rect">
            <a:avLst/>
          </a:prstGeom>
          <a:noFill/>
        </p:spPr>
        <p:txBody>
          <a:bodyPr wrap="square" rtlCol="0">
            <a:spAutoFit/>
          </a:bodyPr>
          <a:lstStyle/>
          <a:p>
            <a:r>
              <a:rPr lang="en-US" sz="2400" b="1" u="sng" dirty="0"/>
              <a:t>How to go about evaluating the models:</a:t>
            </a:r>
            <a:endParaRPr lang="en-IN" sz="2400" b="1" u="sng" dirty="0"/>
          </a:p>
        </p:txBody>
      </p:sp>
      <p:sp>
        <p:nvSpPr>
          <p:cNvPr id="3" name="TextBox 2">
            <a:extLst>
              <a:ext uri="{FF2B5EF4-FFF2-40B4-BE49-F238E27FC236}">
                <a16:creationId xmlns:a16="http://schemas.microsoft.com/office/drawing/2014/main" id="{195EF1F2-0E5E-94EA-E8E2-9A7BD57F8AF3}"/>
              </a:ext>
            </a:extLst>
          </p:cNvPr>
          <p:cNvSpPr txBox="1"/>
          <p:nvPr/>
        </p:nvSpPr>
        <p:spPr>
          <a:xfrm>
            <a:off x="702042" y="869731"/>
            <a:ext cx="9559637" cy="6223242"/>
          </a:xfrm>
          <a:prstGeom prst="rect">
            <a:avLst/>
          </a:prstGeom>
          <a:noFill/>
        </p:spPr>
        <p:txBody>
          <a:bodyPr wrap="square" rtlCol="0">
            <a:spAutoFit/>
          </a:bodyPr>
          <a:lstStyle/>
          <a:p>
            <a:pPr>
              <a:lnSpc>
                <a:spcPct val="110000"/>
              </a:lnSpc>
              <a:spcBef>
                <a:spcPts val="600"/>
              </a:spcBef>
              <a:spcAft>
                <a:spcPts val="1000"/>
              </a:spcAft>
            </a:pP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There are several combinations one can apply when evaluating these metrics but, in this analysis, I’ve considered the following two approaches: </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Test RMSE and Test R2:</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These two metrics are usually the most important when selecting a model for deployment. </a:t>
            </a:r>
            <a:r>
              <a:rPr lang="en-US" sz="20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 model with lower test RMSE and higher test R2 is generally preferred</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because it indicates that the model not only fits well to the test data but also generalizes better to new, unseen data.</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Aft>
                <a:spcPts val="1000"/>
              </a:spcAft>
              <a:buFont typeface="Symbol" panose="05050102010706020507" pitchFamily="18" charset="2"/>
              <a:buChar char=""/>
            </a:pPr>
            <a:r>
              <a:rPr lang="en-US" sz="18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Overfitting Consideration:</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If a model has much </a:t>
            </a:r>
            <a:r>
              <a:rPr lang="en-US" sz="2000" b="1" u="sng"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better performance on the training data compared to the test data</a:t>
            </a:r>
            <a:r>
              <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(i.e., significantly lower train RMSE and higher train R2 compared to test RMSE and test R2), it might lead to overfitting. In such cases, </a:t>
            </a:r>
            <a:r>
              <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model might not perform well on new data.</a:t>
            </a:r>
            <a:endParaRPr lang="en-IN"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228600">
              <a:lnSpc>
                <a:spcPct val="110000"/>
              </a:lnSpc>
              <a:spcBef>
                <a:spcPts val="600"/>
              </a:spcBef>
              <a:spcAft>
                <a:spcPts val="1000"/>
              </a:spcAft>
            </a:pP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Additionally, it's a good practice to complement these metrics with domain-specific knowledge and visualizations of the model's predictions. This can help us identify any patterns or anomalies that the model might be missing, which could have significant operational implications in a power plant. Ultimately, the choice of metrics should be made in consultation with domain experts and stakeholders from the power plant. The primary goal is to ensure that the deployed model improves operational efficiency, safety, and reliability in line with the specific needs of the power plant.</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89032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B2737-47EA-E76E-D825-A3AFAB597710}"/>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7858278-3FA8-4779-8D74-D8CCA51A07B5}" type="slidenum">
              <a:rPr kumimoji="0" lang="en-IN" sz="9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IN" sz="9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1DFA45B-38B6-0403-3E4E-D67366FD86FD}"/>
              </a:ext>
            </a:extLst>
          </p:cNvPr>
          <p:cNvSpPr txBox="1"/>
          <p:nvPr/>
        </p:nvSpPr>
        <p:spPr>
          <a:xfrm>
            <a:off x="602673" y="218209"/>
            <a:ext cx="7813963" cy="369332"/>
          </a:xfrm>
          <a:prstGeom prst="rect">
            <a:avLst/>
          </a:prstGeom>
          <a:noFill/>
        </p:spPr>
        <p:txBody>
          <a:bodyPr wrap="square" rtlCol="0">
            <a:spAutoFit/>
          </a:bodyPr>
          <a:lstStyle/>
          <a:p>
            <a:r>
              <a:rPr lang="en-US" b="1" u="sng" dirty="0"/>
              <a:t>ANALYSIS OF THE PRESENT MODELS (203 MODELS HAVE BEEN TESTED):</a:t>
            </a:r>
            <a:endParaRPr lang="en-IN" b="1" u="sng" dirty="0"/>
          </a:p>
        </p:txBody>
      </p:sp>
      <p:graphicFrame>
        <p:nvGraphicFramePr>
          <p:cNvPr id="3" name="Table 4">
            <a:extLst>
              <a:ext uri="{FF2B5EF4-FFF2-40B4-BE49-F238E27FC236}">
                <a16:creationId xmlns:a16="http://schemas.microsoft.com/office/drawing/2014/main" id="{5CA0E7A2-6C9C-CFE4-EEC1-F1BEEC86C29E}"/>
              </a:ext>
            </a:extLst>
          </p:cNvPr>
          <p:cNvGraphicFramePr>
            <a:graphicFrameLocks noGrp="1"/>
          </p:cNvGraphicFramePr>
          <p:nvPr>
            <p:extLst>
              <p:ext uri="{D42A27DB-BD31-4B8C-83A1-F6EECF244321}">
                <p14:modId xmlns:p14="http://schemas.microsoft.com/office/powerpoint/2010/main" val="1677384232"/>
              </p:ext>
            </p:extLst>
          </p:nvPr>
        </p:nvGraphicFramePr>
        <p:xfrm>
          <a:off x="1198180" y="889666"/>
          <a:ext cx="9228082" cy="5675036"/>
        </p:xfrm>
        <a:graphic>
          <a:graphicData uri="http://schemas.openxmlformats.org/drawingml/2006/table">
            <a:tbl>
              <a:tblPr firstRow="1" bandRow="1">
                <a:tableStyleId>{5C22544A-7EE6-4342-B048-85BDC9FD1C3A}</a:tableStyleId>
              </a:tblPr>
              <a:tblGrid>
                <a:gridCol w="4614041">
                  <a:extLst>
                    <a:ext uri="{9D8B030D-6E8A-4147-A177-3AD203B41FA5}">
                      <a16:colId xmlns:a16="http://schemas.microsoft.com/office/drawing/2014/main" val="4028271407"/>
                    </a:ext>
                  </a:extLst>
                </a:gridCol>
                <a:gridCol w="4614041">
                  <a:extLst>
                    <a:ext uri="{9D8B030D-6E8A-4147-A177-3AD203B41FA5}">
                      <a16:colId xmlns:a16="http://schemas.microsoft.com/office/drawing/2014/main" val="3574416208"/>
                    </a:ext>
                  </a:extLst>
                </a:gridCol>
              </a:tblGrid>
              <a:tr h="462956">
                <a:tc>
                  <a:txBody>
                    <a:bodyPr/>
                    <a:lstStyle/>
                    <a:p>
                      <a:r>
                        <a:rPr lang="en-US" sz="1800" b="1" u="sng" kern="1200" dirty="0">
                          <a:solidFill>
                            <a:schemeClr val="lt1"/>
                          </a:solidFill>
                          <a:effectLst/>
                          <a:latin typeface="+mn-lt"/>
                          <a:ea typeface="+mn-ea"/>
                          <a:cs typeface="+mn-cs"/>
                        </a:rPr>
                        <a:t>PROCESSES</a:t>
                      </a:r>
                      <a:endParaRPr lang="en-IN" dirty="0"/>
                    </a:p>
                  </a:txBody>
                  <a:tcPr/>
                </a:tc>
                <a:tc>
                  <a:txBody>
                    <a:bodyPr/>
                    <a:lstStyle/>
                    <a:p>
                      <a:r>
                        <a:rPr lang="en-US" sz="1800" b="1" u="sng" kern="1200" dirty="0">
                          <a:solidFill>
                            <a:schemeClr val="lt1"/>
                          </a:solidFill>
                          <a:effectLst/>
                          <a:latin typeface="+mn-lt"/>
                          <a:ea typeface="+mn-ea"/>
                          <a:cs typeface="+mn-cs"/>
                        </a:rPr>
                        <a:t>BEST MODEL TRAINED YET</a:t>
                      </a:r>
                      <a:endParaRPr lang="en-IN" dirty="0"/>
                    </a:p>
                  </a:txBody>
                  <a:tcPr/>
                </a:tc>
                <a:extLst>
                  <a:ext uri="{0D108BD9-81ED-4DB2-BD59-A6C34878D82A}">
                    <a16:rowId xmlns:a16="http://schemas.microsoft.com/office/drawing/2014/main" val="1449508905"/>
                  </a:ext>
                </a:extLst>
              </a:tr>
              <a:tr h="899980">
                <a:tc>
                  <a:txBody>
                    <a:bodyPr/>
                    <a:lstStyle/>
                    <a:p>
                      <a:r>
                        <a:rPr lang="en-US" sz="1800" kern="1200" dirty="0">
                          <a:solidFill>
                            <a:schemeClr val="dk1"/>
                          </a:solidFill>
                          <a:effectLst/>
                          <a:latin typeface="+mn-lt"/>
                          <a:ea typeface="+mn-ea"/>
                          <a:cs typeface="+mn-cs"/>
                        </a:rPr>
                        <a:t>BRG METAL TEMP TURBINE HP AXIAL 1 - HRD_30MAD10CT015.PV (64b53bd9e3581400077a33f2) DV: V9(9)</a:t>
                      </a:r>
                      <a:endParaRPr lang="en-IN" dirty="0"/>
                    </a:p>
                  </a:txBody>
                  <a:tcPr/>
                </a:tc>
                <a:tc>
                  <a:txBody>
                    <a:bodyPr/>
                    <a:lstStyle/>
                    <a:p>
                      <a:r>
                        <a:rPr lang="en-US" sz="1800" kern="1200" dirty="0">
                          <a:solidFill>
                            <a:schemeClr val="dk1"/>
                          </a:solidFill>
                          <a:effectLst/>
                          <a:latin typeface="+mn-lt"/>
                          <a:ea typeface="+mn-ea"/>
                          <a:cs typeface="+mn-cs"/>
                        </a:rPr>
                        <a:t>Model version: v6</a:t>
                      </a:r>
                      <a:endParaRPr lang="en-IN" dirty="0"/>
                    </a:p>
                  </a:txBody>
                  <a:tcPr/>
                </a:tc>
                <a:extLst>
                  <a:ext uri="{0D108BD9-81ED-4DB2-BD59-A6C34878D82A}">
                    <a16:rowId xmlns:a16="http://schemas.microsoft.com/office/drawing/2014/main" val="855269147"/>
                  </a:ext>
                </a:extLst>
              </a:tr>
              <a:tr h="899980">
                <a:tc>
                  <a:txBody>
                    <a:bodyPr/>
                    <a:lstStyle/>
                    <a:p>
                      <a:r>
                        <a:rPr lang="en-US" sz="1800" kern="1200" dirty="0">
                          <a:solidFill>
                            <a:schemeClr val="dk1"/>
                          </a:solidFill>
                          <a:effectLst/>
                          <a:latin typeface="+mn-lt"/>
                          <a:ea typeface="+mn-ea"/>
                          <a:cs typeface="+mn-cs"/>
                        </a:rPr>
                        <a:t>CEP1 MOTOR DE BEARING TEMP - HRD_3LCB10AP001_BRG1.DACA. PV (6495746791386e0007fa09b6) DV: V26(26)</a:t>
                      </a:r>
                      <a:endParaRPr lang="en-IN" dirty="0"/>
                    </a:p>
                  </a:txBody>
                  <a:tcPr/>
                </a:tc>
                <a:tc>
                  <a:txBody>
                    <a:bodyPr/>
                    <a:lstStyle/>
                    <a:p>
                      <a:r>
                        <a:rPr lang="en-US" sz="1800" kern="1200" dirty="0">
                          <a:solidFill>
                            <a:schemeClr val="dk1"/>
                          </a:solidFill>
                          <a:effectLst/>
                          <a:latin typeface="+mn-lt"/>
                          <a:ea typeface="+mn-ea"/>
                          <a:cs typeface="+mn-cs"/>
                        </a:rPr>
                        <a:t>Model version: v1</a:t>
                      </a:r>
                      <a:endParaRPr lang="en-IN" dirty="0"/>
                    </a:p>
                  </a:txBody>
                  <a:tcPr/>
                </a:tc>
                <a:extLst>
                  <a:ext uri="{0D108BD9-81ED-4DB2-BD59-A6C34878D82A}">
                    <a16:rowId xmlns:a16="http://schemas.microsoft.com/office/drawing/2014/main" val="35834649"/>
                  </a:ext>
                </a:extLst>
              </a:tr>
              <a:tr h="899980">
                <a:tc>
                  <a:txBody>
                    <a:bodyPr/>
                    <a:lstStyle/>
                    <a:p>
                      <a:r>
                        <a:rPr lang="en-US" sz="1800" kern="1200" dirty="0">
                          <a:solidFill>
                            <a:schemeClr val="dk1"/>
                          </a:solidFill>
                          <a:effectLst/>
                          <a:latin typeface="+mn-lt"/>
                          <a:ea typeface="+mn-ea"/>
                          <a:cs typeface="+mn-cs"/>
                        </a:rPr>
                        <a:t>CEP1 WINDING TEMP5 - HRD_3LCB10AP001_WDG5.DACA.PV (6495745391386e0007fa09b5) DV: V11(12)</a:t>
                      </a:r>
                      <a:endParaRPr lang="en-IN" dirty="0"/>
                    </a:p>
                  </a:txBody>
                  <a:tcPr/>
                </a:tc>
                <a:tc>
                  <a:txBody>
                    <a:bodyPr/>
                    <a:lstStyle/>
                    <a:p>
                      <a:r>
                        <a:rPr lang="en-US" sz="1800" kern="1200" dirty="0">
                          <a:solidFill>
                            <a:schemeClr val="dk1"/>
                          </a:solidFill>
                          <a:effectLst/>
                          <a:latin typeface="+mn-lt"/>
                          <a:ea typeface="+mn-ea"/>
                          <a:cs typeface="+mn-cs"/>
                        </a:rPr>
                        <a:t>Model version: v1</a:t>
                      </a:r>
                      <a:endParaRPr lang="en-IN" dirty="0"/>
                    </a:p>
                  </a:txBody>
                  <a:tcPr/>
                </a:tc>
                <a:extLst>
                  <a:ext uri="{0D108BD9-81ED-4DB2-BD59-A6C34878D82A}">
                    <a16:rowId xmlns:a16="http://schemas.microsoft.com/office/drawing/2014/main" val="191561042"/>
                  </a:ext>
                </a:extLst>
              </a:tr>
              <a:tr h="629986">
                <a:tc>
                  <a:txBody>
                    <a:bodyPr/>
                    <a:lstStyle/>
                    <a:p>
                      <a:r>
                        <a:rPr lang="en-US" sz="1800" kern="1200" dirty="0">
                          <a:solidFill>
                            <a:schemeClr val="dk1"/>
                          </a:solidFill>
                          <a:effectLst/>
                          <a:latin typeface="+mn-lt"/>
                          <a:ea typeface="+mn-ea"/>
                          <a:cs typeface="+mn-cs"/>
                        </a:rPr>
                        <a:t>FG TEMP BEFORE ESP - HRD_6TE_313.DACA.PV (6495740c91386e0007fa09b3) DV: V6(6)</a:t>
                      </a:r>
                      <a:endParaRPr lang="en-IN" dirty="0"/>
                    </a:p>
                  </a:txBody>
                  <a:tcPr/>
                </a:tc>
                <a:tc>
                  <a:txBody>
                    <a:bodyPr/>
                    <a:lstStyle/>
                    <a:p>
                      <a:r>
                        <a:rPr lang="en-US" sz="1800" kern="1200" dirty="0">
                          <a:solidFill>
                            <a:schemeClr val="dk1"/>
                          </a:solidFill>
                          <a:effectLst/>
                          <a:latin typeface="+mn-lt"/>
                          <a:ea typeface="+mn-ea"/>
                          <a:cs typeface="+mn-cs"/>
                        </a:rPr>
                        <a:t>Model version: v1</a:t>
                      </a:r>
                      <a:endParaRPr lang="en-IN" dirty="0"/>
                    </a:p>
                  </a:txBody>
                  <a:tcPr/>
                </a:tc>
                <a:extLst>
                  <a:ext uri="{0D108BD9-81ED-4DB2-BD59-A6C34878D82A}">
                    <a16:rowId xmlns:a16="http://schemas.microsoft.com/office/drawing/2014/main" val="4258433425"/>
                  </a:ext>
                </a:extLst>
              </a:tr>
              <a:tr h="899980">
                <a:tc>
                  <a:txBody>
                    <a:bodyPr/>
                    <a:lstStyle/>
                    <a:p>
                      <a:r>
                        <a:rPr lang="en-US" sz="1800" kern="1200" dirty="0">
                          <a:solidFill>
                            <a:schemeClr val="dk1"/>
                          </a:solidFill>
                          <a:effectLst/>
                          <a:latin typeface="+mn-lt"/>
                          <a:ea typeface="+mn-ea"/>
                          <a:cs typeface="+mn-cs"/>
                        </a:rPr>
                        <a:t>FG O2 ANALYSIS I/L ECO1 - HRD_7ATO_306A.DACA.PV (6440e049303b9b00076895b6) DV: V5(5)</a:t>
                      </a:r>
                      <a:endParaRPr lang="en-IN" dirty="0"/>
                    </a:p>
                  </a:txBody>
                  <a:tcPr/>
                </a:tc>
                <a:tc>
                  <a:txBody>
                    <a:bodyPr/>
                    <a:lstStyle/>
                    <a:p>
                      <a:r>
                        <a:rPr lang="en-US" sz="1800" kern="1200" dirty="0">
                          <a:solidFill>
                            <a:schemeClr val="dk1"/>
                          </a:solidFill>
                          <a:effectLst/>
                          <a:latin typeface="+mn-lt"/>
                          <a:ea typeface="+mn-ea"/>
                          <a:cs typeface="+mn-cs"/>
                        </a:rPr>
                        <a:t>Model version: v5</a:t>
                      </a:r>
                      <a:endParaRPr lang="en-IN" dirty="0"/>
                    </a:p>
                  </a:txBody>
                  <a:tcPr/>
                </a:tc>
                <a:extLst>
                  <a:ext uri="{0D108BD9-81ED-4DB2-BD59-A6C34878D82A}">
                    <a16:rowId xmlns:a16="http://schemas.microsoft.com/office/drawing/2014/main" val="2767398780"/>
                  </a:ext>
                </a:extLst>
              </a:tr>
              <a:tr h="462956">
                <a:tc>
                  <a:txBody>
                    <a:bodyPr/>
                    <a:lstStyle/>
                    <a:p>
                      <a:r>
                        <a:rPr lang="en-US" sz="1800" kern="1200" dirty="0">
                          <a:solidFill>
                            <a:schemeClr val="dk1"/>
                          </a:solidFill>
                          <a:effectLst/>
                          <a:latin typeface="+mn-lt"/>
                          <a:ea typeface="+mn-ea"/>
                          <a:cs typeface="+mn-cs"/>
                        </a:rPr>
                        <a:t>Condenser I/L CW Temp ( R) - HRD_30TI805.DACA.PV (6440e0494fb2c2000654a57d) DV: V6(6)</a:t>
                      </a:r>
                      <a:endParaRPr lang="en-IN" dirty="0"/>
                    </a:p>
                  </a:txBody>
                  <a:tcPr/>
                </a:tc>
                <a:tc>
                  <a:txBody>
                    <a:bodyPr/>
                    <a:lstStyle/>
                    <a:p>
                      <a:r>
                        <a:rPr lang="en-US" sz="1800" kern="1200" dirty="0">
                          <a:solidFill>
                            <a:schemeClr val="dk1"/>
                          </a:solidFill>
                          <a:effectLst/>
                          <a:latin typeface="+mn-lt"/>
                          <a:ea typeface="+mn-ea"/>
                          <a:cs typeface="+mn-cs"/>
                        </a:rPr>
                        <a:t>Model version: v2</a:t>
                      </a:r>
                      <a:endParaRPr lang="en-IN" dirty="0"/>
                    </a:p>
                  </a:txBody>
                  <a:tcPr/>
                </a:tc>
                <a:extLst>
                  <a:ext uri="{0D108BD9-81ED-4DB2-BD59-A6C34878D82A}">
                    <a16:rowId xmlns:a16="http://schemas.microsoft.com/office/drawing/2014/main" val="637394980"/>
                  </a:ext>
                </a:extLst>
              </a:tr>
            </a:tbl>
          </a:graphicData>
        </a:graphic>
      </p:graphicFrame>
    </p:spTree>
    <p:extLst>
      <p:ext uri="{BB962C8B-B14F-4D97-AF65-F5344CB8AC3E}">
        <p14:creationId xmlns:p14="http://schemas.microsoft.com/office/powerpoint/2010/main" val="35007010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16166</TotalTime>
  <Words>1745</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Constantia</vt:lpstr>
      <vt:lpstr>Open Sans</vt:lpstr>
      <vt:lpstr>Segoe UI</vt:lpstr>
      <vt:lpstr>Söhne</vt:lpstr>
      <vt:lpstr>Symbol</vt:lpstr>
      <vt:lpstr>Times New Roman</vt:lpstr>
      <vt:lpstr>Wingdings</vt:lpstr>
      <vt:lpstr>2_Office Theme</vt:lpstr>
      <vt:lpstr>DIGITAL TWIN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Common User</dc:creator>
  <cp:lastModifiedBy>Tejaswi Mahapatra</cp:lastModifiedBy>
  <cp:revision>541</cp:revision>
  <dcterms:created xsi:type="dcterms:W3CDTF">2020-05-10T02:57:02Z</dcterms:created>
  <dcterms:modified xsi:type="dcterms:W3CDTF">2023-09-03T17:31:10Z</dcterms:modified>
</cp:coreProperties>
</file>