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555" r:id="rId3"/>
    <p:sldId id="593" r:id="rId4"/>
    <p:sldId id="604" r:id="rId5"/>
    <p:sldId id="594" r:id="rId6"/>
    <p:sldId id="595" r:id="rId7"/>
    <p:sldId id="596" r:id="rId8"/>
    <p:sldId id="602" r:id="rId9"/>
    <p:sldId id="567" r:id="rId10"/>
    <p:sldId id="574" r:id="rId11"/>
    <p:sldId id="575" r:id="rId12"/>
    <p:sldId id="576" r:id="rId13"/>
    <p:sldId id="603" r:id="rId14"/>
    <p:sldId id="577" r:id="rId15"/>
    <p:sldId id="578" r:id="rId16"/>
    <p:sldId id="579" r:id="rId17"/>
    <p:sldId id="580" r:id="rId18"/>
    <p:sldId id="581" r:id="rId19"/>
    <p:sldId id="592" r:id="rId20"/>
    <p:sldId id="5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67"/>
    <p:restoredTop sz="87551"/>
  </p:normalViewPr>
  <p:slideViewPr>
    <p:cSldViewPr snapToGrid="0" snapToObjects="1">
      <p:cViewPr varScale="1">
        <p:scale>
          <a:sx n="111" d="100"/>
          <a:sy n="111" d="100"/>
        </p:scale>
        <p:origin x="45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ABC0E-50DB-4006-85F3-8631988E1A51}" type="doc">
      <dgm:prSet loTypeId="urn:microsoft.com/office/officeart/2016/7/layout/BasicLinearProcessNumbered" loCatId="process" qsTypeId="urn:microsoft.com/office/officeart/2005/8/quickstyle/simple1" qsCatId="simple" csTypeId="urn:microsoft.com/office/officeart/2005/8/colors/colorful1" csCatId="colorful"/>
      <dgm:spPr/>
      <dgm:t>
        <a:bodyPr/>
        <a:lstStyle/>
        <a:p>
          <a:endParaRPr lang="en-US"/>
        </a:p>
      </dgm:t>
    </dgm:pt>
    <dgm:pt modelId="{5AD8F61D-F862-4D6C-8325-F22207AE89AC}">
      <dgm:prSet/>
      <dgm:spPr/>
      <dgm:t>
        <a:bodyPr/>
        <a:lstStyle/>
        <a:p>
          <a:r>
            <a:rPr lang="en-IN" b="1"/>
            <a:t>Product Sales:</a:t>
          </a:r>
          <a:r>
            <a:rPr lang="en-IN"/>
            <a:t> iPhones, iPads, MacBooks, Apple Watch, and accessories.</a:t>
          </a:r>
          <a:endParaRPr lang="en-US"/>
        </a:p>
      </dgm:t>
    </dgm:pt>
    <dgm:pt modelId="{F1477D8D-E964-4272-86C7-2B9E815C4A98}" type="parTrans" cxnId="{9452B1CB-5E9B-47F8-9E75-33FDE83B83F8}">
      <dgm:prSet/>
      <dgm:spPr/>
      <dgm:t>
        <a:bodyPr/>
        <a:lstStyle/>
        <a:p>
          <a:endParaRPr lang="en-US"/>
        </a:p>
      </dgm:t>
    </dgm:pt>
    <dgm:pt modelId="{27D46108-1A66-4A63-B350-D9D95AC502A3}" type="sibTrans" cxnId="{9452B1CB-5E9B-47F8-9E75-33FDE83B83F8}">
      <dgm:prSet phldrT="1" phldr="0"/>
      <dgm:spPr/>
      <dgm:t>
        <a:bodyPr/>
        <a:lstStyle/>
        <a:p>
          <a:r>
            <a:rPr lang="en-US"/>
            <a:t>1</a:t>
          </a:r>
        </a:p>
      </dgm:t>
    </dgm:pt>
    <dgm:pt modelId="{C6AA04E5-BD69-445A-A80F-9932B55114DF}">
      <dgm:prSet/>
      <dgm:spPr/>
      <dgm:t>
        <a:bodyPr/>
        <a:lstStyle/>
        <a:p>
          <a:r>
            <a:rPr lang="en-IN" b="1"/>
            <a:t>Membership &amp; Services:</a:t>
          </a:r>
          <a:r>
            <a:rPr lang="en-IN"/>
            <a:t> Apple Music, iCloud, Apple TV+, Apple Arcade, and AppleCare.</a:t>
          </a:r>
          <a:endParaRPr lang="en-US"/>
        </a:p>
      </dgm:t>
    </dgm:pt>
    <dgm:pt modelId="{81323133-8CF3-4A2E-9739-1E29117C2E8C}" type="parTrans" cxnId="{E9BA128C-A1AE-4FE3-93F1-34AA5643B80F}">
      <dgm:prSet/>
      <dgm:spPr/>
      <dgm:t>
        <a:bodyPr/>
        <a:lstStyle/>
        <a:p>
          <a:endParaRPr lang="en-US"/>
        </a:p>
      </dgm:t>
    </dgm:pt>
    <dgm:pt modelId="{9669BA61-93AA-4AD3-889F-EBDF63A9D6D3}" type="sibTrans" cxnId="{E9BA128C-A1AE-4FE3-93F1-34AA5643B80F}">
      <dgm:prSet phldrT="2" phldr="0"/>
      <dgm:spPr/>
      <dgm:t>
        <a:bodyPr/>
        <a:lstStyle/>
        <a:p>
          <a:r>
            <a:rPr lang="en-US"/>
            <a:t>2</a:t>
          </a:r>
        </a:p>
      </dgm:t>
    </dgm:pt>
    <dgm:pt modelId="{DA632DB8-DA9A-4FDD-A4B4-20E5F26AB33F}">
      <dgm:prSet/>
      <dgm:spPr/>
      <dgm:t>
        <a:bodyPr/>
        <a:lstStyle/>
        <a:p>
          <a:r>
            <a:rPr lang="en-IN" b="1"/>
            <a:t>Market Value:</a:t>
          </a:r>
          <a:r>
            <a:rPr lang="en-IN"/>
            <a:t> Among the most valuable companies globally, with a valuation exceeding $2.5 trillion.</a:t>
          </a:r>
          <a:endParaRPr lang="en-US"/>
        </a:p>
      </dgm:t>
    </dgm:pt>
    <dgm:pt modelId="{755E10CD-F292-4AB8-969F-524CF80FAD58}" type="parTrans" cxnId="{03D24C0F-F602-4859-9EB8-B81BE01E256B}">
      <dgm:prSet/>
      <dgm:spPr/>
      <dgm:t>
        <a:bodyPr/>
        <a:lstStyle/>
        <a:p>
          <a:endParaRPr lang="en-US"/>
        </a:p>
      </dgm:t>
    </dgm:pt>
    <dgm:pt modelId="{9CE8128F-4F53-4801-81AD-2EF0A3FF33BE}" type="sibTrans" cxnId="{03D24C0F-F602-4859-9EB8-B81BE01E256B}">
      <dgm:prSet phldrT="3" phldr="0"/>
      <dgm:spPr/>
      <dgm:t>
        <a:bodyPr/>
        <a:lstStyle/>
        <a:p>
          <a:r>
            <a:rPr lang="en-US"/>
            <a:t>3</a:t>
          </a:r>
        </a:p>
      </dgm:t>
    </dgm:pt>
    <dgm:pt modelId="{6167D258-48C4-441F-8933-DD9F51EA8898}">
      <dgm:prSet/>
      <dgm:spPr/>
      <dgm:t>
        <a:bodyPr/>
        <a:lstStyle/>
        <a:p>
          <a:r>
            <a:rPr lang="en-IN" b="1"/>
            <a:t>Revenue:</a:t>
          </a:r>
          <a:r>
            <a:rPr lang="en-IN"/>
            <a:t> Over $400 billion annually, driven by both hardware and software services.</a:t>
          </a:r>
          <a:endParaRPr lang="en-US"/>
        </a:p>
      </dgm:t>
    </dgm:pt>
    <dgm:pt modelId="{C325FC47-D215-439C-BDC7-7AD85DB270B2}" type="parTrans" cxnId="{5D4908BC-65FE-4153-AA1E-CB72EE67EE59}">
      <dgm:prSet/>
      <dgm:spPr/>
      <dgm:t>
        <a:bodyPr/>
        <a:lstStyle/>
        <a:p>
          <a:endParaRPr lang="en-US"/>
        </a:p>
      </dgm:t>
    </dgm:pt>
    <dgm:pt modelId="{23C508D6-BD87-43B5-9A42-6443661E6AF6}" type="sibTrans" cxnId="{5D4908BC-65FE-4153-AA1E-CB72EE67EE59}">
      <dgm:prSet phldrT="4" phldr="0"/>
      <dgm:spPr/>
      <dgm:t>
        <a:bodyPr/>
        <a:lstStyle/>
        <a:p>
          <a:r>
            <a:rPr lang="en-US"/>
            <a:t>4</a:t>
          </a:r>
        </a:p>
      </dgm:t>
    </dgm:pt>
    <dgm:pt modelId="{FFED7558-CE4E-A741-94E4-DF047D387343}" type="pres">
      <dgm:prSet presAssocID="{E83ABC0E-50DB-4006-85F3-8631988E1A51}" presName="Name0" presStyleCnt="0">
        <dgm:presLayoutVars>
          <dgm:animLvl val="lvl"/>
          <dgm:resizeHandles val="exact"/>
        </dgm:presLayoutVars>
      </dgm:prSet>
      <dgm:spPr/>
    </dgm:pt>
    <dgm:pt modelId="{77CB02B4-0E35-F547-961B-522978581B35}" type="pres">
      <dgm:prSet presAssocID="{5AD8F61D-F862-4D6C-8325-F22207AE89AC}" presName="compositeNode" presStyleCnt="0">
        <dgm:presLayoutVars>
          <dgm:bulletEnabled val="1"/>
        </dgm:presLayoutVars>
      </dgm:prSet>
      <dgm:spPr/>
    </dgm:pt>
    <dgm:pt modelId="{47CD4592-1E50-5444-8770-B0EA459568E3}" type="pres">
      <dgm:prSet presAssocID="{5AD8F61D-F862-4D6C-8325-F22207AE89AC}" presName="bgRect" presStyleLbl="bgAccFollowNode1" presStyleIdx="0" presStyleCnt="4"/>
      <dgm:spPr/>
    </dgm:pt>
    <dgm:pt modelId="{1682C829-46DD-B94D-AA77-9514F1729996}" type="pres">
      <dgm:prSet presAssocID="{27D46108-1A66-4A63-B350-D9D95AC502A3}" presName="sibTransNodeCircle" presStyleLbl="alignNode1" presStyleIdx="0" presStyleCnt="8">
        <dgm:presLayoutVars>
          <dgm:chMax val="0"/>
          <dgm:bulletEnabled/>
        </dgm:presLayoutVars>
      </dgm:prSet>
      <dgm:spPr/>
    </dgm:pt>
    <dgm:pt modelId="{FC57263F-87D8-0E4D-855C-8CD6345DA55D}" type="pres">
      <dgm:prSet presAssocID="{5AD8F61D-F862-4D6C-8325-F22207AE89AC}" presName="bottomLine" presStyleLbl="alignNode1" presStyleIdx="1" presStyleCnt="8">
        <dgm:presLayoutVars/>
      </dgm:prSet>
      <dgm:spPr/>
    </dgm:pt>
    <dgm:pt modelId="{64D56B1A-2C05-F048-BC33-EC9D84BECA33}" type="pres">
      <dgm:prSet presAssocID="{5AD8F61D-F862-4D6C-8325-F22207AE89AC}" presName="nodeText" presStyleLbl="bgAccFollowNode1" presStyleIdx="0" presStyleCnt="4">
        <dgm:presLayoutVars>
          <dgm:bulletEnabled val="1"/>
        </dgm:presLayoutVars>
      </dgm:prSet>
      <dgm:spPr/>
    </dgm:pt>
    <dgm:pt modelId="{E572CB80-CDBF-DB41-BECE-CD7CE9029590}" type="pres">
      <dgm:prSet presAssocID="{27D46108-1A66-4A63-B350-D9D95AC502A3}" presName="sibTrans" presStyleCnt="0"/>
      <dgm:spPr/>
    </dgm:pt>
    <dgm:pt modelId="{F259E1E2-3845-8246-9720-9DC44929A4B1}" type="pres">
      <dgm:prSet presAssocID="{C6AA04E5-BD69-445A-A80F-9932B55114DF}" presName="compositeNode" presStyleCnt="0">
        <dgm:presLayoutVars>
          <dgm:bulletEnabled val="1"/>
        </dgm:presLayoutVars>
      </dgm:prSet>
      <dgm:spPr/>
    </dgm:pt>
    <dgm:pt modelId="{A518231E-9487-C749-B1BB-6003A74D56DC}" type="pres">
      <dgm:prSet presAssocID="{C6AA04E5-BD69-445A-A80F-9932B55114DF}" presName="bgRect" presStyleLbl="bgAccFollowNode1" presStyleIdx="1" presStyleCnt="4"/>
      <dgm:spPr/>
    </dgm:pt>
    <dgm:pt modelId="{5FBEC7B7-FA54-7545-BC29-75ADBF4B7214}" type="pres">
      <dgm:prSet presAssocID="{9669BA61-93AA-4AD3-889F-EBDF63A9D6D3}" presName="sibTransNodeCircle" presStyleLbl="alignNode1" presStyleIdx="2" presStyleCnt="8">
        <dgm:presLayoutVars>
          <dgm:chMax val="0"/>
          <dgm:bulletEnabled/>
        </dgm:presLayoutVars>
      </dgm:prSet>
      <dgm:spPr/>
    </dgm:pt>
    <dgm:pt modelId="{4D7B5C5A-4AA7-184D-8467-D3D61E603051}" type="pres">
      <dgm:prSet presAssocID="{C6AA04E5-BD69-445A-A80F-9932B55114DF}" presName="bottomLine" presStyleLbl="alignNode1" presStyleIdx="3" presStyleCnt="8">
        <dgm:presLayoutVars/>
      </dgm:prSet>
      <dgm:spPr/>
    </dgm:pt>
    <dgm:pt modelId="{10D07203-F378-434F-8383-047FF0A0CACF}" type="pres">
      <dgm:prSet presAssocID="{C6AA04E5-BD69-445A-A80F-9932B55114DF}" presName="nodeText" presStyleLbl="bgAccFollowNode1" presStyleIdx="1" presStyleCnt="4">
        <dgm:presLayoutVars>
          <dgm:bulletEnabled val="1"/>
        </dgm:presLayoutVars>
      </dgm:prSet>
      <dgm:spPr/>
    </dgm:pt>
    <dgm:pt modelId="{5AEEF691-68F3-2D4E-AAC4-8B691F6374C2}" type="pres">
      <dgm:prSet presAssocID="{9669BA61-93AA-4AD3-889F-EBDF63A9D6D3}" presName="sibTrans" presStyleCnt="0"/>
      <dgm:spPr/>
    </dgm:pt>
    <dgm:pt modelId="{65E44A8E-9EF5-4B43-A417-9C9561D3F745}" type="pres">
      <dgm:prSet presAssocID="{DA632DB8-DA9A-4FDD-A4B4-20E5F26AB33F}" presName="compositeNode" presStyleCnt="0">
        <dgm:presLayoutVars>
          <dgm:bulletEnabled val="1"/>
        </dgm:presLayoutVars>
      </dgm:prSet>
      <dgm:spPr/>
    </dgm:pt>
    <dgm:pt modelId="{98B8063A-2ECB-1842-875C-09EEB269C76C}" type="pres">
      <dgm:prSet presAssocID="{DA632DB8-DA9A-4FDD-A4B4-20E5F26AB33F}" presName="bgRect" presStyleLbl="bgAccFollowNode1" presStyleIdx="2" presStyleCnt="4"/>
      <dgm:spPr/>
    </dgm:pt>
    <dgm:pt modelId="{839B4FC4-A75A-804D-B66B-926387B2B881}" type="pres">
      <dgm:prSet presAssocID="{9CE8128F-4F53-4801-81AD-2EF0A3FF33BE}" presName="sibTransNodeCircle" presStyleLbl="alignNode1" presStyleIdx="4" presStyleCnt="8">
        <dgm:presLayoutVars>
          <dgm:chMax val="0"/>
          <dgm:bulletEnabled/>
        </dgm:presLayoutVars>
      </dgm:prSet>
      <dgm:spPr/>
    </dgm:pt>
    <dgm:pt modelId="{9E044DF2-B4E3-E743-9388-25947B9AF2DC}" type="pres">
      <dgm:prSet presAssocID="{DA632DB8-DA9A-4FDD-A4B4-20E5F26AB33F}" presName="bottomLine" presStyleLbl="alignNode1" presStyleIdx="5" presStyleCnt="8">
        <dgm:presLayoutVars/>
      </dgm:prSet>
      <dgm:spPr/>
    </dgm:pt>
    <dgm:pt modelId="{B044E3FC-1553-F542-AFDF-C1C7A21F3C5F}" type="pres">
      <dgm:prSet presAssocID="{DA632DB8-DA9A-4FDD-A4B4-20E5F26AB33F}" presName="nodeText" presStyleLbl="bgAccFollowNode1" presStyleIdx="2" presStyleCnt="4">
        <dgm:presLayoutVars>
          <dgm:bulletEnabled val="1"/>
        </dgm:presLayoutVars>
      </dgm:prSet>
      <dgm:spPr/>
    </dgm:pt>
    <dgm:pt modelId="{590E9599-AB26-2A4B-BB57-7448FA67841A}" type="pres">
      <dgm:prSet presAssocID="{9CE8128F-4F53-4801-81AD-2EF0A3FF33BE}" presName="sibTrans" presStyleCnt="0"/>
      <dgm:spPr/>
    </dgm:pt>
    <dgm:pt modelId="{08E9A986-2FE9-8C4F-9D30-6BE8E432E10C}" type="pres">
      <dgm:prSet presAssocID="{6167D258-48C4-441F-8933-DD9F51EA8898}" presName="compositeNode" presStyleCnt="0">
        <dgm:presLayoutVars>
          <dgm:bulletEnabled val="1"/>
        </dgm:presLayoutVars>
      </dgm:prSet>
      <dgm:spPr/>
    </dgm:pt>
    <dgm:pt modelId="{D2ABA9DE-F5EB-5C47-8DDB-8FA69762960E}" type="pres">
      <dgm:prSet presAssocID="{6167D258-48C4-441F-8933-DD9F51EA8898}" presName="bgRect" presStyleLbl="bgAccFollowNode1" presStyleIdx="3" presStyleCnt="4"/>
      <dgm:spPr/>
    </dgm:pt>
    <dgm:pt modelId="{A5C6E8AE-4832-7A4F-89EF-952BBBAEBC29}" type="pres">
      <dgm:prSet presAssocID="{23C508D6-BD87-43B5-9A42-6443661E6AF6}" presName="sibTransNodeCircle" presStyleLbl="alignNode1" presStyleIdx="6" presStyleCnt="8">
        <dgm:presLayoutVars>
          <dgm:chMax val="0"/>
          <dgm:bulletEnabled/>
        </dgm:presLayoutVars>
      </dgm:prSet>
      <dgm:spPr/>
    </dgm:pt>
    <dgm:pt modelId="{CF5F89D9-8BAD-3D4D-9B5D-82BB68061319}" type="pres">
      <dgm:prSet presAssocID="{6167D258-48C4-441F-8933-DD9F51EA8898}" presName="bottomLine" presStyleLbl="alignNode1" presStyleIdx="7" presStyleCnt="8">
        <dgm:presLayoutVars/>
      </dgm:prSet>
      <dgm:spPr/>
    </dgm:pt>
    <dgm:pt modelId="{29D4D777-E291-6B40-9E84-7C8CB85C6DD8}" type="pres">
      <dgm:prSet presAssocID="{6167D258-48C4-441F-8933-DD9F51EA8898}" presName="nodeText" presStyleLbl="bgAccFollowNode1" presStyleIdx="3" presStyleCnt="4">
        <dgm:presLayoutVars>
          <dgm:bulletEnabled val="1"/>
        </dgm:presLayoutVars>
      </dgm:prSet>
      <dgm:spPr/>
    </dgm:pt>
  </dgm:ptLst>
  <dgm:cxnLst>
    <dgm:cxn modelId="{03D24C0F-F602-4859-9EB8-B81BE01E256B}" srcId="{E83ABC0E-50DB-4006-85F3-8631988E1A51}" destId="{DA632DB8-DA9A-4FDD-A4B4-20E5F26AB33F}" srcOrd="2" destOrd="0" parTransId="{755E10CD-F292-4AB8-969F-524CF80FAD58}" sibTransId="{9CE8128F-4F53-4801-81AD-2EF0A3FF33BE}"/>
    <dgm:cxn modelId="{A67F732F-72E2-A042-A4B6-0E42D89DCB2A}" type="presOf" srcId="{C6AA04E5-BD69-445A-A80F-9932B55114DF}" destId="{10D07203-F378-434F-8383-047FF0A0CACF}" srcOrd="1" destOrd="0" presId="urn:microsoft.com/office/officeart/2016/7/layout/BasicLinearProcessNumbered"/>
    <dgm:cxn modelId="{8D1C4836-D908-CE4C-8456-B572C924EF3C}" type="presOf" srcId="{DA632DB8-DA9A-4FDD-A4B4-20E5F26AB33F}" destId="{B044E3FC-1553-F542-AFDF-C1C7A21F3C5F}" srcOrd="1" destOrd="0" presId="urn:microsoft.com/office/officeart/2016/7/layout/BasicLinearProcessNumbered"/>
    <dgm:cxn modelId="{1156C938-6EE6-DC45-A751-7EB34BC5DA9B}" type="presOf" srcId="{9CE8128F-4F53-4801-81AD-2EF0A3FF33BE}" destId="{839B4FC4-A75A-804D-B66B-926387B2B881}" srcOrd="0" destOrd="0" presId="urn:microsoft.com/office/officeart/2016/7/layout/BasicLinearProcessNumbered"/>
    <dgm:cxn modelId="{DA11D04C-7B01-3C47-9327-821816B7A645}" type="presOf" srcId="{27D46108-1A66-4A63-B350-D9D95AC502A3}" destId="{1682C829-46DD-B94D-AA77-9514F1729996}" srcOrd="0" destOrd="0" presId="urn:microsoft.com/office/officeart/2016/7/layout/BasicLinearProcessNumbered"/>
    <dgm:cxn modelId="{5A90AE55-ED3A-B044-980D-1658A29978AB}" type="presOf" srcId="{6167D258-48C4-441F-8933-DD9F51EA8898}" destId="{29D4D777-E291-6B40-9E84-7C8CB85C6DD8}" srcOrd="1" destOrd="0" presId="urn:microsoft.com/office/officeart/2016/7/layout/BasicLinearProcessNumbered"/>
    <dgm:cxn modelId="{872BFE86-C85A-D644-8F8F-DAC0C339C50C}" type="presOf" srcId="{6167D258-48C4-441F-8933-DD9F51EA8898}" destId="{D2ABA9DE-F5EB-5C47-8DDB-8FA69762960E}" srcOrd="0" destOrd="0" presId="urn:microsoft.com/office/officeart/2016/7/layout/BasicLinearProcessNumbered"/>
    <dgm:cxn modelId="{E9BA128C-A1AE-4FE3-93F1-34AA5643B80F}" srcId="{E83ABC0E-50DB-4006-85F3-8631988E1A51}" destId="{C6AA04E5-BD69-445A-A80F-9932B55114DF}" srcOrd="1" destOrd="0" parTransId="{81323133-8CF3-4A2E-9739-1E29117C2E8C}" sibTransId="{9669BA61-93AA-4AD3-889F-EBDF63A9D6D3}"/>
    <dgm:cxn modelId="{C1D0EBA1-3393-B84A-A48F-38EFC943BFAC}" type="presOf" srcId="{DA632DB8-DA9A-4FDD-A4B4-20E5F26AB33F}" destId="{98B8063A-2ECB-1842-875C-09EEB269C76C}" srcOrd="0" destOrd="0" presId="urn:microsoft.com/office/officeart/2016/7/layout/BasicLinearProcessNumbered"/>
    <dgm:cxn modelId="{C60F84A4-99DE-AE4C-BB5D-AB0371305D60}" type="presOf" srcId="{C6AA04E5-BD69-445A-A80F-9932B55114DF}" destId="{A518231E-9487-C749-B1BB-6003A74D56DC}" srcOrd="0" destOrd="0" presId="urn:microsoft.com/office/officeart/2016/7/layout/BasicLinearProcessNumbered"/>
    <dgm:cxn modelId="{5D4908BC-65FE-4153-AA1E-CB72EE67EE59}" srcId="{E83ABC0E-50DB-4006-85F3-8631988E1A51}" destId="{6167D258-48C4-441F-8933-DD9F51EA8898}" srcOrd="3" destOrd="0" parTransId="{C325FC47-D215-439C-BDC7-7AD85DB270B2}" sibTransId="{23C508D6-BD87-43B5-9A42-6443661E6AF6}"/>
    <dgm:cxn modelId="{444475C9-3FB8-F940-B52D-C52C93C14DE9}" type="presOf" srcId="{5AD8F61D-F862-4D6C-8325-F22207AE89AC}" destId="{47CD4592-1E50-5444-8770-B0EA459568E3}" srcOrd="0" destOrd="0" presId="urn:microsoft.com/office/officeart/2016/7/layout/BasicLinearProcessNumbered"/>
    <dgm:cxn modelId="{9452B1CB-5E9B-47F8-9E75-33FDE83B83F8}" srcId="{E83ABC0E-50DB-4006-85F3-8631988E1A51}" destId="{5AD8F61D-F862-4D6C-8325-F22207AE89AC}" srcOrd="0" destOrd="0" parTransId="{F1477D8D-E964-4272-86C7-2B9E815C4A98}" sibTransId="{27D46108-1A66-4A63-B350-D9D95AC502A3}"/>
    <dgm:cxn modelId="{BAECBCCC-6308-524A-A631-FE6D9C5C20BE}" type="presOf" srcId="{9669BA61-93AA-4AD3-889F-EBDF63A9D6D3}" destId="{5FBEC7B7-FA54-7545-BC29-75ADBF4B7214}" srcOrd="0" destOrd="0" presId="urn:microsoft.com/office/officeart/2016/7/layout/BasicLinearProcessNumbered"/>
    <dgm:cxn modelId="{9C27E6D3-EBFA-B346-B399-A8C50993B677}" type="presOf" srcId="{5AD8F61D-F862-4D6C-8325-F22207AE89AC}" destId="{64D56B1A-2C05-F048-BC33-EC9D84BECA33}" srcOrd="1" destOrd="0" presId="urn:microsoft.com/office/officeart/2016/7/layout/BasicLinearProcessNumbered"/>
    <dgm:cxn modelId="{4D9D96DD-C7B7-F74A-840C-8507B73E80F3}" type="presOf" srcId="{E83ABC0E-50DB-4006-85F3-8631988E1A51}" destId="{FFED7558-CE4E-A741-94E4-DF047D387343}" srcOrd="0" destOrd="0" presId="urn:microsoft.com/office/officeart/2016/7/layout/BasicLinearProcessNumbered"/>
    <dgm:cxn modelId="{BA9F96F2-3459-0641-ACFB-D2283EBFE83D}" type="presOf" srcId="{23C508D6-BD87-43B5-9A42-6443661E6AF6}" destId="{A5C6E8AE-4832-7A4F-89EF-952BBBAEBC29}" srcOrd="0" destOrd="0" presId="urn:microsoft.com/office/officeart/2016/7/layout/BasicLinearProcessNumbered"/>
    <dgm:cxn modelId="{05E75F0D-3B9F-0F43-AC23-661EE46168BF}" type="presParOf" srcId="{FFED7558-CE4E-A741-94E4-DF047D387343}" destId="{77CB02B4-0E35-F547-961B-522978581B35}" srcOrd="0" destOrd="0" presId="urn:microsoft.com/office/officeart/2016/7/layout/BasicLinearProcessNumbered"/>
    <dgm:cxn modelId="{732CFABE-3481-274E-B20E-04CD9316BF98}" type="presParOf" srcId="{77CB02B4-0E35-F547-961B-522978581B35}" destId="{47CD4592-1E50-5444-8770-B0EA459568E3}" srcOrd="0" destOrd="0" presId="urn:microsoft.com/office/officeart/2016/7/layout/BasicLinearProcessNumbered"/>
    <dgm:cxn modelId="{2C413822-48D9-2946-A077-BEF6805DF12F}" type="presParOf" srcId="{77CB02B4-0E35-F547-961B-522978581B35}" destId="{1682C829-46DD-B94D-AA77-9514F1729996}" srcOrd="1" destOrd="0" presId="urn:microsoft.com/office/officeart/2016/7/layout/BasicLinearProcessNumbered"/>
    <dgm:cxn modelId="{7864DD56-1B76-8A47-B769-89FFCA5B2E82}" type="presParOf" srcId="{77CB02B4-0E35-F547-961B-522978581B35}" destId="{FC57263F-87D8-0E4D-855C-8CD6345DA55D}" srcOrd="2" destOrd="0" presId="urn:microsoft.com/office/officeart/2016/7/layout/BasicLinearProcessNumbered"/>
    <dgm:cxn modelId="{1FE63C10-4860-6D4E-95D1-E13FE9C208A3}" type="presParOf" srcId="{77CB02B4-0E35-F547-961B-522978581B35}" destId="{64D56B1A-2C05-F048-BC33-EC9D84BECA33}" srcOrd="3" destOrd="0" presId="urn:microsoft.com/office/officeart/2016/7/layout/BasicLinearProcessNumbered"/>
    <dgm:cxn modelId="{24ECF127-5F4E-BB4E-9D6C-9D3C6C1161BC}" type="presParOf" srcId="{FFED7558-CE4E-A741-94E4-DF047D387343}" destId="{E572CB80-CDBF-DB41-BECE-CD7CE9029590}" srcOrd="1" destOrd="0" presId="urn:microsoft.com/office/officeart/2016/7/layout/BasicLinearProcessNumbered"/>
    <dgm:cxn modelId="{D1C693E3-C53E-714B-BB45-BB4D39C9AB73}" type="presParOf" srcId="{FFED7558-CE4E-A741-94E4-DF047D387343}" destId="{F259E1E2-3845-8246-9720-9DC44929A4B1}" srcOrd="2" destOrd="0" presId="urn:microsoft.com/office/officeart/2016/7/layout/BasicLinearProcessNumbered"/>
    <dgm:cxn modelId="{5E3CAEDA-CF32-D441-9CF9-6F31E0EC5D37}" type="presParOf" srcId="{F259E1E2-3845-8246-9720-9DC44929A4B1}" destId="{A518231E-9487-C749-B1BB-6003A74D56DC}" srcOrd="0" destOrd="0" presId="urn:microsoft.com/office/officeart/2016/7/layout/BasicLinearProcessNumbered"/>
    <dgm:cxn modelId="{B0174188-4B02-D847-883A-C640CDF6CD5E}" type="presParOf" srcId="{F259E1E2-3845-8246-9720-9DC44929A4B1}" destId="{5FBEC7B7-FA54-7545-BC29-75ADBF4B7214}" srcOrd="1" destOrd="0" presId="urn:microsoft.com/office/officeart/2016/7/layout/BasicLinearProcessNumbered"/>
    <dgm:cxn modelId="{3F7A3E98-C7FD-C641-B4B0-DE0FFF815C2D}" type="presParOf" srcId="{F259E1E2-3845-8246-9720-9DC44929A4B1}" destId="{4D7B5C5A-4AA7-184D-8467-D3D61E603051}" srcOrd="2" destOrd="0" presId="urn:microsoft.com/office/officeart/2016/7/layout/BasicLinearProcessNumbered"/>
    <dgm:cxn modelId="{C077C923-E340-B34D-9816-938E3287996D}" type="presParOf" srcId="{F259E1E2-3845-8246-9720-9DC44929A4B1}" destId="{10D07203-F378-434F-8383-047FF0A0CACF}" srcOrd="3" destOrd="0" presId="urn:microsoft.com/office/officeart/2016/7/layout/BasicLinearProcessNumbered"/>
    <dgm:cxn modelId="{3D10A3A5-DE84-AC4C-879F-2A45606EFA02}" type="presParOf" srcId="{FFED7558-CE4E-A741-94E4-DF047D387343}" destId="{5AEEF691-68F3-2D4E-AAC4-8B691F6374C2}" srcOrd="3" destOrd="0" presId="urn:microsoft.com/office/officeart/2016/7/layout/BasicLinearProcessNumbered"/>
    <dgm:cxn modelId="{DFADFAE6-BE1B-B448-BC81-7061445B6EE6}" type="presParOf" srcId="{FFED7558-CE4E-A741-94E4-DF047D387343}" destId="{65E44A8E-9EF5-4B43-A417-9C9561D3F745}" srcOrd="4" destOrd="0" presId="urn:microsoft.com/office/officeart/2016/7/layout/BasicLinearProcessNumbered"/>
    <dgm:cxn modelId="{94C5A178-82B2-C74D-886D-4E712A72797A}" type="presParOf" srcId="{65E44A8E-9EF5-4B43-A417-9C9561D3F745}" destId="{98B8063A-2ECB-1842-875C-09EEB269C76C}" srcOrd="0" destOrd="0" presId="urn:microsoft.com/office/officeart/2016/7/layout/BasicLinearProcessNumbered"/>
    <dgm:cxn modelId="{A9DC5AA9-8427-C24B-9F6E-19003BB11F59}" type="presParOf" srcId="{65E44A8E-9EF5-4B43-A417-9C9561D3F745}" destId="{839B4FC4-A75A-804D-B66B-926387B2B881}" srcOrd="1" destOrd="0" presId="urn:microsoft.com/office/officeart/2016/7/layout/BasicLinearProcessNumbered"/>
    <dgm:cxn modelId="{A3B3004F-BA98-AE4D-864D-8C067053CFD6}" type="presParOf" srcId="{65E44A8E-9EF5-4B43-A417-9C9561D3F745}" destId="{9E044DF2-B4E3-E743-9388-25947B9AF2DC}" srcOrd="2" destOrd="0" presId="urn:microsoft.com/office/officeart/2016/7/layout/BasicLinearProcessNumbered"/>
    <dgm:cxn modelId="{845118E6-0E3E-844C-83F4-A2B3049A7192}" type="presParOf" srcId="{65E44A8E-9EF5-4B43-A417-9C9561D3F745}" destId="{B044E3FC-1553-F542-AFDF-C1C7A21F3C5F}" srcOrd="3" destOrd="0" presId="urn:microsoft.com/office/officeart/2016/7/layout/BasicLinearProcessNumbered"/>
    <dgm:cxn modelId="{06A3D614-34B7-C24B-8DE7-7CB5BD88F67F}" type="presParOf" srcId="{FFED7558-CE4E-A741-94E4-DF047D387343}" destId="{590E9599-AB26-2A4B-BB57-7448FA67841A}" srcOrd="5" destOrd="0" presId="urn:microsoft.com/office/officeart/2016/7/layout/BasicLinearProcessNumbered"/>
    <dgm:cxn modelId="{879E01B5-FD24-1D45-BAAE-FB50FD0B7CAC}" type="presParOf" srcId="{FFED7558-CE4E-A741-94E4-DF047D387343}" destId="{08E9A986-2FE9-8C4F-9D30-6BE8E432E10C}" srcOrd="6" destOrd="0" presId="urn:microsoft.com/office/officeart/2016/7/layout/BasicLinearProcessNumbered"/>
    <dgm:cxn modelId="{A2CEDAE0-9B0C-0B4C-B077-FCF8A138D84E}" type="presParOf" srcId="{08E9A986-2FE9-8C4F-9D30-6BE8E432E10C}" destId="{D2ABA9DE-F5EB-5C47-8DDB-8FA69762960E}" srcOrd="0" destOrd="0" presId="urn:microsoft.com/office/officeart/2016/7/layout/BasicLinearProcessNumbered"/>
    <dgm:cxn modelId="{026C597B-5283-6742-8102-1F2C237A2BD3}" type="presParOf" srcId="{08E9A986-2FE9-8C4F-9D30-6BE8E432E10C}" destId="{A5C6E8AE-4832-7A4F-89EF-952BBBAEBC29}" srcOrd="1" destOrd="0" presId="urn:microsoft.com/office/officeart/2016/7/layout/BasicLinearProcessNumbered"/>
    <dgm:cxn modelId="{9EC6A3C1-9E45-AD43-8C57-4D688F8C6845}" type="presParOf" srcId="{08E9A986-2FE9-8C4F-9D30-6BE8E432E10C}" destId="{CF5F89D9-8BAD-3D4D-9B5D-82BB68061319}" srcOrd="2" destOrd="0" presId="urn:microsoft.com/office/officeart/2016/7/layout/BasicLinearProcessNumbered"/>
    <dgm:cxn modelId="{0C64D6EE-6DEF-8348-8F6C-3635C707F874}" type="presParOf" srcId="{08E9A986-2FE9-8C4F-9D30-6BE8E432E10C}" destId="{29D4D777-E291-6B40-9E84-7C8CB85C6DD8}"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8CFE4E-6E53-421B-918A-32BADF21F17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5C27EB2-F924-48C4-B259-8FAC9D11D383}">
      <dgm:prSet/>
      <dgm:spPr/>
      <dgm:t>
        <a:bodyPr/>
        <a:lstStyle/>
        <a:p>
          <a:pPr>
            <a:defRPr cap="all"/>
          </a:pPr>
          <a:r>
            <a:rPr lang="en-IN" dirty="0">
              <a:latin typeface="Aptos" panose="020B0004020202020204" pitchFamily="34" charset="0"/>
            </a:rPr>
            <a:t>Advanced chipsets like M1 and M2 processors.</a:t>
          </a:r>
          <a:endParaRPr lang="en-US" dirty="0">
            <a:latin typeface="Aptos" panose="020B0004020202020204" pitchFamily="34" charset="0"/>
          </a:endParaRPr>
        </a:p>
      </dgm:t>
    </dgm:pt>
    <dgm:pt modelId="{4909E1B6-264F-4A02-80C7-397F9C200C36}" type="parTrans" cxnId="{AB191287-6D0F-486E-94EC-DE6545993CD0}">
      <dgm:prSet/>
      <dgm:spPr/>
      <dgm:t>
        <a:bodyPr/>
        <a:lstStyle/>
        <a:p>
          <a:endParaRPr lang="en-US"/>
        </a:p>
      </dgm:t>
    </dgm:pt>
    <dgm:pt modelId="{6B2F07FE-0963-4E2B-A461-3D66FA848FDB}" type="sibTrans" cxnId="{AB191287-6D0F-486E-94EC-DE6545993CD0}">
      <dgm:prSet/>
      <dgm:spPr/>
      <dgm:t>
        <a:bodyPr/>
        <a:lstStyle/>
        <a:p>
          <a:endParaRPr lang="en-US"/>
        </a:p>
      </dgm:t>
    </dgm:pt>
    <dgm:pt modelId="{BE843322-F3F8-47CF-BA76-63B3C8EC6B60}">
      <dgm:prSet/>
      <dgm:spPr/>
      <dgm:t>
        <a:bodyPr/>
        <a:lstStyle/>
        <a:p>
          <a:pPr>
            <a:defRPr cap="all"/>
          </a:pPr>
          <a:r>
            <a:rPr lang="en-IN" dirty="0">
              <a:latin typeface="Aptos" panose="020B0004020202020204" pitchFamily="34" charset="0"/>
            </a:rPr>
            <a:t>AI and ML integration in products (e.g., Face ID, Siri).</a:t>
          </a:r>
          <a:endParaRPr lang="en-US" dirty="0">
            <a:latin typeface="Aptos" panose="020B0004020202020204" pitchFamily="34" charset="0"/>
          </a:endParaRPr>
        </a:p>
      </dgm:t>
    </dgm:pt>
    <dgm:pt modelId="{D4C13624-1C72-4648-B00E-24FBC72DE5B1}" type="parTrans" cxnId="{EF0B9129-F240-429D-805A-FDE5F6A4F336}">
      <dgm:prSet/>
      <dgm:spPr/>
      <dgm:t>
        <a:bodyPr/>
        <a:lstStyle/>
        <a:p>
          <a:endParaRPr lang="en-US"/>
        </a:p>
      </dgm:t>
    </dgm:pt>
    <dgm:pt modelId="{8BE65482-4194-4256-8FA5-B3BA141220E1}" type="sibTrans" cxnId="{EF0B9129-F240-429D-805A-FDE5F6A4F336}">
      <dgm:prSet/>
      <dgm:spPr/>
      <dgm:t>
        <a:bodyPr/>
        <a:lstStyle/>
        <a:p>
          <a:endParaRPr lang="en-US"/>
        </a:p>
      </dgm:t>
    </dgm:pt>
    <dgm:pt modelId="{7891CAD8-A728-440E-8E30-3A5808C7E6EB}">
      <dgm:prSet/>
      <dgm:spPr/>
      <dgm:t>
        <a:bodyPr/>
        <a:lstStyle/>
        <a:p>
          <a:pPr>
            <a:defRPr cap="all"/>
          </a:pPr>
          <a:r>
            <a:rPr lang="en-IN" dirty="0">
              <a:latin typeface="Aptos" panose="020B0004020202020204" pitchFamily="34" charset="0"/>
            </a:rPr>
            <a:t>AR/VR development with Apple Vision Pro.</a:t>
          </a:r>
          <a:endParaRPr lang="en-US" dirty="0">
            <a:latin typeface="Aptos" panose="020B0004020202020204" pitchFamily="34" charset="0"/>
          </a:endParaRPr>
        </a:p>
      </dgm:t>
    </dgm:pt>
    <dgm:pt modelId="{C96232E0-D6DC-4EA5-8F01-53CD6B4EAB6F}" type="parTrans" cxnId="{CEC9F650-AAA3-4DB8-A863-4DD4AC43656A}">
      <dgm:prSet/>
      <dgm:spPr/>
      <dgm:t>
        <a:bodyPr/>
        <a:lstStyle/>
        <a:p>
          <a:endParaRPr lang="en-US"/>
        </a:p>
      </dgm:t>
    </dgm:pt>
    <dgm:pt modelId="{D67DD863-3B7D-47EE-BFD8-67DB2D6D6FBC}" type="sibTrans" cxnId="{CEC9F650-AAA3-4DB8-A863-4DD4AC43656A}">
      <dgm:prSet/>
      <dgm:spPr/>
      <dgm:t>
        <a:bodyPr/>
        <a:lstStyle/>
        <a:p>
          <a:endParaRPr lang="en-US"/>
        </a:p>
      </dgm:t>
    </dgm:pt>
    <dgm:pt modelId="{61896CC0-3DC2-46FE-92CA-E654D46FFB42}" type="pres">
      <dgm:prSet presAssocID="{4E8CFE4E-6E53-421B-918A-32BADF21F17F}" presName="root" presStyleCnt="0">
        <dgm:presLayoutVars>
          <dgm:dir/>
          <dgm:resizeHandles val="exact"/>
        </dgm:presLayoutVars>
      </dgm:prSet>
      <dgm:spPr/>
    </dgm:pt>
    <dgm:pt modelId="{D2A73F00-3EA9-4100-A619-A3A7BE436AFB}" type="pres">
      <dgm:prSet presAssocID="{D5C27EB2-F924-48C4-B259-8FAC9D11D383}" presName="compNode" presStyleCnt="0"/>
      <dgm:spPr/>
    </dgm:pt>
    <dgm:pt modelId="{6F57DF67-E87E-4714-A2F1-B1497D52E89E}" type="pres">
      <dgm:prSet presAssocID="{D5C27EB2-F924-48C4-B259-8FAC9D11D383}" presName="iconBgRect" presStyleLbl="bgShp" presStyleIdx="0" presStyleCnt="3"/>
      <dgm:spPr/>
    </dgm:pt>
    <dgm:pt modelId="{2A518670-9ACC-4C32-B39F-1A7D92DC0CF4}" type="pres">
      <dgm:prSet presAssocID="{D5C27EB2-F924-48C4-B259-8FAC9D11D38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A89F156C-0C6D-4356-BB39-30E0C6859E37}" type="pres">
      <dgm:prSet presAssocID="{D5C27EB2-F924-48C4-B259-8FAC9D11D383}" presName="spaceRect" presStyleCnt="0"/>
      <dgm:spPr/>
    </dgm:pt>
    <dgm:pt modelId="{81BD1D30-4222-40DD-A5D2-F0F55793CC1F}" type="pres">
      <dgm:prSet presAssocID="{D5C27EB2-F924-48C4-B259-8FAC9D11D383}" presName="textRect" presStyleLbl="revTx" presStyleIdx="0" presStyleCnt="3">
        <dgm:presLayoutVars>
          <dgm:chMax val="1"/>
          <dgm:chPref val="1"/>
        </dgm:presLayoutVars>
      </dgm:prSet>
      <dgm:spPr/>
    </dgm:pt>
    <dgm:pt modelId="{D3FE9060-1F68-48D0-8748-61C4B01EF22D}" type="pres">
      <dgm:prSet presAssocID="{6B2F07FE-0963-4E2B-A461-3D66FA848FDB}" presName="sibTrans" presStyleCnt="0"/>
      <dgm:spPr/>
    </dgm:pt>
    <dgm:pt modelId="{5408590B-B80E-4B31-B605-EC6142B43C38}" type="pres">
      <dgm:prSet presAssocID="{BE843322-F3F8-47CF-BA76-63B3C8EC6B60}" presName="compNode" presStyleCnt="0"/>
      <dgm:spPr/>
    </dgm:pt>
    <dgm:pt modelId="{7DA390C2-639B-4CD7-9567-375FE8900690}" type="pres">
      <dgm:prSet presAssocID="{BE843322-F3F8-47CF-BA76-63B3C8EC6B60}" presName="iconBgRect" presStyleLbl="bgShp" presStyleIdx="1" presStyleCnt="3"/>
      <dgm:spPr/>
    </dgm:pt>
    <dgm:pt modelId="{396ACD50-6EA9-4F62-A63C-1BFD6F6CB161}" type="pres">
      <dgm:prSet presAssocID="{BE843322-F3F8-47CF-BA76-63B3C8EC6B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688F38BF-A248-4837-B520-713EA1A22492}" type="pres">
      <dgm:prSet presAssocID="{BE843322-F3F8-47CF-BA76-63B3C8EC6B60}" presName="spaceRect" presStyleCnt="0"/>
      <dgm:spPr/>
    </dgm:pt>
    <dgm:pt modelId="{A69C5BBA-5310-4BBD-8274-0782F3D946ED}" type="pres">
      <dgm:prSet presAssocID="{BE843322-F3F8-47CF-BA76-63B3C8EC6B60}" presName="textRect" presStyleLbl="revTx" presStyleIdx="1" presStyleCnt="3">
        <dgm:presLayoutVars>
          <dgm:chMax val="1"/>
          <dgm:chPref val="1"/>
        </dgm:presLayoutVars>
      </dgm:prSet>
      <dgm:spPr/>
    </dgm:pt>
    <dgm:pt modelId="{E3D37738-ECA3-4E0B-948E-FA1484C74D7B}" type="pres">
      <dgm:prSet presAssocID="{8BE65482-4194-4256-8FA5-B3BA141220E1}" presName="sibTrans" presStyleCnt="0"/>
      <dgm:spPr/>
    </dgm:pt>
    <dgm:pt modelId="{97DDE070-D813-477B-B283-69CC0F56D569}" type="pres">
      <dgm:prSet presAssocID="{7891CAD8-A728-440E-8E30-3A5808C7E6EB}" presName="compNode" presStyleCnt="0"/>
      <dgm:spPr/>
    </dgm:pt>
    <dgm:pt modelId="{D50F6AAF-73DA-4177-9CDD-9FCF633755FA}" type="pres">
      <dgm:prSet presAssocID="{7891CAD8-A728-440E-8E30-3A5808C7E6EB}" presName="iconBgRect" presStyleLbl="bgShp" presStyleIdx="2" presStyleCnt="3"/>
      <dgm:spPr/>
    </dgm:pt>
    <dgm:pt modelId="{7A2B758A-7F46-461E-8B3F-FDDC1A4771A7}" type="pres">
      <dgm:prSet presAssocID="{7891CAD8-A728-440E-8E30-3A5808C7E6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ple"/>
        </a:ext>
      </dgm:extLst>
    </dgm:pt>
    <dgm:pt modelId="{0987D007-E909-4604-BBEE-6FF4D2A62658}" type="pres">
      <dgm:prSet presAssocID="{7891CAD8-A728-440E-8E30-3A5808C7E6EB}" presName="spaceRect" presStyleCnt="0"/>
      <dgm:spPr/>
    </dgm:pt>
    <dgm:pt modelId="{EA436124-69A6-462C-8BCD-02CD114C2D6E}" type="pres">
      <dgm:prSet presAssocID="{7891CAD8-A728-440E-8E30-3A5808C7E6EB}" presName="textRect" presStyleLbl="revTx" presStyleIdx="2" presStyleCnt="3">
        <dgm:presLayoutVars>
          <dgm:chMax val="1"/>
          <dgm:chPref val="1"/>
        </dgm:presLayoutVars>
      </dgm:prSet>
      <dgm:spPr/>
    </dgm:pt>
  </dgm:ptLst>
  <dgm:cxnLst>
    <dgm:cxn modelId="{1E601F00-9F58-4A10-8F0F-F381D1181EDC}" type="presOf" srcId="{D5C27EB2-F924-48C4-B259-8FAC9D11D383}" destId="{81BD1D30-4222-40DD-A5D2-F0F55793CC1F}" srcOrd="0" destOrd="0" presId="urn:microsoft.com/office/officeart/2018/5/layout/IconCircleLabelList"/>
    <dgm:cxn modelId="{EF0B9129-F240-429D-805A-FDE5F6A4F336}" srcId="{4E8CFE4E-6E53-421B-918A-32BADF21F17F}" destId="{BE843322-F3F8-47CF-BA76-63B3C8EC6B60}" srcOrd="1" destOrd="0" parTransId="{D4C13624-1C72-4648-B00E-24FBC72DE5B1}" sibTransId="{8BE65482-4194-4256-8FA5-B3BA141220E1}"/>
    <dgm:cxn modelId="{CEC9F650-AAA3-4DB8-A863-4DD4AC43656A}" srcId="{4E8CFE4E-6E53-421B-918A-32BADF21F17F}" destId="{7891CAD8-A728-440E-8E30-3A5808C7E6EB}" srcOrd="2" destOrd="0" parTransId="{C96232E0-D6DC-4EA5-8F01-53CD6B4EAB6F}" sibTransId="{D67DD863-3B7D-47EE-BFD8-67DB2D6D6FBC}"/>
    <dgm:cxn modelId="{22BA0A6C-3931-41EE-9781-6464CF2E6E5E}" type="presOf" srcId="{7891CAD8-A728-440E-8E30-3A5808C7E6EB}" destId="{EA436124-69A6-462C-8BCD-02CD114C2D6E}" srcOrd="0" destOrd="0" presId="urn:microsoft.com/office/officeart/2018/5/layout/IconCircleLabelList"/>
    <dgm:cxn modelId="{28BEF181-DFEB-43F0-828D-6E52106E3139}" type="presOf" srcId="{BE843322-F3F8-47CF-BA76-63B3C8EC6B60}" destId="{A69C5BBA-5310-4BBD-8274-0782F3D946ED}" srcOrd="0" destOrd="0" presId="urn:microsoft.com/office/officeart/2018/5/layout/IconCircleLabelList"/>
    <dgm:cxn modelId="{AB191287-6D0F-486E-94EC-DE6545993CD0}" srcId="{4E8CFE4E-6E53-421B-918A-32BADF21F17F}" destId="{D5C27EB2-F924-48C4-B259-8FAC9D11D383}" srcOrd="0" destOrd="0" parTransId="{4909E1B6-264F-4A02-80C7-397F9C200C36}" sibTransId="{6B2F07FE-0963-4E2B-A461-3D66FA848FDB}"/>
    <dgm:cxn modelId="{25B1E6EE-F6A4-4826-A8D5-306B59973A9D}" type="presOf" srcId="{4E8CFE4E-6E53-421B-918A-32BADF21F17F}" destId="{61896CC0-3DC2-46FE-92CA-E654D46FFB42}" srcOrd="0" destOrd="0" presId="urn:microsoft.com/office/officeart/2018/5/layout/IconCircleLabelList"/>
    <dgm:cxn modelId="{E6760C35-B483-44D9-9ED0-6AE0AB4D090B}" type="presParOf" srcId="{61896CC0-3DC2-46FE-92CA-E654D46FFB42}" destId="{D2A73F00-3EA9-4100-A619-A3A7BE436AFB}" srcOrd="0" destOrd="0" presId="urn:microsoft.com/office/officeart/2018/5/layout/IconCircleLabelList"/>
    <dgm:cxn modelId="{88248E48-EF87-416B-B339-3AA5C95FFB63}" type="presParOf" srcId="{D2A73F00-3EA9-4100-A619-A3A7BE436AFB}" destId="{6F57DF67-E87E-4714-A2F1-B1497D52E89E}" srcOrd="0" destOrd="0" presId="urn:microsoft.com/office/officeart/2018/5/layout/IconCircleLabelList"/>
    <dgm:cxn modelId="{7A29DFA1-E6F4-41FA-9CCD-A8653DF359FB}" type="presParOf" srcId="{D2A73F00-3EA9-4100-A619-A3A7BE436AFB}" destId="{2A518670-9ACC-4C32-B39F-1A7D92DC0CF4}" srcOrd="1" destOrd="0" presId="urn:microsoft.com/office/officeart/2018/5/layout/IconCircleLabelList"/>
    <dgm:cxn modelId="{83724470-784F-484C-87F7-AA4F3E268D50}" type="presParOf" srcId="{D2A73F00-3EA9-4100-A619-A3A7BE436AFB}" destId="{A89F156C-0C6D-4356-BB39-30E0C6859E37}" srcOrd="2" destOrd="0" presId="urn:microsoft.com/office/officeart/2018/5/layout/IconCircleLabelList"/>
    <dgm:cxn modelId="{3DBDAF32-A066-47AA-B9F3-A4D4B0C1E5A4}" type="presParOf" srcId="{D2A73F00-3EA9-4100-A619-A3A7BE436AFB}" destId="{81BD1D30-4222-40DD-A5D2-F0F55793CC1F}" srcOrd="3" destOrd="0" presId="urn:microsoft.com/office/officeart/2018/5/layout/IconCircleLabelList"/>
    <dgm:cxn modelId="{B907F64D-2CE2-4003-AA85-BFDD4C5B6884}" type="presParOf" srcId="{61896CC0-3DC2-46FE-92CA-E654D46FFB42}" destId="{D3FE9060-1F68-48D0-8748-61C4B01EF22D}" srcOrd="1" destOrd="0" presId="urn:microsoft.com/office/officeart/2018/5/layout/IconCircleLabelList"/>
    <dgm:cxn modelId="{BE191617-C17A-49AC-84DE-669E7B423CB7}" type="presParOf" srcId="{61896CC0-3DC2-46FE-92CA-E654D46FFB42}" destId="{5408590B-B80E-4B31-B605-EC6142B43C38}" srcOrd="2" destOrd="0" presId="urn:microsoft.com/office/officeart/2018/5/layout/IconCircleLabelList"/>
    <dgm:cxn modelId="{530B7F4C-DDA4-4318-B99E-21B3E6C9E6B3}" type="presParOf" srcId="{5408590B-B80E-4B31-B605-EC6142B43C38}" destId="{7DA390C2-639B-4CD7-9567-375FE8900690}" srcOrd="0" destOrd="0" presId="urn:microsoft.com/office/officeart/2018/5/layout/IconCircleLabelList"/>
    <dgm:cxn modelId="{2BA9EBD5-0A43-499C-B7F9-059341F250CE}" type="presParOf" srcId="{5408590B-B80E-4B31-B605-EC6142B43C38}" destId="{396ACD50-6EA9-4F62-A63C-1BFD6F6CB161}" srcOrd="1" destOrd="0" presId="urn:microsoft.com/office/officeart/2018/5/layout/IconCircleLabelList"/>
    <dgm:cxn modelId="{30F4059F-4AC1-4941-9F0A-BE8BCA694128}" type="presParOf" srcId="{5408590B-B80E-4B31-B605-EC6142B43C38}" destId="{688F38BF-A248-4837-B520-713EA1A22492}" srcOrd="2" destOrd="0" presId="urn:microsoft.com/office/officeart/2018/5/layout/IconCircleLabelList"/>
    <dgm:cxn modelId="{A2C4232B-C226-466F-9E5C-2F5FD1755A73}" type="presParOf" srcId="{5408590B-B80E-4B31-B605-EC6142B43C38}" destId="{A69C5BBA-5310-4BBD-8274-0782F3D946ED}" srcOrd="3" destOrd="0" presId="urn:microsoft.com/office/officeart/2018/5/layout/IconCircleLabelList"/>
    <dgm:cxn modelId="{C860CCAC-4D4E-41FB-9DCC-314EE3AAAA5B}" type="presParOf" srcId="{61896CC0-3DC2-46FE-92CA-E654D46FFB42}" destId="{E3D37738-ECA3-4E0B-948E-FA1484C74D7B}" srcOrd="3" destOrd="0" presId="urn:microsoft.com/office/officeart/2018/5/layout/IconCircleLabelList"/>
    <dgm:cxn modelId="{6C350B03-6F4C-42FB-9D81-4768A839E561}" type="presParOf" srcId="{61896CC0-3DC2-46FE-92CA-E654D46FFB42}" destId="{97DDE070-D813-477B-B283-69CC0F56D569}" srcOrd="4" destOrd="0" presId="urn:microsoft.com/office/officeart/2018/5/layout/IconCircleLabelList"/>
    <dgm:cxn modelId="{BE9063ED-B072-4A3E-BE74-1D4131F43F89}" type="presParOf" srcId="{97DDE070-D813-477B-B283-69CC0F56D569}" destId="{D50F6AAF-73DA-4177-9CDD-9FCF633755FA}" srcOrd="0" destOrd="0" presId="urn:microsoft.com/office/officeart/2018/5/layout/IconCircleLabelList"/>
    <dgm:cxn modelId="{9AADEEAD-35B2-48F7-AF6A-651E6F448789}" type="presParOf" srcId="{97DDE070-D813-477B-B283-69CC0F56D569}" destId="{7A2B758A-7F46-461E-8B3F-FDDC1A4771A7}" srcOrd="1" destOrd="0" presId="urn:microsoft.com/office/officeart/2018/5/layout/IconCircleLabelList"/>
    <dgm:cxn modelId="{682594F4-6F24-4364-AACF-BC36B077778D}" type="presParOf" srcId="{97DDE070-D813-477B-B283-69CC0F56D569}" destId="{0987D007-E909-4604-BBEE-6FF4D2A62658}" srcOrd="2" destOrd="0" presId="urn:microsoft.com/office/officeart/2018/5/layout/IconCircleLabelList"/>
    <dgm:cxn modelId="{DDF54825-5673-4A50-92B7-37F5942D4EA4}" type="presParOf" srcId="{97DDE070-D813-477B-B283-69CC0F56D569}" destId="{EA436124-69A6-462C-8BCD-02CD114C2D6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D4592-1E50-5444-8770-B0EA459568E3}">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b="1" kern="1200"/>
            <a:t>Product Sales:</a:t>
          </a:r>
          <a:r>
            <a:rPr lang="en-IN" sz="1800" kern="1200"/>
            <a:t> iPhones, iPads, MacBooks, Apple Watch, and accessories.</a:t>
          </a:r>
          <a:endParaRPr lang="en-US" sz="1800" kern="1200"/>
        </a:p>
      </dsp:txBody>
      <dsp:txXfrm>
        <a:off x="3201" y="1669704"/>
        <a:ext cx="2539866" cy="2133487"/>
      </dsp:txXfrm>
    </dsp:sp>
    <dsp:sp modelId="{1682C829-46DD-B94D-AA77-9514F1729996}">
      <dsp:nvSpPr>
        <dsp:cNvPr id="0" name=""/>
        <dsp:cNvSpPr/>
      </dsp:nvSpPr>
      <dsp:spPr>
        <a:xfrm>
          <a:off x="739762" y="674077"/>
          <a:ext cx="1066743" cy="106674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95983" y="830298"/>
        <a:ext cx="754301" cy="754301"/>
      </dsp:txXfrm>
    </dsp:sp>
    <dsp:sp modelId="{FC57263F-87D8-0E4D-855C-8CD6345DA55D}">
      <dsp:nvSpPr>
        <dsp:cNvPr id="0" name=""/>
        <dsp:cNvSpPr/>
      </dsp:nvSpPr>
      <dsp:spPr>
        <a:xfrm>
          <a:off x="3201" y="3874237"/>
          <a:ext cx="2539866"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18231E-9487-C749-B1BB-6003A74D56DC}">
      <dsp:nvSpPr>
        <dsp:cNvPr id="0" name=""/>
        <dsp:cNvSpPr/>
      </dsp:nvSpPr>
      <dsp:spPr>
        <a:xfrm>
          <a:off x="2797054" y="318495"/>
          <a:ext cx="2539866" cy="355581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b="1" kern="1200"/>
            <a:t>Membership &amp; Services:</a:t>
          </a:r>
          <a:r>
            <a:rPr lang="en-IN" sz="1800" kern="1200"/>
            <a:t> Apple Music, iCloud, Apple TV+, Apple Arcade, and AppleCare.</a:t>
          </a:r>
          <a:endParaRPr lang="en-US" sz="1800" kern="1200"/>
        </a:p>
      </dsp:txBody>
      <dsp:txXfrm>
        <a:off x="2797054" y="1669704"/>
        <a:ext cx="2539866" cy="2133487"/>
      </dsp:txXfrm>
    </dsp:sp>
    <dsp:sp modelId="{5FBEC7B7-FA54-7545-BC29-75ADBF4B7214}">
      <dsp:nvSpPr>
        <dsp:cNvPr id="0" name=""/>
        <dsp:cNvSpPr/>
      </dsp:nvSpPr>
      <dsp:spPr>
        <a:xfrm>
          <a:off x="3533615" y="674077"/>
          <a:ext cx="1066743" cy="1066743"/>
        </a:xfrm>
        <a:prstGeom prst="ellips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689836" y="830298"/>
        <a:ext cx="754301" cy="754301"/>
      </dsp:txXfrm>
    </dsp:sp>
    <dsp:sp modelId="{4D7B5C5A-4AA7-184D-8467-D3D61E603051}">
      <dsp:nvSpPr>
        <dsp:cNvPr id="0" name=""/>
        <dsp:cNvSpPr/>
      </dsp:nvSpPr>
      <dsp:spPr>
        <a:xfrm>
          <a:off x="2797054" y="3874237"/>
          <a:ext cx="2539866"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B8063A-2ECB-1842-875C-09EEB269C76C}">
      <dsp:nvSpPr>
        <dsp:cNvPr id="0" name=""/>
        <dsp:cNvSpPr/>
      </dsp:nvSpPr>
      <dsp:spPr>
        <a:xfrm>
          <a:off x="5590907" y="318495"/>
          <a:ext cx="2539866" cy="3555813"/>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b="1" kern="1200"/>
            <a:t>Market Value:</a:t>
          </a:r>
          <a:r>
            <a:rPr lang="en-IN" sz="1800" kern="1200"/>
            <a:t> Among the most valuable companies globally, with a valuation exceeding $2.5 trillion.</a:t>
          </a:r>
          <a:endParaRPr lang="en-US" sz="1800" kern="1200"/>
        </a:p>
      </dsp:txBody>
      <dsp:txXfrm>
        <a:off x="5590907" y="1669704"/>
        <a:ext cx="2539866" cy="2133487"/>
      </dsp:txXfrm>
    </dsp:sp>
    <dsp:sp modelId="{839B4FC4-A75A-804D-B66B-926387B2B881}">
      <dsp:nvSpPr>
        <dsp:cNvPr id="0" name=""/>
        <dsp:cNvSpPr/>
      </dsp:nvSpPr>
      <dsp:spPr>
        <a:xfrm>
          <a:off x="6327469" y="674077"/>
          <a:ext cx="1066743" cy="1066743"/>
        </a:xfrm>
        <a:prstGeom prst="ellips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483690" y="830298"/>
        <a:ext cx="754301" cy="754301"/>
      </dsp:txXfrm>
    </dsp:sp>
    <dsp:sp modelId="{9E044DF2-B4E3-E743-9388-25947B9AF2DC}">
      <dsp:nvSpPr>
        <dsp:cNvPr id="0" name=""/>
        <dsp:cNvSpPr/>
      </dsp:nvSpPr>
      <dsp:spPr>
        <a:xfrm>
          <a:off x="5590907" y="3874237"/>
          <a:ext cx="2539866"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ABA9DE-F5EB-5C47-8DDB-8FA69762960E}">
      <dsp:nvSpPr>
        <dsp:cNvPr id="0" name=""/>
        <dsp:cNvSpPr/>
      </dsp:nvSpPr>
      <dsp:spPr>
        <a:xfrm>
          <a:off x="8384760" y="318495"/>
          <a:ext cx="2539866" cy="3555813"/>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800100">
            <a:lnSpc>
              <a:spcPct val="90000"/>
            </a:lnSpc>
            <a:spcBef>
              <a:spcPct val="0"/>
            </a:spcBef>
            <a:spcAft>
              <a:spcPct val="35000"/>
            </a:spcAft>
            <a:buNone/>
          </a:pPr>
          <a:r>
            <a:rPr lang="en-IN" sz="1800" b="1" kern="1200"/>
            <a:t>Revenue:</a:t>
          </a:r>
          <a:r>
            <a:rPr lang="en-IN" sz="1800" kern="1200"/>
            <a:t> Over $400 billion annually, driven by both hardware and software services.</a:t>
          </a:r>
          <a:endParaRPr lang="en-US" sz="1800" kern="1200"/>
        </a:p>
      </dsp:txBody>
      <dsp:txXfrm>
        <a:off x="8384760" y="1669704"/>
        <a:ext cx="2539866" cy="2133487"/>
      </dsp:txXfrm>
    </dsp:sp>
    <dsp:sp modelId="{A5C6E8AE-4832-7A4F-89EF-952BBBAEBC29}">
      <dsp:nvSpPr>
        <dsp:cNvPr id="0" name=""/>
        <dsp:cNvSpPr/>
      </dsp:nvSpPr>
      <dsp:spPr>
        <a:xfrm>
          <a:off x="9121322" y="674077"/>
          <a:ext cx="1066743" cy="1066743"/>
        </a:xfrm>
        <a:prstGeom prst="ellips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9277543" y="830298"/>
        <a:ext cx="754301" cy="754301"/>
      </dsp:txXfrm>
    </dsp:sp>
    <dsp:sp modelId="{CF5F89D9-8BAD-3D4D-9B5D-82BB68061319}">
      <dsp:nvSpPr>
        <dsp:cNvPr id="0" name=""/>
        <dsp:cNvSpPr/>
      </dsp:nvSpPr>
      <dsp:spPr>
        <a:xfrm>
          <a:off x="8384760" y="3874237"/>
          <a:ext cx="2539866" cy="72"/>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7DF67-E87E-4714-A2F1-B1497D52E89E}">
      <dsp:nvSpPr>
        <dsp:cNvPr id="0" name=""/>
        <dsp:cNvSpPr/>
      </dsp:nvSpPr>
      <dsp:spPr>
        <a:xfrm>
          <a:off x="620568" y="592128"/>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518670-9ACC-4C32-B39F-1A7D92DC0CF4}">
      <dsp:nvSpPr>
        <dsp:cNvPr id="0" name=""/>
        <dsp:cNvSpPr/>
      </dsp:nvSpPr>
      <dsp:spPr>
        <a:xfrm>
          <a:off x="1015443" y="987003"/>
          <a:ext cx="1063124" cy="10631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BD1D30-4222-40DD-A5D2-F0F55793CC1F}">
      <dsp:nvSpPr>
        <dsp:cNvPr id="0" name=""/>
        <dsp:cNvSpPr/>
      </dsp:nvSpPr>
      <dsp:spPr>
        <a:xfrm>
          <a:off x="28255"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IN" sz="1700" kern="1200" dirty="0">
              <a:latin typeface="Aptos" panose="020B0004020202020204" pitchFamily="34" charset="0"/>
            </a:rPr>
            <a:t>Advanced chipsets like M1 and M2 processors.</a:t>
          </a:r>
          <a:endParaRPr lang="en-US" sz="1700" kern="1200" dirty="0">
            <a:latin typeface="Aptos" panose="020B0004020202020204" pitchFamily="34" charset="0"/>
          </a:endParaRPr>
        </a:p>
      </dsp:txBody>
      <dsp:txXfrm>
        <a:off x="28255" y="3022128"/>
        <a:ext cx="3037500" cy="720000"/>
      </dsp:txXfrm>
    </dsp:sp>
    <dsp:sp modelId="{7DA390C2-639B-4CD7-9567-375FE8900690}">
      <dsp:nvSpPr>
        <dsp:cNvPr id="0" name=""/>
        <dsp:cNvSpPr/>
      </dsp:nvSpPr>
      <dsp:spPr>
        <a:xfrm>
          <a:off x="4189630" y="592128"/>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6ACD50-6EA9-4F62-A63C-1BFD6F6CB161}">
      <dsp:nvSpPr>
        <dsp:cNvPr id="0" name=""/>
        <dsp:cNvSpPr/>
      </dsp:nvSpPr>
      <dsp:spPr>
        <a:xfrm>
          <a:off x="4584505" y="987003"/>
          <a:ext cx="1063124" cy="10631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69C5BBA-5310-4BBD-8274-0782F3D946ED}">
      <dsp:nvSpPr>
        <dsp:cNvPr id="0" name=""/>
        <dsp:cNvSpPr/>
      </dsp:nvSpPr>
      <dsp:spPr>
        <a:xfrm>
          <a:off x="3597318"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IN" sz="1700" kern="1200" dirty="0">
              <a:latin typeface="Aptos" panose="020B0004020202020204" pitchFamily="34" charset="0"/>
            </a:rPr>
            <a:t>AI and ML integration in products (e.g., Face ID, Siri).</a:t>
          </a:r>
          <a:endParaRPr lang="en-US" sz="1700" kern="1200" dirty="0">
            <a:latin typeface="Aptos" panose="020B0004020202020204" pitchFamily="34" charset="0"/>
          </a:endParaRPr>
        </a:p>
      </dsp:txBody>
      <dsp:txXfrm>
        <a:off x="3597318" y="3022128"/>
        <a:ext cx="3037500" cy="720000"/>
      </dsp:txXfrm>
    </dsp:sp>
    <dsp:sp modelId="{D50F6AAF-73DA-4177-9CDD-9FCF633755FA}">
      <dsp:nvSpPr>
        <dsp:cNvPr id="0" name=""/>
        <dsp:cNvSpPr/>
      </dsp:nvSpPr>
      <dsp:spPr>
        <a:xfrm>
          <a:off x="7758693" y="592128"/>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2B758A-7F46-461E-8B3F-FDDC1A4771A7}">
      <dsp:nvSpPr>
        <dsp:cNvPr id="0" name=""/>
        <dsp:cNvSpPr/>
      </dsp:nvSpPr>
      <dsp:spPr>
        <a:xfrm>
          <a:off x="8153568" y="987003"/>
          <a:ext cx="1063124" cy="10631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436124-69A6-462C-8BCD-02CD114C2D6E}">
      <dsp:nvSpPr>
        <dsp:cNvPr id="0" name=""/>
        <dsp:cNvSpPr/>
      </dsp:nvSpPr>
      <dsp:spPr>
        <a:xfrm>
          <a:off x="7166380" y="302212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IN" sz="1700" kern="1200" dirty="0">
              <a:latin typeface="Aptos" panose="020B0004020202020204" pitchFamily="34" charset="0"/>
            </a:rPr>
            <a:t>AR/VR development with Apple Vision Pro.</a:t>
          </a:r>
          <a:endParaRPr lang="en-US" sz="1700" kern="1200" dirty="0">
            <a:latin typeface="Aptos" panose="020B0004020202020204" pitchFamily="34" charset="0"/>
          </a:endParaRPr>
        </a:p>
      </dsp:txBody>
      <dsp:txXfrm>
        <a:off x="7166380" y="3022128"/>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73DC7-9A53-194D-9D6D-C045B874AD50}" type="datetimeFigureOut">
              <a:rPr lang="en-US" smtClean="0"/>
              <a:t>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8741B-D7C4-2648-9BB0-46C8D0373380}" type="slidenum">
              <a:rPr lang="en-US" smtClean="0"/>
              <a:t>‹#›</a:t>
            </a:fld>
            <a:endParaRPr lang="en-US"/>
          </a:p>
        </p:txBody>
      </p:sp>
    </p:spTree>
    <p:extLst>
      <p:ext uri="{BB962C8B-B14F-4D97-AF65-F5344CB8AC3E}">
        <p14:creationId xmlns:p14="http://schemas.microsoft.com/office/powerpoint/2010/main" val="1806169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B8741B-D7C4-2648-9BB0-46C8D0373380}" type="slidenum">
              <a:rPr lang="en-US" smtClean="0"/>
              <a:t>2</a:t>
            </a:fld>
            <a:endParaRPr lang="en-US"/>
          </a:p>
        </p:txBody>
      </p:sp>
    </p:spTree>
    <p:extLst>
      <p:ext uri="{BB962C8B-B14F-4D97-AF65-F5344CB8AC3E}">
        <p14:creationId xmlns:p14="http://schemas.microsoft.com/office/powerpoint/2010/main" val="2978773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80291-F6A1-74F1-143E-2D2B6BA4C7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D29CEB-7EF7-007D-F580-64E46B77F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26A02F-7B25-783E-0447-11DB6A68942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1F994AA-37AF-0236-4736-27ED774844CE}"/>
              </a:ext>
            </a:extLst>
          </p:cNvPr>
          <p:cNvSpPr>
            <a:spLocks noGrp="1"/>
          </p:cNvSpPr>
          <p:nvPr>
            <p:ph type="sldNum" sz="quarter" idx="5"/>
          </p:nvPr>
        </p:nvSpPr>
        <p:spPr/>
        <p:txBody>
          <a:bodyPr/>
          <a:lstStyle/>
          <a:p>
            <a:fld id="{7AB8741B-D7C4-2648-9BB0-46C8D0373380}" type="slidenum">
              <a:rPr lang="en-US" smtClean="0"/>
              <a:t>4</a:t>
            </a:fld>
            <a:endParaRPr lang="en-US"/>
          </a:p>
        </p:txBody>
      </p:sp>
    </p:spTree>
    <p:extLst>
      <p:ext uri="{BB962C8B-B14F-4D97-AF65-F5344CB8AC3E}">
        <p14:creationId xmlns:p14="http://schemas.microsoft.com/office/powerpoint/2010/main" val="2210953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B6424-30C3-DA67-07C9-F6EB234EE5F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7D932FB-4826-5B4B-E605-5BF1F31A35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9610ADC-26E4-430A-7278-3C3A4BF31DBB}"/>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5" name="Footer Placeholder 4">
            <a:extLst>
              <a:ext uri="{FF2B5EF4-FFF2-40B4-BE49-F238E27FC236}">
                <a16:creationId xmlns:a16="http://schemas.microsoft.com/office/drawing/2014/main" id="{E8753B1D-BDE7-92DD-09FB-916A3034D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BCAA6-D1BC-B5F5-817D-52772056245D}"/>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219108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475A-CEAC-0B54-8705-9D6107ACB05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A18EA2-D706-A717-0B50-A227911BF7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12BE6EB-3E76-B50D-5177-DEA3C791B67C}"/>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5" name="Footer Placeholder 4">
            <a:extLst>
              <a:ext uri="{FF2B5EF4-FFF2-40B4-BE49-F238E27FC236}">
                <a16:creationId xmlns:a16="http://schemas.microsoft.com/office/drawing/2014/main" id="{6D2582FF-7FEC-4E47-639F-4120AC09AF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9D961-70A8-DC36-E4BC-D94E1A92D9BC}"/>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4028178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A0869E-907B-FDBA-8B57-2EFEF3C537E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305556B-60A6-8A54-515F-36BF9C17989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10538B5-8337-86E6-7D28-823BF468B3E4}"/>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5" name="Footer Placeholder 4">
            <a:extLst>
              <a:ext uri="{FF2B5EF4-FFF2-40B4-BE49-F238E27FC236}">
                <a16:creationId xmlns:a16="http://schemas.microsoft.com/office/drawing/2014/main" id="{681A1304-94D4-BE56-134E-F4AE4BC83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FC7FF-6D2D-8C04-8380-92C8BEB041ED}"/>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1138313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032D-5CAD-FCF2-CD2C-F1D8038F06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A4CCA2-65EC-C480-FC51-A715006AEA9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CFFC24-F1CE-52E2-FD35-2CBBFD9167A1}"/>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5" name="Footer Placeholder 4">
            <a:extLst>
              <a:ext uri="{FF2B5EF4-FFF2-40B4-BE49-F238E27FC236}">
                <a16:creationId xmlns:a16="http://schemas.microsoft.com/office/drawing/2014/main" id="{EFCFD010-DC3E-E47F-D955-E7D5E2944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9B4A78-3127-965A-D919-F4328F3B260B}"/>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469906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DF32-C1A6-3C67-141F-21514999F3C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C119330-B5C7-B787-D50A-17993D73F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7F0629D-5971-51F6-A14E-BB06EEDFA16F}"/>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5" name="Footer Placeholder 4">
            <a:extLst>
              <a:ext uri="{FF2B5EF4-FFF2-40B4-BE49-F238E27FC236}">
                <a16:creationId xmlns:a16="http://schemas.microsoft.com/office/drawing/2014/main" id="{037368D9-3024-4A01-24D0-A7F520C1C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1A116A-DBA6-0659-DE57-8A970C80C04F}"/>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3228020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96A35-C128-DFFE-46AA-EFB017DEE43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A5965F1-924A-857B-C188-7E6EAF9A359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9605840-D3AA-5700-6967-5E3E2759DB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CEE3CDB-25B0-EF36-3BF1-302482FE7774}"/>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6" name="Footer Placeholder 5">
            <a:extLst>
              <a:ext uri="{FF2B5EF4-FFF2-40B4-BE49-F238E27FC236}">
                <a16:creationId xmlns:a16="http://schemas.microsoft.com/office/drawing/2014/main" id="{6D57B215-DF95-F67B-AB70-AF2BA92D2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D6105-2C8E-1F7D-9C0E-345A6F6E3B0B}"/>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84200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45DB-5ABF-17AF-5B8A-84E9440DA4B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D8403C-CD25-FE74-6C55-480FEA4B29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8BDE72C-A11B-6AEE-825D-A75F7D7326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155C71D-F17F-1C33-BA9F-DC23912D0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CCC4FF1-8D88-12A1-8B18-67F75BFDF9A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A39B7-A993-64FF-BEBA-44A52642F351}"/>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8" name="Footer Placeholder 7">
            <a:extLst>
              <a:ext uri="{FF2B5EF4-FFF2-40B4-BE49-F238E27FC236}">
                <a16:creationId xmlns:a16="http://schemas.microsoft.com/office/drawing/2014/main" id="{EC2C050B-B4FC-2423-00C6-90D9517FC5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20B0ED-A7FF-8913-5F07-E6727971E2D2}"/>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2618674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E41D-44FC-9FD7-2E0F-6CBA38EB603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B6BFAE0-9749-58B8-E2EF-895BC48D9D84}"/>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4" name="Footer Placeholder 3">
            <a:extLst>
              <a:ext uri="{FF2B5EF4-FFF2-40B4-BE49-F238E27FC236}">
                <a16:creationId xmlns:a16="http://schemas.microsoft.com/office/drawing/2014/main" id="{B67AD72A-0A3E-3DB6-5747-71067E11F2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8C34AA-C73A-403D-C695-71E1807F22D9}"/>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1440117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3736C6-CA88-E7D0-E38E-239A83B7F5F7}"/>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3" name="Footer Placeholder 2">
            <a:extLst>
              <a:ext uri="{FF2B5EF4-FFF2-40B4-BE49-F238E27FC236}">
                <a16:creationId xmlns:a16="http://schemas.microsoft.com/office/drawing/2014/main" id="{14BEB7D7-CF23-5FA1-B587-34CBC11AF01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ABDFED-4B52-D81D-B011-9AAF213526CE}"/>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28874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A0AD3-811D-4A2B-E61F-0ADA9136B02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D75F7BE-DA66-9BCA-FD3C-05C9BB3AAB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14F1D2-E12B-82A6-224D-D408F399DF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8D4033A-A281-DD09-1F44-B33886C795F7}"/>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6" name="Footer Placeholder 5">
            <a:extLst>
              <a:ext uri="{FF2B5EF4-FFF2-40B4-BE49-F238E27FC236}">
                <a16:creationId xmlns:a16="http://schemas.microsoft.com/office/drawing/2014/main" id="{680C5AD1-B014-0D5F-010A-8D3041A7E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6A6B77-A788-18D0-65F0-469D75000FE8}"/>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2268345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6DCFA-C230-400B-55B1-0134BA0A2C5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EE303C1-BCA8-363E-BDE4-117AFF4513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1B2067-A2E8-EEB8-DD88-3E9A589109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80F0B1A-EF99-0E3B-CD1A-2DA0BC4804F1}"/>
              </a:ext>
            </a:extLst>
          </p:cNvPr>
          <p:cNvSpPr>
            <a:spLocks noGrp="1"/>
          </p:cNvSpPr>
          <p:nvPr>
            <p:ph type="dt" sz="half" idx="10"/>
          </p:nvPr>
        </p:nvSpPr>
        <p:spPr/>
        <p:txBody>
          <a:bodyPr/>
          <a:lstStyle/>
          <a:p>
            <a:fld id="{4565E900-D3C4-934C-8319-8E3D1BE654AF}" type="datetimeFigureOut">
              <a:rPr lang="en-US" smtClean="0"/>
              <a:t>3/1/25</a:t>
            </a:fld>
            <a:endParaRPr lang="en-US"/>
          </a:p>
        </p:txBody>
      </p:sp>
      <p:sp>
        <p:nvSpPr>
          <p:cNvPr id="6" name="Footer Placeholder 5">
            <a:extLst>
              <a:ext uri="{FF2B5EF4-FFF2-40B4-BE49-F238E27FC236}">
                <a16:creationId xmlns:a16="http://schemas.microsoft.com/office/drawing/2014/main" id="{C322CF43-0F51-71B2-CFFB-305DB2B00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AB722-DD86-7073-60BD-4A41A9BD9713}"/>
              </a:ext>
            </a:extLst>
          </p:cNvPr>
          <p:cNvSpPr>
            <a:spLocks noGrp="1"/>
          </p:cNvSpPr>
          <p:nvPr>
            <p:ph type="sldNum" sz="quarter" idx="12"/>
          </p:nvPr>
        </p:nvSpPr>
        <p:spPr/>
        <p:txBody>
          <a:bodyPr/>
          <a:lstStyle/>
          <a:p>
            <a:fld id="{F7ED5D10-5911-AB47-A76C-066BE65D944F}" type="slidenum">
              <a:rPr lang="en-US" smtClean="0"/>
              <a:t>‹#›</a:t>
            </a:fld>
            <a:endParaRPr lang="en-US"/>
          </a:p>
        </p:txBody>
      </p:sp>
    </p:spTree>
    <p:extLst>
      <p:ext uri="{BB962C8B-B14F-4D97-AF65-F5344CB8AC3E}">
        <p14:creationId xmlns:p14="http://schemas.microsoft.com/office/powerpoint/2010/main" val="404564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451B3A-A033-6314-BBE5-A87EDE0D9A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38A3B02-FC0A-7164-5668-166E3A441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9D33E5-11F7-1DD2-99A5-767A7C5E3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5E900-D3C4-934C-8319-8E3D1BE654AF}" type="datetimeFigureOut">
              <a:rPr lang="en-US" smtClean="0"/>
              <a:t>3/1/25</a:t>
            </a:fld>
            <a:endParaRPr lang="en-US"/>
          </a:p>
        </p:txBody>
      </p:sp>
      <p:sp>
        <p:nvSpPr>
          <p:cNvPr id="5" name="Footer Placeholder 4">
            <a:extLst>
              <a:ext uri="{FF2B5EF4-FFF2-40B4-BE49-F238E27FC236}">
                <a16:creationId xmlns:a16="http://schemas.microsoft.com/office/drawing/2014/main" id="{4F44F9B1-3469-448A-B4DE-186891E3C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38666F-4F16-A288-9749-57B0B662AE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ED5D10-5911-AB47-A76C-066BE65D944F}" type="slidenum">
              <a:rPr lang="en-US" smtClean="0"/>
              <a:t>‹#›</a:t>
            </a:fld>
            <a:endParaRPr lang="en-US"/>
          </a:p>
        </p:txBody>
      </p:sp>
    </p:spTree>
    <p:extLst>
      <p:ext uri="{BB962C8B-B14F-4D97-AF65-F5344CB8AC3E}">
        <p14:creationId xmlns:p14="http://schemas.microsoft.com/office/powerpoint/2010/main" val="306696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D307F629-4463-9F67-6461-A00D9F07A44A}"/>
              </a:ext>
            </a:extLst>
          </p:cNvPr>
          <p:cNvSpPr>
            <a:spLocks noGrp="1"/>
          </p:cNvSpPr>
          <p:nvPr>
            <p:ph type="subTitle" idx="1"/>
          </p:nvPr>
        </p:nvSpPr>
        <p:spPr>
          <a:xfrm>
            <a:off x="8958138" y="6325841"/>
            <a:ext cx="3312734" cy="1141851"/>
          </a:xfrm>
          <a:noFill/>
        </p:spPr>
        <p:txBody>
          <a:bodyPr>
            <a:normAutofit/>
          </a:bodyPr>
          <a:lstStyle/>
          <a:p>
            <a:r>
              <a:rPr lang="en-US" sz="2000" dirty="0">
                <a:solidFill>
                  <a:srgbClr val="080808"/>
                </a:solidFill>
                <a:latin typeface="Aptos" panose="020B0004020202020204" pitchFamily="34" charset="0"/>
              </a:rPr>
              <a:t>Tejaswi Podila</a:t>
            </a:r>
          </a:p>
        </p:txBody>
      </p:sp>
      <p:sp>
        <p:nvSpPr>
          <p:cNvPr id="2" name="Title 1">
            <a:extLst>
              <a:ext uri="{FF2B5EF4-FFF2-40B4-BE49-F238E27FC236}">
                <a16:creationId xmlns:a16="http://schemas.microsoft.com/office/drawing/2014/main" id="{6CD0D769-7813-A3CD-1CE8-B7F4B26CF37B}"/>
              </a:ext>
            </a:extLst>
          </p:cNvPr>
          <p:cNvSpPr>
            <a:spLocks noGrp="1"/>
          </p:cNvSpPr>
          <p:nvPr>
            <p:ph type="ctrTitle"/>
          </p:nvPr>
        </p:nvSpPr>
        <p:spPr>
          <a:xfrm>
            <a:off x="4896091" y="2353641"/>
            <a:ext cx="7176304" cy="2150719"/>
          </a:xfrm>
          <a:noFill/>
        </p:spPr>
        <p:txBody>
          <a:bodyPr anchor="ctr">
            <a:normAutofit/>
          </a:bodyPr>
          <a:lstStyle/>
          <a:p>
            <a:pPr algn="l"/>
            <a:r>
              <a:rPr lang="en-IN" sz="4000" b="1" dirty="0">
                <a:latin typeface="Aptos" panose="020B0004020202020204" pitchFamily="34" charset="0"/>
              </a:rPr>
              <a:t>Apple Inc. </a:t>
            </a:r>
            <a:br>
              <a:rPr lang="en-IN" sz="4000" b="1" dirty="0">
                <a:latin typeface="Aptos" panose="020B0004020202020204" pitchFamily="34" charset="0"/>
              </a:rPr>
            </a:br>
            <a:r>
              <a:rPr lang="en-IN" sz="4000" b="1" dirty="0">
                <a:latin typeface="Aptos" panose="020B0004020202020204" pitchFamily="34" charset="0"/>
              </a:rPr>
              <a:t>		</a:t>
            </a:r>
            <a:r>
              <a:rPr lang="en-IN" sz="2000" dirty="0">
                <a:latin typeface="Aptos" panose="020B0004020202020204" pitchFamily="34" charset="0"/>
              </a:rPr>
              <a:t>- Case Study Analysis</a:t>
            </a:r>
            <a:endParaRPr lang="en-IN" sz="4000" dirty="0">
              <a:latin typeface="Aptos" panose="020B0004020202020204" pitchFamily="34" charset="0"/>
            </a:endParaRPr>
          </a:p>
        </p:txBody>
      </p:sp>
      <p:sp>
        <p:nvSpPr>
          <p:cNvPr id="26" name="Freeform: Shape 25">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6254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7EECCD-D8B7-E822-C36D-6743E7DC494F}"/>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B82C3F74-B421-9114-3EE4-6F136BAF6093}"/>
              </a:ext>
            </a:extLst>
          </p:cNvPr>
          <p:cNvSpPr txBox="1"/>
          <p:nvPr/>
        </p:nvSpPr>
        <p:spPr>
          <a:xfrm>
            <a:off x="498833" y="2481943"/>
            <a:ext cx="11573561" cy="3695020"/>
          </a:xfrm>
          <a:prstGeom prst="rect">
            <a:avLst/>
          </a:prstGeom>
        </p:spPr>
        <p:txBody>
          <a:bodyPr vert="horz" lIns="91440" tIns="45720" rIns="91440" bIns="45720" rtlCol="0">
            <a:normAutofit/>
          </a:bodyPr>
          <a:lstStyle/>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Premium Pricing</a:t>
            </a:r>
            <a:r>
              <a:rPr lang="en-US" sz="2000" dirty="0">
                <a:latin typeface="Aptos" panose="020B0004020202020204" pitchFamily="34" charset="0"/>
              </a:rPr>
              <a:t> – Apple’s products are expensive, limiting affordability for many.</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Limited Customization</a:t>
            </a:r>
            <a:r>
              <a:rPr lang="en-US" sz="2000" dirty="0">
                <a:latin typeface="Aptos" panose="020B0004020202020204" pitchFamily="34" charset="0"/>
              </a:rPr>
              <a:t> – Closed ecosystem compared to competitors like Android and Windows.</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Supply Chain Risks</a:t>
            </a:r>
            <a:r>
              <a:rPr lang="en-US" sz="2000" dirty="0">
                <a:latin typeface="Aptos" panose="020B0004020202020204" pitchFamily="34" charset="0"/>
              </a:rPr>
              <a:t> – Heavy reliance on suppliers like Foxconn.</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Dependency on iPhone Sales</a:t>
            </a:r>
            <a:r>
              <a:rPr lang="en-US" sz="2000" dirty="0">
                <a:latin typeface="Aptos" panose="020B0004020202020204" pitchFamily="34" charset="0"/>
              </a:rPr>
              <a:t> – A large portion of revenue comes from iPhones.</a:t>
            </a:r>
          </a:p>
          <a:p>
            <a:pPr marL="342900" indent="-228600">
              <a:lnSpc>
                <a:spcPct val="150000"/>
              </a:lnSpc>
              <a:spcAft>
                <a:spcPts val="600"/>
              </a:spcAft>
              <a:buFont typeface="Arial" panose="020B0604020202020204" pitchFamily="34" charset="0"/>
              <a:buChar char="•"/>
            </a:pPr>
            <a:endParaRPr lang="en-US" sz="2000" dirty="0">
              <a:latin typeface="Aptos" panose="020B0004020202020204" pitchFamily="34" charset="0"/>
            </a:endParaRPr>
          </a:p>
        </p:txBody>
      </p:sp>
      <p:sp>
        <p:nvSpPr>
          <p:cNvPr id="4" name="TextBox 3">
            <a:extLst>
              <a:ext uri="{FF2B5EF4-FFF2-40B4-BE49-F238E27FC236}">
                <a16:creationId xmlns:a16="http://schemas.microsoft.com/office/drawing/2014/main" id="{1EC835F6-51D4-04C7-B420-E4BB8EB3F3CD}"/>
              </a:ext>
            </a:extLst>
          </p:cNvPr>
          <p:cNvSpPr txBox="1"/>
          <p:nvPr/>
        </p:nvSpPr>
        <p:spPr>
          <a:xfrm>
            <a:off x="686225" y="971529"/>
            <a:ext cx="6099858" cy="482633"/>
          </a:xfrm>
          <a:prstGeom prst="rect">
            <a:avLst/>
          </a:prstGeom>
          <a:noFill/>
        </p:spPr>
        <p:txBody>
          <a:bodyPr wrap="square">
            <a:spAutoFit/>
          </a:bodyPr>
          <a:lstStyle/>
          <a:p>
            <a:pPr>
              <a:lnSpc>
                <a:spcPct val="90000"/>
              </a:lnSpc>
              <a:spcAft>
                <a:spcPts val="600"/>
              </a:spcAft>
            </a:pPr>
            <a:r>
              <a:rPr lang="en-US" sz="2800" b="1" dirty="0">
                <a:latin typeface="Aptos" panose="020B0004020202020204" pitchFamily="34" charset="0"/>
              </a:rPr>
              <a:t>Weaknesses</a:t>
            </a:r>
          </a:p>
        </p:txBody>
      </p:sp>
    </p:spTree>
    <p:extLst>
      <p:ext uri="{BB962C8B-B14F-4D97-AF65-F5344CB8AC3E}">
        <p14:creationId xmlns:p14="http://schemas.microsoft.com/office/powerpoint/2010/main" val="587796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FB5E93-51C5-9541-9010-6FB288A74F7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95088F16-4BDB-4984-DF05-B95D330EDB05}"/>
              </a:ext>
            </a:extLst>
          </p:cNvPr>
          <p:cNvSpPr txBox="1"/>
          <p:nvPr/>
        </p:nvSpPr>
        <p:spPr>
          <a:xfrm>
            <a:off x="412464" y="2404028"/>
            <a:ext cx="11458936" cy="3695020"/>
          </a:xfrm>
          <a:prstGeom prst="rect">
            <a:avLst/>
          </a:prstGeom>
        </p:spPr>
        <p:txBody>
          <a:bodyPr vert="horz" lIns="91440" tIns="45720" rIns="91440" bIns="45720" rtlCol="0">
            <a:normAutofit/>
          </a:bodyPr>
          <a:lstStyle/>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Expansion in Emerging Markets</a:t>
            </a:r>
            <a:r>
              <a:rPr lang="en-US" sz="2000" dirty="0">
                <a:latin typeface="Aptos" panose="020B0004020202020204" pitchFamily="34" charset="0"/>
              </a:rPr>
              <a:t> – Growth potential in India, Africa, and Latin America.</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AR &amp; VR Development</a:t>
            </a:r>
            <a:r>
              <a:rPr lang="en-US" sz="2000" dirty="0">
                <a:latin typeface="Aptos" panose="020B0004020202020204" pitchFamily="34" charset="0"/>
              </a:rPr>
              <a:t> – Potential leadership in augmented and virtual reality.</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Wearables &amp; Services Growth</a:t>
            </a:r>
            <a:r>
              <a:rPr lang="en-US" sz="2000" dirty="0">
                <a:latin typeface="Aptos" panose="020B0004020202020204" pitchFamily="34" charset="0"/>
              </a:rPr>
              <a:t> – Apple Watch, AirPods, and Apple Services (Apple Music, iCloud) are thriving.</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Sustainability Initiatives</a:t>
            </a:r>
            <a:r>
              <a:rPr lang="en-US" sz="2000" dirty="0">
                <a:latin typeface="Aptos" panose="020B0004020202020204" pitchFamily="34" charset="0"/>
              </a:rPr>
              <a:t> – Eco-friendly production can enhance brand reputation.</a:t>
            </a:r>
          </a:p>
          <a:p>
            <a:pPr marL="342900" indent="-228600">
              <a:lnSpc>
                <a:spcPct val="150000"/>
              </a:lnSpc>
              <a:spcAft>
                <a:spcPts val="600"/>
              </a:spcAft>
              <a:buFont typeface="Arial" panose="020B0604020202020204" pitchFamily="34" charset="0"/>
              <a:buChar char="•"/>
            </a:pPr>
            <a:endParaRPr lang="en-US" sz="2000" dirty="0">
              <a:latin typeface="Aptos" panose="020B0004020202020204" pitchFamily="34" charset="0"/>
            </a:endParaRPr>
          </a:p>
        </p:txBody>
      </p:sp>
      <p:sp>
        <p:nvSpPr>
          <p:cNvPr id="3" name="TextBox 2">
            <a:extLst>
              <a:ext uri="{FF2B5EF4-FFF2-40B4-BE49-F238E27FC236}">
                <a16:creationId xmlns:a16="http://schemas.microsoft.com/office/drawing/2014/main" id="{3BF8A61E-3884-C610-097B-6CC454D09342}"/>
              </a:ext>
            </a:extLst>
          </p:cNvPr>
          <p:cNvSpPr txBox="1"/>
          <p:nvPr/>
        </p:nvSpPr>
        <p:spPr>
          <a:xfrm>
            <a:off x="960698" y="758952"/>
            <a:ext cx="3761773" cy="1077218"/>
          </a:xfrm>
          <a:prstGeom prst="rect">
            <a:avLst/>
          </a:prstGeom>
          <a:noFill/>
        </p:spPr>
        <p:txBody>
          <a:bodyPr wrap="square" rtlCol="0">
            <a:spAutoFit/>
          </a:bodyPr>
          <a:lstStyle/>
          <a:p>
            <a:r>
              <a:rPr lang="en-US" sz="3200" b="1" dirty="0">
                <a:latin typeface="Aptos" panose="020B0004020202020204" pitchFamily="34" charset="0"/>
              </a:rPr>
              <a:t>Opportunities</a:t>
            </a:r>
          </a:p>
          <a:p>
            <a:endParaRPr lang="en-US" sz="3200" dirty="0">
              <a:latin typeface="Aptos" panose="020B0004020202020204" pitchFamily="34" charset="0"/>
            </a:endParaRPr>
          </a:p>
        </p:txBody>
      </p:sp>
    </p:spTree>
    <p:extLst>
      <p:ext uri="{BB962C8B-B14F-4D97-AF65-F5344CB8AC3E}">
        <p14:creationId xmlns:p14="http://schemas.microsoft.com/office/powerpoint/2010/main" val="2700097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ACA1E0-51C2-367C-E796-6F699F2AB526}"/>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Freeform: Shape 33">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6" name="Freeform: Shape 35">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4129A28-212D-03E4-AEA3-1580EC74D0EC}"/>
              </a:ext>
            </a:extLst>
          </p:cNvPr>
          <p:cNvSpPr txBox="1"/>
          <p:nvPr/>
        </p:nvSpPr>
        <p:spPr>
          <a:xfrm>
            <a:off x="838200" y="253397"/>
            <a:ext cx="10515600" cy="127323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Aptos" panose="020B0004020202020204" pitchFamily="34" charset="0"/>
                <a:ea typeface="+mj-ea"/>
                <a:cs typeface="+mj-cs"/>
              </a:rPr>
              <a:t>Threats</a:t>
            </a:r>
          </a:p>
        </p:txBody>
      </p:sp>
      <p:sp>
        <p:nvSpPr>
          <p:cNvPr id="38" name="Rectangle 37">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TextBox 43">
            <a:extLst>
              <a:ext uri="{FF2B5EF4-FFF2-40B4-BE49-F238E27FC236}">
                <a16:creationId xmlns:a16="http://schemas.microsoft.com/office/drawing/2014/main" id="{2086941E-3290-2143-6CF2-2770FC3B00E8}"/>
              </a:ext>
            </a:extLst>
          </p:cNvPr>
          <p:cNvSpPr txBox="1"/>
          <p:nvPr/>
        </p:nvSpPr>
        <p:spPr>
          <a:xfrm>
            <a:off x="546826" y="2527273"/>
            <a:ext cx="11095299" cy="3694176"/>
          </a:xfrm>
          <a:prstGeom prst="rect">
            <a:avLst/>
          </a:prstGeom>
        </p:spPr>
        <p:txBody>
          <a:bodyPr vert="horz" lIns="91440" tIns="45720" rIns="91440" bIns="45720" rtlCol="0">
            <a:normAutofit/>
          </a:bodyPr>
          <a:lstStyle/>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Intense Competition</a:t>
            </a:r>
            <a:r>
              <a:rPr lang="en-US" sz="2000" dirty="0">
                <a:latin typeface="Aptos" panose="020B0004020202020204" pitchFamily="34" charset="0"/>
              </a:rPr>
              <a:t> – Samsung, Google, and Huawei are strong rivals.</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Regulatory &amp; Legal Challenges</a:t>
            </a:r>
            <a:r>
              <a:rPr lang="en-US" sz="2000" dirty="0">
                <a:latin typeface="Aptos" panose="020B0004020202020204" pitchFamily="34" charset="0"/>
              </a:rPr>
              <a:t> – Antitrust lawsuits and privacy concerns.</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Economic Slowdowns</a:t>
            </a:r>
            <a:r>
              <a:rPr lang="en-US" sz="2000" dirty="0">
                <a:latin typeface="Aptos" panose="020B0004020202020204" pitchFamily="34" charset="0"/>
              </a:rPr>
              <a:t> – Inflation and recessions may impact premium product sales.</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Cybersecurity Risks</a:t>
            </a:r>
            <a:r>
              <a:rPr lang="en-US" sz="2000" dirty="0">
                <a:latin typeface="Aptos" panose="020B0004020202020204" pitchFamily="34" charset="0"/>
              </a:rPr>
              <a:t> – Increasing hacking threats and data privacy issues.</a:t>
            </a:r>
          </a:p>
        </p:txBody>
      </p:sp>
    </p:spTree>
    <p:extLst>
      <p:ext uri="{BB962C8B-B14F-4D97-AF65-F5344CB8AC3E}">
        <p14:creationId xmlns:p14="http://schemas.microsoft.com/office/powerpoint/2010/main" val="3022432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5DCE-966D-E5DF-24E5-518FAD01679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9645D77-9DD3-0013-FE18-8ADD0CF3AE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428AFF77-2655-31CC-9106-114922231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3790CB2-C9E1-2B97-FCC1-8E2D87D85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4F65011-F3BA-F6B1-BADA-4FEC76954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665AA6CE-CC75-D163-902C-900C8DA6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9B5894A2-F63B-8312-8B23-33E30D0FF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E3475657-0CD4-7375-6BE2-36FA9A7E40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54C78CBA-92FF-064D-6155-64D2D0DCA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C3DA262B-F4F6-9BA0-2D19-36E6E0A01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F02329B-CEEC-236A-A1B4-FB9192F7FCB9}"/>
              </a:ext>
            </a:extLst>
          </p:cNvPr>
          <p:cNvSpPr>
            <a:spLocks noGrp="1"/>
          </p:cNvSpPr>
          <p:nvPr>
            <p:ph type="ctrTitle"/>
          </p:nvPr>
        </p:nvSpPr>
        <p:spPr>
          <a:xfrm>
            <a:off x="3937347" y="2353641"/>
            <a:ext cx="4535288" cy="2150719"/>
          </a:xfrm>
          <a:noFill/>
        </p:spPr>
        <p:txBody>
          <a:bodyPr anchor="ctr">
            <a:normAutofit/>
          </a:bodyPr>
          <a:lstStyle/>
          <a:p>
            <a:r>
              <a:rPr lang="en-IN" sz="3200" b="1" dirty="0">
                <a:latin typeface="Aptos" panose="020B0004020202020204" pitchFamily="34" charset="0"/>
              </a:rPr>
              <a:t>2. Porter’s 5 Forces Analysis</a:t>
            </a:r>
          </a:p>
        </p:txBody>
      </p:sp>
      <p:sp>
        <p:nvSpPr>
          <p:cNvPr id="26" name="Freeform: Shape 25">
            <a:extLst>
              <a:ext uri="{FF2B5EF4-FFF2-40B4-BE49-F238E27FC236}">
                <a16:creationId xmlns:a16="http://schemas.microsoft.com/office/drawing/2014/main" id="{016F968A-553E-862A-A103-16A56298A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3C62B895-9A57-6B37-58E6-C5AAD245A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3014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36318F-F2FA-8473-15D7-E55A6C78EEE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2E05D22-B42D-43D2-E409-C06438C1CA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FDD42EE-898C-D9A0-5556-9C09D672B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16C40B94-2DC3-2C54-BDAD-C1A1BBB8C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761EBAD-9E65-A703-4FBB-9C8F93CB8C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F4261BD-FF91-2820-A6CD-65717FD4E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EB534083-07E9-242C-A2C4-87D560616DCA}"/>
              </a:ext>
            </a:extLst>
          </p:cNvPr>
          <p:cNvSpPr txBox="1"/>
          <p:nvPr/>
        </p:nvSpPr>
        <p:spPr>
          <a:xfrm>
            <a:off x="1076354" y="1979543"/>
            <a:ext cx="10039291" cy="2356286"/>
          </a:xfrm>
          <a:prstGeom prst="rect">
            <a:avLst/>
          </a:prstGeom>
          <a:noFill/>
        </p:spPr>
        <p:txBody>
          <a:bodyPr wrap="square">
            <a:spAutoFit/>
          </a:bodyPr>
          <a:lstStyle/>
          <a:p>
            <a:pPr marL="457200" indent="-457200">
              <a:lnSpc>
                <a:spcPct val="150000"/>
              </a:lnSpc>
              <a:buAutoNum type="arabicPeriod"/>
            </a:pPr>
            <a:r>
              <a:rPr lang="en-IN" sz="2000" b="1" dirty="0">
                <a:latin typeface="Aptos" panose="020B0004020202020204" pitchFamily="34" charset="0"/>
              </a:rPr>
              <a:t>Competitive Rivalry (High)</a:t>
            </a:r>
          </a:p>
          <a:p>
            <a:pPr marL="457200" indent="-457200">
              <a:lnSpc>
                <a:spcPct val="150000"/>
              </a:lnSpc>
              <a:buAutoNum type="arabicPeriod"/>
            </a:pPr>
            <a:endParaRPr lang="en-IN" sz="2000" b="1" dirty="0">
              <a:latin typeface="Aptos" panose="020B0004020202020204" pitchFamily="34" charset="0"/>
            </a:endParaRPr>
          </a:p>
          <a:p>
            <a:pPr marL="342900" indent="-342900">
              <a:lnSpc>
                <a:spcPct val="150000"/>
              </a:lnSpc>
              <a:buFont typeface="Wingdings" pitchFamily="2" charset="2"/>
              <a:buChar char="v"/>
            </a:pPr>
            <a:r>
              <a:rPr lang="en-IN" sz="2000" b="1" dirty="0">
                <a:latin typeface="Aptos" panose="020B0004020202020204" pitchFamily="34" charset="0"/>
              </a:rPr>
              <a:t>Intense competition</a:t>
            </a:r>
            <a:r>
              <a:rPr lang="en-IN" sz="2000" dirty="0">
                <a:latin typeface="Aptos" panose="020B0004020202020204" pitchFamily="34" charset="0"/>
              </a:rPr>
              <a:t> from Samsung, Google, and Microsoft.</a:t>
            </a:r>
          </a:p>
          <a:p>
            <a:pPr marL="342900" indent="-342900">
              <a:lnSpc>
                <a:spcPct val="150000"/>
              </a:lnSpc>
              <a:buFont typeface="Wingdings" pitchFamily="2" charset="2"/>
              <a:buChar char="v"/>
            </a:pPr>
            <a:r>
              <a:rPr lang="en-IN" sz="2000" dirty="0">
                <a:latin typeface="Aptos" panose="020B0004020202020204" pitchFamily="34" charset="0"/>
              </a:rPr>
              <a:t>Fast innovation cycles require continuous R&amp;D investment.</a:t>
            </a:r>
          </a:p>
          <a:p>
            <a:pPr marL="342900" indent="-342900">
              <a:lnSpc>
                <a:spcPct val="150000"/>
              </a:lnSpc>
              <a:buFont typeface="Wingdings" pitchFamily="2" charset="2"/>
              <a:buChar char="v"/>
            </a:pPr>
            <a:r>
              <a:rPr lang="en-IN" sz="2000" dirty="0">
                <a:latin typeface="Aptos" panose="020B0004020202020204" pitchFamily="34" charset="0"/>
              </a:rPr>
              <a:t>Apple's </a:t>
            </a:r>
            <a:r>
              <a:rPr lang="en-IN" sz="2000" b="1" dirty="0">
                <a:latin typeface="Aptos" panose="020B0004020202020204" pitchFamily="34" charset="0"/>
              </a:rPr>
              <a:t>brand loyalty</a:t>
            </a:r>
            <a:r>
              <a:rPr lang="en-IN" sz="2000" dirty="0">
                <a:latin typeface="Aptos" panose="020B0004020202020204" pitchFamily="34" charset="0"/>
              </a:rPr>
              <a:t> helps maintain dominance despite competition.</a:t>
            </a:r>
          </a:p>
        </p:txBody>
      </p:sp>
    </p:spTree>
    <p:extLst>
      <p:ext uri="{BB962C8B-B14F-4D97-AF65-F5344CB8AC3E}">
        <p14:creationId xmlns:p14="http://schemas.microsoft.com/office/powerpoint/2010/main" val="3370154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07D4AF-F348-40EC-FBA0-60B37384054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7AC9288-BDF4-BAFF-2652-E8104183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9715B50-FD24-59FF-7B3F-5048126FC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DA52F3D4-C0D6-97BE-5E5C-921748AF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76D8DC9C-DDE4-CAB8-ED04-CEAC5474B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4F2AED1D-6DF5-2794-4215-82F100E4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F2C1F9C1-23BD-AE15-007D-3229EC1DC6E0}"/>
              </a:ext>
            </a:extLst>
          </p:cNvPr>
          <p:cNvSpPr txBox="1"/>
          <p:nvPr/>
        </p:nvSpPr>
        <p:spPr>
          <a:xfrm>
            <a:off x="1192192" y="2416231"/>
            <a:ext cx="9366434" cy="2356222"/>
          </a:xfrm>
          <a:prstGeom prst="rect">
            <a:avLst/>
          </a:prstGeom>
          <a:noFill/>
        </p:spPr>
        <p:txBody>
          <a:bodyPr wrap="square">
            <a:spAutoFit/>
          </a:bodyPr>
          <a:lstStyle/>
          <a:p>
            <a:pPr>
              <a:lnSpc>
                <a:spcPct val="150000"/>
              </a:lnSpc>
            </a:pPr>
            <a:r>
              <a:rPr lang="en-IN" sz="2000" b="1" dirty="0">
                <a:latin typeface="Aptos" panose="020B0004020202020204" pitchFamily="34" charset="0"/>
              </a:rPr>
              <a:t>2. Threat of New Entrants (Low)</a:t>
            </a:r>
          </a:p>
          <a:p>
            <a:pPr>
              <a:lnSpc>
                <a:spcPct val="150000"/>
              </a:lnSpc>
            </a:pPr>
            <a:endParaRPr lang="en-IN" sz="2000" b="1" dirty="0">
              <a:latin typeface="Aptos" panose="020B0004020202020204" pitchFamily="34" charset="0"/>
            </a:endParaRPr>
          </a:p>
          <a:p>
            <a:pPr marL="342900" indent="-342900">
              <a:lnSpc>
                <a:spcPct val="150000"/>
              </a:lnSpc>
              <a:buFont typeface="Wingdings" pitchFamily="2" charset="2"/>
              <a:buChar char="v"/>
            </a:pPr>
            <a:r>
              <a:rPr lang="en-IN" sz="2000" dirty="0">
                <a:latin typeface="Aptos" panose="020B0004020202020204" pitchFamily="34" charset="0"/>
              </a:rPr>
              <a:t>High barriers to entry due to </a:t>
            </a:r>
            <a:r>
              <a:rPr lang="en-IN" sz="2000" b="1" dirty="0">
                <a:latin typeface="Aptos" panose="020B0004020202020204" pitchFamily="34" charset="0"/>
              </a:rPr>
              <a:t>massive R&amp;D and brand reputation</a:t>
            </a:r>
            <a:r>
              <a:rPr lang="en-IN" sz="2000" dirty="0">
                <a:latin typeface="Aptos" panose="020B0004020202020204" pitchFamily="34" charset="0"/>
              </a:rPr>
              <a:t>.</a:t>
            </a:r>
          </a:p>
          <a:p>
            <a:pPr marL="342900" indent="-342900">
              <a:lnSpc>
                <a:spcPct val="150000"/>
              </a:lnSpc>
              <a:buFont typeface="Wingdings" pitchFamily="2" charset="2"/>
              <a:buChar char="v"/>
            </a:pPr>
            <a:r>
              <a:rPr lang="en-IN" sz="2000" dirty="0">
                <a:latin typeface="Aptos" panose="020B0004020202020204" pitchFamily="34" charset="0"/>
              </a:rPr>
              <a:t>Apple's strong </a:t>
            </a:r>
            <a:r>
              <a:rPr lang="en-IN" sz="2000" b="1" dirty="0">
                <a:latin typeface="Aptos" panose="020B0004020202020204" pitchFamily="34" charset="0"/>
              </a:rPr>
              <a:t>supply chain and retail network</a:t>
            </a:r>
            <a:r>
              <a:rPr lang="en-IN" sz="2000" dirty="0">
                <a:latin typeface="Aptos" panose="020B0004020202020204" pitchFamily="34" charset="0"/>
              </a:rPr>
              <a:t> make it tough for newcomers.</a:t>
            </a:r>
          </a:p>
          <a:p>
            <a:pPr marL="342900" indent="-342900">
              <a:lnSpc>
                <a:spcPct val="150000"/>
              </a:lnSpc>
              <a:buFont typeface="Wingdings" pitchFamily="2" charset="2"/>
              <a:buChar char="v"/>
            </a:pPr>
            <a:r>
              <a:rPr lang="en-IN" sz="2000" dirty="0">
                <a:latin typeface="Aptos" panose="020B0004020202020204" pitchFamily="34" charset="0"/>
              </a:rPr>
              <a:t>Patent protection limits new competitors from copying innovations.</a:t>
            </a:r>
          </a:p>
        </p:txBody>
      </p:sp>
    </p:spTree>
    <p:extLst>
      <p:ext uri="{BB962C8B-B14F-4D97-AF65-F5344CB8AC3E}">
        <p14:creationId xmlns:p14="http://schemas.microsoft.com/office/powerpoint/2010/main" val="1726372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040692-E2E1-8D31-4952-DD25248E103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1D3B4D2-3F1B-375A-E570-497FE0F8C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1143EF5C-2BF7-59D5-961A-FC3420CF0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2E1248EF-D2D5-3EBD-CD11-85A26D9A3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9BD5D4E8-ED62-4F81-C4C0-3B792EF91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B7A6F94C-326F-27E7-BD8B-C1648A5F59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DBF347C-5D8E-50C9-3889-D0303B8BB0D2}"/>
              </a:ext>
            </a:extLst>
          </p:cNvPr>
          <p:cNvSpPr txBox="1"/>
          <p:nvPr/>
        </p:nvSpPr>
        <p:spPr>
          <a:xfrm>
            <a:off x="1724628" y="2048719"/>
            <a:ext cx="9689960" cy="2817887"/>
          </a:xfrm>
          <a:prstGeom prst="rect">
            <a:avLst/>
          </a:prstGeom>
          <a:noFill/>
        </p:spPr>
        <p:txBody>
          <a:bodyPr wrap="none" rtlCol="0">
            <a:spAutoFit/>
          </a:bodyPr>
          <a:lstStyle/>
          <a:p>
            <a:pPr>
              <a:lnSpc>
                <a:spcPct val="150000"/>
              </a:lnSpc>
            </a:pPr>
            <a:r>
              <a:rPr lang="en-IN" sz="2000" b="1" dirty="0">
                <a:latin typeface="Aptos" panose="020B0004020202020204" pitchFamily="34" charset="0"/>
              </a:rPr>
              <a:t>3. Bargaining Power of Suppliers (Medium-High)</a:t>
            </a:r>
          </a:p>
          <a:p>
            <a:pPr marL="342900" indent="-342900">
              <a:lnSpc>
                <a:spcPct val="150000"/>
              </a:lnSpc>
              <a:buFont typeface="Wingdings" pitchFamily="2" charset="2"/>
              <a:buChar char="v"/>
            </a:pPr>
            <a:endParaRPr lang="en-IN" sz="2000" b="1" dirty="0">
              <a:latin typeface="Aptos" panose="020B0004020202020204" pitchFamily="34" charset="0"/>
            </a:endParaRPr>
          </a:p>
          <a:p>
            <a:pPr marL="342900" indent="-342900">
              <a:lnSpc>
                <a:spcPct val="150000"/>
              </a:lnSpc>
              <a:buFont typeface="Wingdings" pitchFamily="2" charset="2"/>
              <a:buChar char="v"/>
            </a:pPr>
            <a:r>
              <a:rPr lang="en-IN" sz="2000" dirty="0">
                <a:latin typeface="Aptos" panose="020B0004020202020204" pitchFamily="34" charset="0"/>
              </a:rPr>
              <a:t>Apple depends on a few key suppliers (TSMC for chips, Foxconn for manufacturing).</a:t>
            </a:r>
          </a:p>
          <a:p>
            <a:pPr marL="342900" indent="-342900">
              <a:lnSpc>
                <a:spcPct val="150000"/>
              </a:lnSpc>
              <a:buFont typeface="Wingdings" pitchFamily="2" charset="2"/>
              <a:buChar char="v"/>
            </a:pPr>
            <a:r>
              <a:rPr lang="en-IN" sz="2000" dirty="0">
                <a:latin typeface="Aptos" panose="020B0004020202020204" pitchFamily="34" charset="0"/>
              </a:rPr>
              <a:t>Limited suppliers for high-quality OLED displays and processors increase risk.</a:t>
            </a:r>
          </a:p>
          <a:p>
            <a:pPr marL="342900" indent="-342900">
              <a:lnSpc>
                <a:spcPct val="150000"/>
              </a:lnSpc>
              <a:buFont typeface="Wingdings" pitchFamily="2" charset="2"/>
              <a:buChar char="v"/>
            </a:pPr>
            <a:r>
              <a:rPr lang="en-IN" sz="2000" dirty="0">
                <a:latin typeface="Aptos" panose="020B0004020202020204" pitchFamily="34" charset="0"/>
              </a:rPr>
              <a:t>However, Apple’s </a:t>
            </a:r>
            <a:r>
              <a:rPr lang="en-IN" sz="2000" b="1" dirty="0">
                <a:latin typeface="Aptos" panose="020B0004020202020204" pitchFamily="34" charset="0"/>
              </a:rPr>
              <a:t>scale and financial strength</a:t>
            </a:r>
            <a:r>
              <a:rPr lang="en-IN" sz="2000" dirty="0">
                <a:latin typeface="Aptos" panose="020B0004020202020204" pitchFamily="34" charset="0"/>
              </a:rPr>
              <a:t> give it some negotiating power.</a:t>
            </a:r>
          </a:p>
          <a:p>
            <a:pPr>
              <a:lnSpc>
                <a:spcPct val="150000"/>
              </a:lnSpc>
            </a:pPr>
            <a:endParaRPr lang="en-US" sz="2000" dirty="0">
              <a:latin typeface="Aptos" panose="020B0004020202020204" pitchFamily="34" charset="0"/>
            </a:endParaRPr>
          </a:p>
        </p:txBody>
      </p:sp>
    </p:spTree>
    <p:extLst>
      <p:ext uri="{BB962C8B-B14F-4D97-AF65-F5344CB8AC3E}">
        <p14:creationId xmlns:p14="http://schemas.microsoft.com/office/powerpoint/2010/main" val="1146268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119DD1-5E44-92D4-27C0-706A751EA71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BC08105-C874-2942-9AB1-0483FF0E2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4368DD6-0D1F-9292-D882-2E30706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9DDE6B3E-7F6F-0220-1933-B6AA4C04F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395A3095-1843-D259-1BD3-B3C92539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E8D20E57-852D-5B6A-6C3B-AAAE09A0C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E1B73FAE-AD17-DE1B-02E3-DFC23ACC258D}"/>
              </a:ext>
            </a:extLst>
          </p:cNvPr>
          <p:cNvSpPr txBox="1"/>
          <p:nvPr/>
        </p:nvSpPr>
        <p:spPr>
          <a:xfrm>
            <a:off x="1377387" y="2303362"/>
            <a:ext cx="9444942" cy="2817887"/>
          </a:xfrm>
          <a:prstGeom prst="rect">
            <a:avLst/>
          </a:prstGeom>
          <a:noFill/>
        </p:spPr>
        <p:txBody>
          <a:bodyPr wrap="square" rtlCol="0">
            <a:spAutoFit/>
          </a:bodyPr>
          <a:lstStyle/>
          <a:p>
            <a:pPr>
              <a:lnSpc>
                <a:spcPct val="150000"/>
              </a:lnSpc>
            </a:pPr>
            <a:r>
              <a:rPr lang="en-IN" sz="2000" b="1" dirty="0">
                <a:latin typeface="Aptos" panose="020B0004020202020204" pitchFamily="34" charset="0"/>
              </a:rPr>
              <a:t>4. Bargaining Power of Buyers (Medium)</a:t>
            </a:r>
          </a:p>
          <a:p>
            <a:pPr>
              <a:lnSpc>
                <a:spcPct val="150000"/>
              </a:lnSpc>
            </a:pPr>
            <a:endParaRPr lang="en-IN" sz="2000" b="1" dirty="0">
              <a:latin typeface="Aptos" panose="020B0004020202020204" pitchFamily="34" charset="0"/>
            </a:endParaRPr>
          </a:p>
          <a:p>
            <a:pPr marL="342900" indent="-342900">
              <a:lnSpc>
                <a:spcPct val="150000"/>
              </a:lnSpc>
              <a:buFont typeface="Wingdings" pitchFamily="2" charset="2"/>
              <a:buChar char="v"/>
            </a:pPr>
            <a:r>
              <a:rPr lang="en-IN" sz="2000" dirty="0">
                <a:latin typeface="Aptos" panose="020B0004020202020204" pitchFamily="34" charset="0"/>
              </a:rPr>
              <a:t>Customers have alternative choices (Samsung, OnePlus, Google Pixel).</a:t>
            </a:r>
          </a:p>
          <a:p>
            <a:pPr marL="342900" indent="-342900">
              <a:lnSpc>
                <a:spcPct val="150000"/>
              </a:lnSpc>
              <a:buFont typeface="Wingdings" pitchFamily="2" charset="2"/>
              <a:buChar char="v"/>
            </a:pPr>
            <a:r>
              <a:rPr lang="en-IN" sz="2000" dirty="0">
                <a:latin typeface="Aptos" panose="020B0004020202020204" pitchFamily="34" charset="0"/>
              </a:rPr>
              <a:t>But Apple's </a:t>
            </a:r>
            <a:r>
              <a:rPr lang="en-IN" sz="2000" b="1" dirty="0">
                <a:latin typeface="Aptos" panose="020B0004020202020204" pitchFamily="34" charset="0"/>
              </a:rPr>
              <a:t>ecosystem locks users in</a:t>
            </a:r>
            <a:r>
              <a:rPr lang="en-IN" sz="2000" dirty="0">
                <a:latin typeface="Aptos" panose="020B0004020202020204" pitchFamily="34" charset="0"/>
              </a:rPr>
              <a:t> (iCloud, Apple Services, iMessage).</a:t>
            </a:r>
          </a:p>
          <a:p>
            <a:pPr marL="342900" indent="-342900">
              <a:lnSpc>
                <a:spcPct val="150000"/>
              </a:lnSpc>
              <a:buFont typeface="Wingdings" pitchFamily="2" charset="2"/>
              <a:buChar char="v"/>
            </a:pPr>
            <a:r>
              <a:rPr lang="en-IN" sz="2000" dirty="0">
                <a:latin typeface="Aptos" panose="020B0004020202020204" pitchFamily="34" charset="0"/>
              </a:rPr>
              <a:t>Brand loyalty keeps demand high despite premium pricing.</a:t>
            </a:r>
          </a:p>
          <a:p>
            <a:pPr>
              <a:lnSpc>
                <a:spcPct val="150000"/>
              </a:lnSpc>
            </a:pPr>
            <a:endParaRPr lang="en-US" sz="2000" dirty="0">
              <a:latin typeface="Aptos" panose="020B0004020202020204" pitchFamily="34" charset="0"/>
            </a:endParaRPr>
          </a:p>
        </p:txBody>
      </p:sp>
    </p:spTree>
    <p:extLst>
      <p:ext uri="{BB962C8B-B14F-4D97-AF65-F5344CB8AC3E}">
        <p14:creationId xmlns:p14="http://schemas.microsoft.com/office/powerpoint/2010/main" val="607837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872215-AC5A-0788-D16E-64FF5196DF6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8CDEF78-FFDD-BF07-2C1F-6A611B051B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22FA958-D1B0-E43A-223B-E59F17DDE4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7D558488-D8BF-55B4-5BA5-EE011B7DD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7499184F-174F-8DE0-5B83-9AFA6FE44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4B3C691F-AAD2-B81E-01EB-DAB2E203A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C7D36D99-13E1-A8A6-F3F8-10C7F512F241}"/>
              </a:ext>
            </a:extLst>
          </p:cNvPr>
          <p:cNvSpPr txBox="1"/>
          <p:nvPr/>
        </p:nvSpPr>
        <p:spPr>
          <a:xfrm>
            <a:off x="636609" y="2754775"/>
            <a:ext cx="11860394" cy="2817887"/>
          </a:xfrm>
          <a:prstGeom prst="rect">
            <a:avLst/>
          </a:prstGeom>
          <a:noFill/>
        </p:spPr>
        <p:txBody>
          <a:bodyPr wrap="square" rtlCol="0">
            <a:spAutoFit/>
          </a:bodyPr>
          <a:lstStyle/>
          <a:p>
            <a:pPr>
              <a:lnSpc>
                <a:spcPct val="150000"/>
              </a:lnSpc>
            </a:pPr>
            <a:r>
              <a:rPr lang="en-IN" sz="2000" b="1" dirty="0">
                <a:latin typeface="Aptos" panose="020B0004020202020204" pitchFamily="34" charset="0"/>
              </a:rPr>
              <a:t>5. Threat of Substitutes (Medium-High)</a:t>
            </a:r>
          </a:p>
          <a:p>
            <a:pPr>
              <a:lnSpc>
                <a:spcPct val="150000"/>
              </a:lnSpc>
            </a:pPr>
            <a:endParaRPr lang="en-IN" sz="2000" b="1" dirty="0">
              <a:latin typeface="Aptos" panose="020B0004020202020204" pitchFamily="34" charset="0"/>
            </a:endParaRPr>
          </a:p>
          <a:p>
            <a:pPr marL="342900" indent="-342900">
              <a:lnSpc>
                <a:spcPct val="150000"/>
              </a:lnSpc>
              <a:buFont typeface="Wingdings" pitchFamily="2" charset="2"/>
              <a:buChar char="v"/>
            </a:pPr>
            <a:r>
              <a:rPr lang="en-IN" sz="2000" dirty="0">
                <a:latin typeface="Aptos" panose="020B0004020202020204" pitchFamily="34" charset="0"/>
              </a:rPr>
              <a:t>Alternatives like </a:t>
            </a:r>
            <a:r>
              <a:rPr lang="en-IN" sz="2000" b="1" dirty="0">
                <a:latin typeface="Aptos" panose="020B0004020202020204" pitchFamily="34" charset="0"/>
              </a:rPr>
              <a:t>Windows laptops, Android devices, and cloud services</a:t>
            </a:r>
            <a:r>
              <a:rPr lang="en-IN" sz="2000" dirty="0">
                <a:latin typeface="Aptos" panose="020B0004020202020204" pitchFamily="34" charset="0"/>
              </a:rPr>
              <a:t> exist.</a:t>
            </a:r>
          </a:p>
          <a:p>
            <a:pPr marL="342900" indent="-342900">
              <a:lnSpc>
                <a:spcPct val="150000"/>
              </a:lnSpc>
              <a:buFont typeface="Wingdings" pitchFamily="2" charset="2"/>
              <a:buChar char="v"/>
            </a:pPr>
            <a:r>
              <a:rPr lang="en-IN" sz="2000" dirty="0">
                <a:latin typeface="Aptos" panose="020B0004020202020204" pitchFamily="34" charset="0"/>
              </a:rPr>
              <a:t>Open-source software and affordable competitors (Xiaomi, Oppo) pose threats.</a:t>
            </a:r>
          </a:p>
          <a:p>
            <a:pPr marL="342900" indent="-342900">
              <a:lnSpc>
                <a:spcPct val="150000"/>
              </a:lnSpc>
              <a:buFont typeface="Wingdings" pitchFamily="2" charset="2"/>
              <a:buChar char="v"/>
            </a:pPr>
            <a:r>
              <a:rPr lang="en-IN" sz="2000" dirty="0">
                <a:latin typeface="Aptos" panose="020B0004020202020204" pitchFamily="34" charset="0"/>
              </a:rPr>
              <a:t>Apple's focus on </a:t>
            </a:r>
            <a:r>
              <a:rPr lang="en-IN" sz="2000" b="1" dirty="0">
                <a:latin typeface="Aptos" panose="020B0004020202020204" pitchFamily="34" charset="0"/>
              </a:rPr>
              <a:t>customer experience and seamless integration</a:t>
            </a:r>
            <a:r>
              <a:rPr lang="en-IN" sz="2000" dirty="0">
                <a:latin typeface="Aptos" panose="020B0004020202020204" pitchFamily="34" charset="0"/>
              </a:rPr>
              <a:t> helps reduce substitution risks.</a:t>
            </a:r>
          </a:p>
          <a:p>
            <a:pPr>
              <a:lnSpc>
                <a:spcPct val="150000"/>
              </a:lnSpc>
            </a:pPr>
            <a:endParaRPr lang="en-US" sz="2000" dirty="0">
              <a:latin typeface="Aptos" panose="020B0004020202020204" pitchFamily="34" charset="0"/>
            </a:endParaRPr>
          </a:p>
        </p:txBody>
      </p:sp>
    </p:spTree>
    <p:extLst>
      <p:ext uri="{BB962C8B-B14F-4D97-AF65-F5344CB8AC3E}">
        <p14:creationId xmlns:p14="http://schemas.microsoft.com/office/powerpoint/2010/main" val="3400137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7E009D-D7E0-529F-FC1A-49D69D25C7B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7715710-E238-0380-A214-D81AEDA5D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D22B136-0925-1BA3-28E1-11BE62E79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BA8E828F-9570-9BC9-73C7-C5BC64B064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EE71E4A-D84A-602C-1680-6961A0A844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29315372-A652-FAEA-9530-956349B9A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949F22BD-8BF2-78AF-625A-6469D07409A9}"/>
              </a:ext>
            </a:extLst>
          </p:cNvPr>
          <p:cNvSpPr txBox="1"/>
          <p:nvPr/>
        </p:nvSpPr>
        <p:spPr>
          <a:xfrm>
            <a:off x="694481" y="1226916"/>
            <a:ext cx="10776030" cy="2356222"/>
          </a:xfrm>
          <a:prstGeom prst="rect">
            <a:avLst/>
          </a:prstGeom>
          <a:noFill/>
        </p:spPr>
        <p:txBody>
          <a:bodyPr wrap="square" rtlCol="0">
            <a:spAutoFit/>
          </a:bodyPr>
          <a:lstStyle/>
          <a:p>
            <a:pPr>
              <a:lnSpc>
                <a:spcPct val="150000"/>
              </a:lnSpc>
            </a:pPr>
            <a:r>
              <a:rPr lang="en-IN" sz="2000" b="1" dirty="0">
                <a:latin typeface="Aptos" panose="020B0004020202020204" pitchFamily="34" charset="0"/>
              </a:rPr>
              <a:t>Conclusion</a:t>
            </a:r>
          </a:p>
          <a:p>
            <a:pPr>
              <a:lnSpc>
                <a:spcPct val="150000"/>
              </a:lnSpc>
            </a:pPr>
            <a:r>
              <a:rPr lang="en-IN" sz="2000" dirty="0">
                <a:latin typeface="Aptos" panose="020B0004020202020204" pitchFamily="34" charset="0"/>
              </a:rPr>
              <a:t>Apple remains a dominant tech leader with </a:t>
            </a:r>
            <a:r>
              <a:rPr lang="en-IN" sz="2000" b="1" dirty="0">
                <a:latin typeface="Aptos" panose="020B0004020202020204" pitchFamily="34" charset="0"/>
              </a:rPr>
              <a:t>strong branding, innovation, and ecosystem integration</a:t>
            </a:r>
            <a:r>
              <a:rPr lang="en-IN" sz="2000" dirty="0">
                <a:latin typeface="Aptos" panose="020B0004020202020204" pitchFamily="34" charset="0"/>
              </a:rPr>
              <a:t>. However, it must </a:t>
            </a:r>
            <a:r>
              <a:rPr lang="en-IN" sz="2000" b="1" dirty="0">
                <a:latin typeface="Aptos" panose="020B0004020202020204" pitchFamily="34" charset="0"/>
              </a:rPr>
              <a:t>diversify revenue streams, expand in emerging markets, and address legal challenges</a:t>
            </a:r>
            <a:r>
              <a:rPr lang="en-IN" sz="2000" dirty="0">
                <a:latin typeface="Aptos" panose="020B0004020202020204" pitchFamily="34" charset="0"/>
              </a:rPr>
              <a:t> to sustain long-term growth.</a:t>
            </a:r>
          </a:p>
          <a:p>
            <a:pPr>
              <a:lnSpc>
                <a:spcPct val="150000"/>
              </a:lnSpc>
            </a:pPr>
            <a:endParaRPr lang="en-US" sz="2000" dirty="0">
              <a:latin typeface="Aptos" panose="020B0004020202020204" pitchFamily="34" charset="0"/>
            </a:endParaRPr>
          </a:p>
        </p:txBody>
      </p:sp>
    </p:spTree>
    <p:extLst>
      <p:ext uri="{BB962C8B-B14F-4D97-AF65-F5344CB8AC3E}">
        <p14:creationId xmlns:p14="http://schemas.microsoft.com/office/powerpoint/2010/main" val="102930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C40064-D03B-0EE4-7769-0E112B38883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7E0227-48BB-7EF1-529C-708C187A3F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20DC082-8927-07A5-CBAF-C53C17AA76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527C39A2-1737-FC5E-6EFC-F4C1B4691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20E3EC27-AA25-768F-914A-29596B831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689816C5-78FE-7501-EC80-3295081295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F6827A2A-712B-3761-D0EC-D0C0C8CF37E8}"/>
              </a:ext>
            </a:extLst>
          </p:cNvPr>
          <p:cNvSpPr txBox="1"/>
          <p:nvPr/>
        </p:nvSpPr>
        <p:spPr>
          <a:xfrm>
            <a:off x="507030" y="781539"/>
            <a:ext cx="2417650" cy="461665"/>
          </a:xfrm>
          <a:prstGeom prst="rect">
            <a:avLst/>
          </a:prstGeom>
          <a:noFill/>
        </p:spPr>
        <p:txBody>
          <a:bodyPr wrap="none" rtlCol="0">
            <a:spAutoFit/>
          </a:bodyPr>
          <a:lstStyle/>
          <a:p>
            <a:r>
              <a:rPr lang="en-IN" sz="2400" b="1" kern="0" dirty="0">
                <a:latin typeface="Aptos" panose="020B0004020202020204" pitchFamily="34" charset="0"/>
              </a:rPr>
              <a:t>Brief about me..</a:t>
            </a:r>
            <a:endParaRPr lang="en-US" sz="2400" dirty="0">
              <a:latin typeface="Aptos" panose="020B0004020202020204" pitchFamily="34" charset="0"/>
            </a:endParaRPr>
          </a:p>
        </p:txBody>
      </p:sp>
      <p:sp>
        <p:nvSpPr>
          <p:cNvPr id="3" name="TextBox 2">
            <a:extLst>
              <a:ext uri="{FF2B5EF4-FFF2-40B4-BE49-F238E27FC236}">
                <a16:creationId xmlns:a16="http://schemas.microsoft.com/office/drawing/2014/main" id="{A9BDC320-AAA5-9CC3-897D-2048636143E2}"/>
              </a:ext>
            </a:extLst>
          </p:cNvPr>
          <p:cNvSpPr txBox="1"/>
          <p:nvPr/>
        </p:nvSpPr>
        <p:spPr>
          <a:xfrm>
            <a:off x="1712400" y="2160383"/>
            <a:ext cx="6606283" cy="2537233"/>
          </a:xfrm>
          <a:prstGeom prst="rect">
            <a:avLst/>
          </a:prstGeom>
          <a:noFill/>
        </p:spPr>
        <p:txBody>
          <a:bodyPr wrap="square" rtlCol="0">
            <a:spAutoFit/>
          </a:bodyPr>
          <a:lstStyle/>
          <a:p>
            <a:pPr lvl="0">
              <a:lnSpc>
                <a:spcPct val="150000"/>
              </a:lnSpc>
              <a:spcAft>
                <a:spcPts val="800"/>
              </a:spcAft>
              <a:buSzPts val="1000"/>
              <a:tabLst>
                <a:tab pos="457200" algn="l"/>
              </a:tabLst>
            </a:pPr>
            <a:r>
              <a:rPr lang="en-IN" dirty="0">
                <a:latin typeface="Aptos" panose="020B0004020202020204" pitchFamily="34" charset="0"/>
              </a:rPr>
              <a:t>Name: </a:t>
            </a:r>
            <a:r>
              <a:rPr lang="en-IN" b="1" dirty="0">
                <a:latin typeface="Aptos" panose="020B0004020202020204" pitchFamily="34" charset="0"/>
              </a:rPr>
              <a:t>Tejaswi Podila</a:t>
            </a:r>
          </a:p>
          <a:p>
            <a:pPr lvl="0">
              <a:lnSpc>
                <a:spcPct val="150000"/>
              </a:lnSpc>
              <a:spcAft>
                <a:spcPts val="800"/>
              </a:spcAft>
              <a:buSzPts val="1000"/>
              <a:tabLst>
                <a:tab pos="457200" algn="l"/>
              </a:tabLst>
            </a:pPr>
            <a:r>
              <a:rPr lang="en-IN" dirty="0">
                <a:latin typeface="Aptos" panose="020B0004020202020204" pitchFamily="34" charset="0"/>
              </a:rPr>
              <a:t>Current Role: </a:t>
            </a:r>
            <a:r>
              <a:rPr lang="en-IN" b="1" dirty="0">
                <a:latin typeface="Aptos" panose="020B0004020202020204" pitchFamily="34" charset="0"/>
              </a:rPr>
              <a:t>Associate Manager at Accenture</a:t>
            </a:r>
          </a:p>
          <a:p>
            <a:pPr lvl="0">
              <a:lnSpc>
                <a:spcPct val="150000"/>
              </a:lnSpc>
              <a:spcAft>
                <a:spcPts val="800"/>
              </a:spcAft>
              <a:buSzPts val="1000"/>
              <a:tabLst>
                <a:tab pos="457200" algn="l"/>
              </a:tabLst>
            </a:pPr>
            <a:r>
              <a:rPr lang="en-IN" dirty="0">
                <a:latin typeface="Aptos" panose="020B0004020202020204" pitchFamily="34" charset="0"/>
              </a:rPr>
              <a:t>Experience: </a:t>
            </a:r>
            <a:r>
              <a:rPr lang="en-IN" b="1" dirty="0">
                <a:latin typeface="Aptos" panose="020B0004020202020204" pitchFamily="34" charset="0"/>
              </a:rPr>
              <a:t>15 years in Java Development</a:t>
            </a:r>
          </a:p>
          <a:p>
            <a:pPr lvl="0">
              <a:lnSpc>
                <a:spcPct val="150000"/>
              </a:lnSpc>
              <a:spcAft>
                <a:spcPts val="800"/>
              </a:spcAft>
              <a:buSzPts val="1000"/>
              <a:tabLst>
                <a:tab pos="457200" algn="l"/>
              </a:tabLst>
            </a:pPr>
            <a:r>
              <a:rPr lang="en-IN" dirty="0">
                <a:latin typeface="Aptos" panose="020B0004020202020204" pitchFamily="34" charset="0"/>
              </a:rPr>
              <a:t>Learning Focus: </a:t>
            </a:r>
            <a:r>
              <a:rPr lang="en-IN" b="1" dirty="0">
                <a:latin typeface="Aptos" panose="020B0004020202020204" pitchFamily="34" charset="0"/>
              </a:rPr>
              <a:t>Data Science</a:t>
            </a:r>
          </a:p>
          <a:p>
            <a:pPr lvl="0">
              <a:lnSpc>
                <a:spcPct val="150000"/>
              </a:lnSpc>
              <a:spcAft>
                <a:spcPts val="800"/>
              </a:spcAft>
              <a:buSzPts val="1000"/>
              <a:tabLst>
                <a:tab pos="457200" algn="l"/>
              </a:tabLst>
            </a:pPr>
            <a:r>
              <a:rPr lang="en-IN" dirty="0">
                <a:latin typeface="Aptos" panose="020B0004020202020204" pitchFamily="34" charset="0"/>
              </a:rPr>
              <a:t>Current Project: </a:t>
            </a:r>
            <a:r>
              <a:rPr lang="en-IN" b="1" dirty="0">
                <a:latin typeface="Aptos" panose="020B0004020202020204" pitchFamily="34" charset="0"/>
              </a:rPr>
              <a:t>Apple Business Case Study</a:t>
            </a:r>
            <a:endParaRPr lang="en-US" b="1" dirty="0">
              <a:latin typeface="Aptos" panose="020B0004020202020204" pitchFamily="34" charset="0"/>
            </a:endParaRPr>
          </a:p>
        </p:txBody>
      </p:sp>
    </p:spTree>
    <p:extLst>
      <p:ext uri="{BB962C8B-B14F-4D97-AF65-F5344CB8AC3E}">
        <p14:creationId xmlns:p14="http://schemas.microsoft.com/office/powerpoint/2010/main" val="1850182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C9D8DF-CE5B-7CC7-DB52-2EE20C265C5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16BC036-A87E-0A75-F020-8DDF6A56C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FAED712C-D165-7574-A93D-138AB42B3A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DDECD43-14AC-4379-21DF-AF47BEC507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E2528A14-AFC2-F54F-DFB7-F6D7519E13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5066F02A-296D-7D35-B6D4-319BA151F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A8776344-1192-A2D2-E673-E99DBC99A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9428B308-08CF-FE6B-CEF3-0A88F68C5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D535A43B-8063-E645-276D-F09C5C349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E0246EB4-D9B8-05C2-8FE7-B55A4ACC1D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AC0B8679-E2B2-32B8-9F07-E1B7D3EFD9AC}"/>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Thanks</a:t>
            </a:r>
          </a:p>
        </p:txBody>
      </p:sp>
      <p:sp>
        <p:nvSpPr>
          <p:cNvPr id="26" name="Freeform: Shape 25">
            <a:extLst>
              <a:ext uri="{FF2B5EF4-FFF2-40B4-BE49-F238E27FC236}">
                <a16:creationId xmlns:a16="http://schemas.microsoft.com/office/drawing/2014/main" id="{08B68CEE-7555-A004-BEF6-4C6E5CF2E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5DB36114-D7B4-3EF4-6500-A8D0CB786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4197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0B8ECD-9026-EE2C-6838-19D3FC883F8E}"/>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24" name="Straight Connector 2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Rectangle 26">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DB39066F-38D5-5F3A-4ECF-6F7150270FC2}"/>
              </a:ext>
            </a:extLst>
          </p:cNvPr>
          <p:cNvSpPr txBox="1"/>
          <p:nvPr/>
        </p:nvSpPr>
        <p:spPr>
          <a:xfrm>
            <a:off x="1521055" y="1669634"/>
            <a:ext cx="9144000" cy="3747315"/>
          </a:xfrm>
          <a:prstGeom prst="rect">
            <a:avLst/>
          </a:prstGeom>
        </p:spPr>
        <p:txBody>
          <a:bodyPr vert="horz" lIns="91440" tIns="45720" rIns="91440" bIns="45720" rtlCol="0">
            <a:normAutofit/>
          </a:bodyPr>
          <a:lstStyle/>
          <a:p>
            <a:pPr algn="ctr">
              <a:lnSpc>
                <a:spcPct val="90000"/>
              </a:lnSpc>
              <a:spcBef>
                <a:spcPts val="1000"/>
              </a:spcBef>
            </a:pPr>
            <a:r>
              <a:rPr lang="en-US" sz="2000" b="1" kern="1200" dirty="0">
                <a:solidFill>
                  <a:schemeClr val="tx1"/>
                </a:solidFill>
                <a:latin typeface="Aptos" panose="020B0004020202020204" pitchFamily="34" charset="0"/>
              </a:rPr>
              <a:t>Founded In:</a:t>
            </a:r>
            <a:r>
              <a:rPr lang="en-US" sz="2000" kern="1200" dirty="0">
                <a:solidFill>
                  <a:schemeClr val="tx1"/>
                </a:solidFill>
                <a:latin typeface="Aptos" panose="020B0004020202020204" pitchFamily="34" charset="0"/>
              </a:rPr>
              <a:t> 1976 by Steve Jobs, Steve Wozniak, and Ronald Wayne.</a:t>
            </a:r>
          </a:p>
          <a:p>
            <a:pPr algn="ctr">
              <a:lnSpc>
                <a:spcPct val="90000"/>
              </a:lnSpc>
              <a:spcBef>
                <a:spcPts val="1000"/>
              </a:spcBef>
            </a:pPr>
            <a:endParaRPr lang="en-US" sz="2000" kern="1200" dirty="0">
              <a:solidFill>
                <a:schemeClr val="tx1"/>
              </a:solidFill>
              <a:latin typeface="Aptos" panose="020B0004020202020204" pitchFamily="34" charset="0"/>
            </a:endParaRPr>
          </a:p>
          <a:p>
            <a:pPr algn="ctr">
              <a:lnSpc>
                <a:spcPct val="90000"/>
              </a:lnSpc>
              <a:spcBef>
                <a:spcPts val="1000"/>
              </a:spcBef>
            </a:pPr>
            <a:r>
              <a:rPr lang="en-US" sz="2000" b="1" kern="1200" dirty="0">
                <a:solidFill>
                  <a:schemeClr val="tx1"/>
                </a:solidFill>
                <a:latin typeface="Aptos" panose="020B0004020202020204" pitchFamily="34" charset="0"/>
              </a:rPr>
              <a:t>Mission Statement:</a:t>
            </a:r>
            <a:r>
              <a:rPr lang="en-US" sz="2000" kern="1200" dirty="0">
                <a:solidFill>
                  <a:schemeClr val="tx1"/>
                </a:solidFill>
                <a:latin typeface="Aptos" panose="020B0004020202020204" pitchFamily="34" charset="0"/>
              </a:rPr>
              <a:t> "To bring the best user experience to customers through innovative hardware, software, and services.”</a:t>
            </a:r>
          </a:p>
          <a:p>
            <a:pPr algn="ctr">
              <a:lnSpc>
                <a:spcPct val="90000"/>
              </a:lnSpc>
              <a:spcBef>
                <a:spcPts val="1000"/>
              </a:spcBef>
            </a:pPr>
            <a:endParaRPr lang="en-US" sz="2000" kern="1200" dirty="0">
              <a:solidFill>
                <a:schemeClr val="tx1"/>
              </a:solidFill>
              <a:latin typeface="Aptos" panose="020B0004020202020204" pitchFamily="34" charset="0"/>
            </a:endParaRPr>
          </a:p>
          <a:p>
            <a:pPr algn="ctr">
              <a:lnSpc>
                <a:spcPct val="90000"/>
              </a:lnSpc>
              <a:spcBef>
                <a:spcPts val="1000"/>
              </a:spcBef>
            </a:pPr>
            <a:r>
              <a:rPr lang="en-US" sz="2000" b="1" kern="1200" dirty="0">
                <a:solidFill>
                  <a:schemeClr val="tx1"/>
                </a:solidFill>
                <a:latin typeface="Aptos" panose="020B0004020202020204" pitchFamily="34" charset="0"/>
              </a:rPr>
              <a:t>Business Model:</a:t>
            </a:r>
            <a:r>
              <a:rPr lang="en-US" sz="2000" kern="1200" dirty="0">
                <a:solidFill>
                  <a:schemeClr val="tx1"/>
                </a:solidFill>
                <a:latin typeface="Aptos" panose="020B0004020202020204" pitchFamily="34" charset="0"/>
              </a:rPr>
              <a:t> Apple operates on a premium pricing strategy, focusing on high-quality hardware, software ecosystem, and subscription-based services.</a:t>
            </a:r>
          </a:p>
          <a:p>
            <a:pPr algn="ctr">
              <a:lnSpc>
                <a:spcPct val="90000"/>
              </a:lnSpc>
              <a:spcBef>
                <a:spcPts val="1000"/>
              </a:spcBef>
            </a:pPr>
            <a:endParaRPr lang="en-US" sz="2000" kern="1200" dirty="0">
              <a:solidFill>
                <a:schemeClr val="tx1"/>
              </a:solidFill>
              <a:latin typeface="Aptos" panose="020B0004020202020204" pitchFamily="34" charset="0"/>
            </a:endParaRPr>
          </a:p>
        </p:txBody>
      </p:sp>
      <p:sp>
        <p:nvSpPr>
          <p:cNvPr id="2" name="TextBox 1">
            <a:extLst>
              <a:ext uri="{FF2B5EF4-FFF2-40B4-BE49-F238E27FC236}">
                <a16:creationId xmlns:a16="http://schemas.microsoft.com/office/drawing/2014/main" id="{3F53697C-610F-75A5-3FFA-ACABE3899FA9}"/>
              </a:ext>
            </a:extLst>
          </p:cNvPr>
          <p:cNvSpPr txBox="1"/>
          <p:nvPr/>
        </p:nvSpPr>
        <p:spPr>
          <a:xfrm>
            <a:off x="752354" y="821803"/>
            <a:ext cx="1818575" cy="723275"/>
          </a:xfrm>
          <a:prstGeom prst="rect">
            <a:avLst/>
          </a:prstGeom>
          <a:noFill/>
        </p:spPr>
        <p:txBody>
          <a:bodyPr wrap="none" rtlCol="0">
            <a:spAutoFit/>
          </a:bodyPr>
          <a:lstStyle/>
          <a:p>
            <a:pPr>
              <a:spcAft>
                <a:spcPts val="600"/>
              </a:spcAft>
            </a:pPr>
            <a:r>
              <a:rPr lang="en-IN" b="1" dirty="0">
                <a:latin typeface="Aptos" panose="020B0004020202020204" pitchFamily="34" charset="0"/>
              </a:rPr>
              <a:t>Apple Overview</a:t>
            </a:r>
          </a:p>
          <a:p>
            <a:pPr>
              <a:spcAft>
                <a:spcPts val="600"/>
              </a:spcAft>
            </a:pPr>
            <a:endParaRPr lang="en-US" dirty="0">
              <a:latin typeface="Aptos" panose="020B0004020202020204" pitchFamily="34" charset="0"/>
            </a:endParaRPr>
          </a:p>
        </p:txBody>
      </p:sp>
    </p:spTree>
    <p:extLst>
      <p:ext uri="{BB962C8B-B14F-4D97-AF65-F5344CB8AC3E}">
        <p14:creationId xmlns:p14="http://schemas.microsoft.com/office/powerpoint/2010/main" val="4156618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82CE68-302C-AF91-6256-AD8CFD51368A}"/>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7AF4DA-932D-2171-A0E0-73111009D2D2}"/>
              </a:ext>
            </a:extLst>
          </p:cNvPr>
          <p:cNvSpPr txBox="1"/>
          <p:nvPr/>
        </p:nvSpPr>
        <p:spPr>
          <a:xfrm>
            <a:off x="572493" y="1056898"/>
            <a:ext cx="6713552" cy="5041108"/>
          </a:xfrm>
          <a:prstGeom prst="rect">
            <a:avLst/>
          </a:prstGeom>
        </p:spPr>
        <p:txBody>
          <a:bodyPr vert="horz" lIns="91440" tIns="45720" rIns="91440" bIns="45720" rtlCol="0" anchor="t">
            <a:normAutofit lnSpcReduction="10000"/>
          </a:bodyPr>
          <a:lstStyle/>
          <a:p>
            <a:pPr>
              <a:lnSpc>
                <a:spcPct val="150000"/>
              </a:lnSpc>
              <a:spcAft>
                <a:spcPts val="600"/>
              </a:spcAft>
            </a:pPr>
            <a:r>
              <a:rPr lang="en-US" sz="2000" b="1" dirty="0">
                <a:latin typeface="Aptos" panose="020B0004020202020204" pitchFamily="34" charset="0"/>
              </a:rPr>
              <a:t>The History of Apple Inc.</a:t>
            </a:r>
          </a:p>
          <a:p>
            <a:pPr indent="-228600">
              <a:lnSpc>
                <a:spcPct val="150000"/>
              </a:lnSpc>
              <a:spcAft>
                <a:spcPts val="600"/>
              </a:spcAft>
              <a:buFont typeface="Arial" panose="020B0604020202020204" pitchFamily="34" charset="0"/>
              <a:buChar char="•"/>
            </a:pPr>
            <a:endParaRPr lang="en-US" sz="2000" dirty="0">
              <a:latin typeface="Aptos" panose="020B0004020202020204" pitchFamily="34" charset="0"/>
            </a:endParaRPr>
          </a:p>
          <a:p>
            <a:pPr>
              <a:lnSpc>
                <a:spcPct val="150000"/>
              </a:lnSpc>
              <a:spcAft>
                <a:spcPts val="600"/>
              </a:spcAft>
            </a:pPr>
            <a:r>
              <a:rPr lang="en-US" sz="2000" dirty="0">
                <a:latin typeface="Aptos" panose="020B0004020202020204" pitchFamily="34" charset="0"/>
              </a:rPr>
              <a:t>Apple Inc. was founded on April 1, 1976, by Steve Jobs, Steve Wozniak, and Ronald Wayne in a garage in Cupertino, California. Their first major success was the Apple II (1977), followed by the Macintosh (1984). After Jobs' departure in 1985, Apple struggled until his return in 1997, leading to revolutionary products like the iMac, iPod, iPhone, and iPad. Under CEO Tim Cook, Apple expanded into wearables, services, and custom silicon (M1/M2 chips). Today, it is a trillion-dollar company shaping the future of technology.</a:t>
            </a:r>
          </a:p>
        </p:txBody>
      </p:sp>
      <p:pic>
        <p:nvPicPr>
          <p:cNvPr id="2050" name="Picture 2" descr="The Fascinating History of the Apple ...">
            <a:extLst>
              <a:ext uri="{FF2B5EF4-FFF2-40B4-BE49-F238E27FC236}">
                <a16:creationId xmlns:a16="http://schemas.microsoft.com/office/drawing/2014/main" id="{A266685C-A869-CF5A-CA9C-2E2996FB7F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2472" r="2365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327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2A8969-2FBC-82F4-834C-9E392FCD732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7BD1D19-9AC7-4BF8-57C2-8DD2BAEAF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A7D822E-E21F-422C-DF0C-14A11CCA6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E4FA8ADE-460A-30C9-E974-5B87A66B2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25AB3175-CE27-81EF-1A6E-A3EA56603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4112FEE9-4305-2A8B-534F-45A25D13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7CF418E5-36A7-F108-7876-E523C5856420}"/>
              </a:ext>
            </a:extLst>
          </p:cNvPr>
          <p:cNvSpPr txBox="1"/>
          <p:nvPr/>
        </p:nvSpPr>
        <p:spPr>
          <a:xfrm>
            <a:off x="3802284" y="389036"/>
            <a:ext cx="6099858" cy="461665"/>
          </a:xfrm>
          <a:prstGeom prst="rect">
            <a:avLst/>
          </a:prstGeom>
          <a:noFill/>
        </p:spPr>
        <p:txBody>
          <a:bodyPr wrap="square">
            <a:spAutoFit/>
          </a:bodyPr>
          <a:lstStyle/>
          <a:p>
            <a:r>
              <a:rPr lang="en-IN" sz="2400" b="1" dirty="0">
                <a:latin typeface="Aptos" panose="020B0004020202020204" pitchFamily="34" charset="0"/>
              </a:rPr>
              <a:t>Market Position and Growth</a:t>
            </a:r>
          </a:p>
        </p:txBody>
      </p:sp>
      <p:sp>
        <p:nvSpPr>
          <p:cNvPr id="4" name="TextBox 3">
            <a:extLst>
              <a:ext uri="{FF2B5EF4-FFF2-40B4-BE49-F238E27FC236}">
                <a16:creationId xmlns:a16="http://schemas.microsoft.com/office/drawing/2014/main" id="{26EE735B-FF51-95B8-2C9C-5DFCE5145A62}"/>
              </a:ext>
            </a:extLst>
          </p:cNvPr>
          <p:cNvSpPr txBox="1"/>
          <p:nvPr/>
        </p:nvSpPr>
        <p:spPr>
          <a:xfrm>
            <a:off x="786068" y="1951774"/>
            <a:ext cx="8789457" cy="1894558"/>
          </a:xfrm>
          <a:prstGeom prst="rect">
            <a:avLst/>
          </a:prstGeom>
          <a:noFill/>
        </p:spPr>
        <p:txBody>
          <a:bodyPr wrap="none" rtlCol="0">
            <a:spAutoFit/>
          </a:bodyPr>
          <a:lstStyle/>
          <a:p>
            <a:pPr>
              <a:lnSpc>
                <a:spcPct val="150000"/>
              </a:lnSpc>
            </a:pPr>
            <a:r>
              <a:rPr lang="en-IN" sz="2000" b="1" dirty="0">
                <a:latin typeface="Aptos" panose="020B0004020202020204" pitchFamily="34" charset="0"/>
              </a:rPr>
              <a:t>Growth Trajectory</a:t>
            </a:r>
          </a:p>
          <a:p>
            <a:pPr marL="342900" indent="-342900">
              <a:lnSpc>
                <a:spcPct val="150000"/>
              </a:lnSpc>
              <a:buFont typeface="Arial" panose="020B0604020202020204" pitchFamily="34" charset="0"/>
              <a:buChar char="•"/>
            </a:pPr>
            <a:r>
              <a:rPr lang="en-IN" sz="2000" dirty="0">
                <a:latin typeface="Aptos" panose="020B0004020202020204" pitchFamily="34" charset="0"/>
              </a:rPr>
              <a:t>Apple has consistently grown due to its innovation and strong brand loyalty.</a:t>
            </a:r>
          </a:p>
          <a:p>
            <a:pPr marL="342900" indent="-342900">
              <a:lnSpc>
                <a:spcPct val="150000"/>
              </a:lnSpc>
              <a:buFont typeface="Arial" panose="020B0604020202020204" pitchFamily="34" charset="0"/>
              <a:buChar char="•"/>
            </a:pPr>
            <a:r>
              <a:rPr lang="en-IN" sz="2000" dirty="0">
                <a:latin typeface="Aptos" panose="020B0004020202020204" pitchFamily="34" charset="0"/>
              </a:rPr>
              <a:t>Expansion into emerging markets has contributed to continued growth.</a:t>
            </a:r>
          </a:p>
          <a:p>
            <a:pPr>
              <a:lnSpc>
                <a:spcPct val="150000"/>
              </a:lnSpc>
            </a:pPr>
            <a:endParaRPr lang="en-US" sz="2000" dirty="0">
              <a:latin typeface="Aptos" panose="020B0004020202020204" pitchFamily="34" charset="0"/>
            </a:endParaRPr>
          </a:p>
        </p:txBody>
      </p:sp>
    </p:spTree>
    <p:extLst>
      <p:ext uri="{BB962C8B-B14F-4D97-AF65-F5344CB8AC3E}">
        <p14:creationId xmlns:p14="http://schemas.microsoft.com/office/powerpoint/2010/main" val="2519422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C0C912-3CD8-B48D-1861-CAFA148D9310}"/>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483C7AD5-2548-9B2B-AC21-07DDE1D7FA2C}"/>
              </a:ext>
            </a:extLst>
          </p:cNvPr>
          <p:cNvSpPr txBox="1"/>
          <p:nvPr/>
        </p:nvSpPr>
        <p:spPr>
          <a:xfrm>
            <a:off x="1371597" y="348865"/>
            <a:ext cx="10044023" cy="87772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rgbClr val="FFFFFF"/>
                </a:solidFill>
                <a:latin typeface="+mj-lt"/>
                <a:ea typeface="+mj-ea"/>
                <a:cs typeface="+mj-cs"/>
              </a:rPr>
              <a:t>Revenue Model</a:t>
            </a:r>
          </a:p>
        </p:txBody>
      </p:sp>
      <p:graphicFrame>
        <p:nvGraphicFramePr>
          <p:cNvPr id="18" name="TextBox 4">
            <a:extLst>
              <a:ext uri="{FF2B5EF4-FFF2-40B4-BE49-F238E27FC236}">
                <a16:creationId xmlns:a16="http://schemas.microsoft.com/office/drawing/2014/main" id="{D4EEC165-D65D-1CE9-E8F7-A3B21571C8BB}"/>
              </a:ext>
            </a:extLst>
          </p:cNvPr>
          <p:cNvGraphicFramePr/>
          <p:nvPr>
            <p:extLst>
              <p:ext uri="{D42A27DB-BD31-4B8C-83A1-F6EECF244321}">
                <p14:modId xmlns:p14="http://schemas.microsoft.com/office/powerpoint/2010/main" val="203333304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8863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CA8A88-CC64-A7F3-7FAA-5C3B3C087D50}"/>
            </a:ext>
          </a:extLst>
        </p:cNvPr>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6" name="Rectangle 35">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424B9232-67CD-2AA3-CAA4-54785E11078C}"/>
              </a:ext>
            </a:extLst>
          </p:cNvPr>
          <p:cNvSpPr txBox="1"/>
          <p:nvPr/>
        </p:nvSpPr>
        <p:spPr>
          <a:xfrm>
            <a:off x="1115568" y="509521"/>
            <a:ext cx="10232136" cy="101498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dirty="0">
                <a:solidFill>
                  <a:schemeClr val="tx1"/>
                </a:solidFill>
                <a:latin typeface="+mj-lt"/>
                <a:ea typeface="+mj-ea"/>
                <a:cs typeface="+mj-cs"/>
              </a:rPr>
              <a:t>Technology Utilization</a:t>
            </a:r>
          </a:p>
        </p:txBody>
      </p:sp>
      <p:sp>
        <p:nvSpPr>
          <p:cNvPr id="26" name="Rectangle 25">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7" name="TextBox 4">
            <a:extLst>
              <a:ext uri="{FF2B5EF4-FFF2-40B4-BE49-F238E27FC236}">
                <a16:creationId xmlns:a16="http://schemas.microsoft.com/office/drawing/2014/main" id="{FCC38178-3097-8451-E9EA-175E22EA9E91}"/>
              </a:ext>
            </a:extLst>
          </p:cNvPr>
          <p:cNvGraphicFramePr/>
          <p:nvPr>
            <p:extLst>
              <p:ext uri="{D42A27DB-BD31-4B8C-83A1-F6EECF244321}">
                <p14:modId xmlns:p14="http://schemas.microsoft.com/office/powerpoint/2010/main" val="955383123"/>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113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545030-3E23-983C-AD80-F9EE0DD7BB1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A192B27-ABC2-92D2-EA7B-1DEAACAE46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F271D94-91CA-16D5-958B-0CB747C9B3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6FF7497-5379-4D4E-BD2C-4FE9AF9904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2FE73AB-D3CB-2A2B-F9E6-2EAD7860A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3FDE0901-3A01-A2B5-5EFC-E7B31EE3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831EA3D0-20C4-3450-CF84-556ECB3BDC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9A0EBC44-23FD-EB45-59B5-6D103058B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22" name="Freeform: Shape 21">
            <a:extLst>
              <a:ext uri="{FF2B5EF4-FFF2-40B4-BE49-F238E27FC236}">
                <a16:creationId xmlns:a16="http://schemas.microsoft.com/office/drawing/2014/main" id="{99114482-E1F9-AF5A-1F7C-43D13EC27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5AC88D8-B17C-FFFF-9781-CA0EFB8F2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7C29A1F8-6F9F-48F5-7171-630321EC00AD}"/>
              </a:ext>
            </a:extLst>
          </p:cNvPr>
          <p:cNvSpPr>
            <a:spLocks noGrp="1"/>
          </p:cNvSpPr>
          <p:nvPr>
            <p:ph type="subTitle" idx="1"/>
          </p:nvPr>
        </p:nvSpPr>
        <p:spPr>
          <a:xfrm>
            <a:off x="8958138" y="6325841"/>
            <a:ext cx="3312734" cy="1141851"/>
          </a:xfrm>
          <a:noFill/>
        </p:spPr>
        <p:txBody>
          <a:bodyPr>
            <a:normAutofit/>
          </a:bodyPr>
          <a:lstStyle/>
          <a:p>
            <a:r>
              <a:rPr lang="en-US" sz="2000" dirty="0">
                <a:solidFill>
                  <a:srgbClr val="080808"/>
                </a:solidFill>
                <a:latin typeface="Aptos" panose="020B0004020202020204" pitchFamily="34" charset="0"/>
              </a:rPr>
              <a:t>Tejaswi Podila</a:t>
            </a:r>
          </a:p>
        </p:txBody>
      </p:sp>
      <p:sp>
        <p:nvSpPr>
          <p:cNvPr id="2" name="Title 1">
            <a:extLst>
              <a:ext uri="{FF2B5EF4-FFF2-40B4-BE49-F238E27FC236}">
                <a16:creationId xmlns:a16="http://schemas.microsoft.com/office/drawing/2014/main" id="{9795F3B7-72E1-CD24-BDF6-9B0A220280D1}"/>
              </a:ext>
            </a:extLst>
          </p:cNvPr>
          <p:cNvSpPr>
            <a:spLocks noGrp="1"/>
          </p:cNvSpPr>
          <p:nvPr>
            <p:ph type="ctrTitle"/>
          </p:nvPr>
        </p:nvSpPr>
        <p:spPr>
          <a:xfrm>
            <a:off x="3937347" y="2353641"/>
            <a:ext cx="4535288" cy="2150719"/>
          </a:xfrm>
          <a:noFill/>
        </p:spPr>
        <p:txBody>
          <a:bodyPr anchor="ctr">
            <a:normAutofit/>
          </a:bodyPr>
          <a:lstStyle/>
          <a:p>
            <a:pPr algn="l"/>
            <a:r>
              <a:rPr lang="en-IN" sz="4000" b="1" dirty="0">
                <a:latin typeface="Aptos" panose="020B0004020202020204" pitchFamily="34" charset="0"/>
              </a:rPr>
              <a:t>SWOT Analysis</a:t>
            </a:r>
            <a:endParaRPr lang="en-IN" sz="4000" dirty="0">
              <a:latin typeface="Aptos" panose="020B0004020202020204" pitchFamily="34" charset="0"/>
            </a:endParaRPr>
          </a:p>
        </p:txBody>
      </p:sp>
      <p:sp>
        <p:nvSpPr>
          <p:cNvPr id="26" name="Freeform: Shape 25">
            <a:extLst>
              <a:ext uri="{FF2B5EF4-FFF2-40B4-BE49-F238E27FC236}">
                <a16:creationId xmlns:a16="http://schemas.microsoft.com/office/drawing/2014/main" id="{6814F371-E6CC-18D5-F8AD-FB16F9AED1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D68F6D63-ECD8-D08E-A7CF-95E3EB3D9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504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65CB42-7A9D-67F6-849C-E11003EB9D3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AD4EE6F3-CD19-85D0-D8F6-17595AC3C1B9}"/>
              </a:ext>
            </a:extLst>
          </p:cNvPr>
          <p:cNvSpPr txBox="1"/>
          <p:nvPr/>
        </p:nvSpPr>
        <p:spPr>
          <a:xfrm>
            <a:off x="566928" y="2404028"/>
            <a:ext cx="11223774" cy="3695020"/>
          </a:xfrm>
          <a:prstGeom prst="rect">
            <a:avLst/>
          </a:prstGeom>
        </p:spPr>
        <p:txBody>
          <a:bodyPr vert="horz" lIns="91440" tIns="45720" rIns="91440" bIns="45720" rtlCol="0">
            <a:normAutofit/>
          </a:bodyPr>
          <a:lstStyle/>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Strong Brand Loyalty</a:t>
            </a:r>
            <a:r>
              <a:rPr lang="en-US" sz="2000" dirty="0">
                <a:latin typeface="Aptos" panose="020B0004020202020204" pitchFamily="34" charset="0"/>
              </a:rPr>
              <a:t> – Apple has a dedicated customer base.</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Innovative Technology</a:t>
            </a:r>
            <a:r>
              <a:rPr lang="en-US" sz="2000" dirty="0">
                <a:latin typeface="Aptos" panose="020B0004020202020204" pitchFamily="34" charset="0"/>
              </a:rPr>
              <a:t> – Consistently leads in innovation (e.g., iPhones, MacBooks).</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Ecosystem Integration</a:t>
            </a:r>
            <a:r>
              <a:rPr lang="en-US" sz="2000" dirty="0">
                <a:latin typeface="Aptos" panose="020B0004020202020204" pitchFamily="34" charset="0"/>
              </a:rPr>
              <a:t> – Seamless experience across Apple devices (iOS, macOS, iPadOS).</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Financial Strength</a:t>
            </a:r>
            <a:r>
              <a:rPr lang="en-US" sz="2000" dirty="0">
                <a:latin typeface="Aptos" panose="020B0004020202020204" pitchFamily="34" charset="0"/>
              </a:rPr>
              <a:t> – One of the world’s most valuable companies with strong revenue streams.</a:t>
            </a:r>
          </a:p>
          <a:p>
            <a:pPr marL="342900" indent="-228600">
              <a:lnSpc>
                <a:spcPct val="150000"/>
              </a:lnSpc>
              <a:spcAft>
                <a:spcPts val="600"/>
              </a:spcAft>
              <a:buFont typeface="Arial" panose="020B0604020202020204" pitchFamily="34" charset="0"/>
              <a:buChar char="•"/>
            </a:pPr>
            <a:r>
              <a:rPr lang="en-US" sz="2000" b="1" dirty="0">
                <a:latin typeface="Aptos" panose="020B0004020202020204" pitchFamily="34" charset="0"/>
              </a:rPr>
              <a:t>Retail &amp; Online Presence</a:t>
            </a:r>
            <a:r>
              <a:rPr lang="en-US" sz="2000" dirty="0">
                <a:latin typeface="Aptos" panose="020B0004020202020204" pitchFamily="34" charset="0"/>
              </a:rPr>
              <a:t> – Well-optimized Apple Stores and online sales channels.</a:t>
            </a:r>
          </a:p>
        </p:txBody>
      </p:sp>
      <p:sp>
        <p:nvSpPr>
          <p:cNvPr id="2" name="TextBox 1">
            <a:extLst>
              <a:ext uri="{FF2B5EF4-FFF2-40B4-BE49-F238E27FC236}">
                <a16:creationId xmlns:a16="http://schemas.microsoft.com/office/drawing/2014/main" id="{83D047DA-7FBF-1BC4-3157-2E3F1886C30E}"/>
              </a:ext>
            </a:extLst>
          </p:cNvPr>
          <p:cNvSpPr txBox="1"/>
          <p:nvPr/>
        </p:nvSpPr>
        <p:spPr>
          <a:xfrm>
            <a:off x="686225" y="921038"/>
            <a:ext cx="1772408" cy="954107"/>
          </a:xfrm>
          <a:prstGeom prst="rect">
            <a:avLst/>
          </a:prstGeom>
          <a:noFill/>
        </p:spPr>
        <p:txBody>
          <a:bodyPr wrap="none" rtlCol="0">
            <a:spAutoFit/>
          </a:bodyPr>
          <a:lstStyle/>
          <a:p>
            <a:r>
              <a:rPr lang="en-US" sz="2800" b="1" dirty="0">
                <a:latin typeface="Aptos" panose="020B0004020202020204" pitchFamily="34" charset="0"/>
              </a:rPr>
              <a:t>Strengths</a:t>
            </a:r>
          </a:p>
          <a:p>
            <a:endParaRPr lang="en-US" sz="2800" dirty="0">
              <a:latin typeface="Aptos" panose="020B0004020202020204" pitchFamily="34" charset="0"/>
            </a:endParaRPr>
          </a:p>
        </p:txBody>
      </p:sp>
    </p:spTree>
    <p:extLst>
      <p:ext uri="{BB962C8B-B14F-4D97-AF65-F5344CB8AC3E}">
        <p14:creationId xmlns:p14="http://schemas.microsoft.com/office/powerpoint/2010/main" val="3483923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12727</TotalTime>
  <Words>865</Words>
  <Application>Microsoft Macintosh PowerPoint</Application>
  <PresentationFormat>Widescreen</PresentationFormat>
  <Paragraphs>88</Paragraphs>
  <Slides>20</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Calibri</vt:lpstr>
      <vt:lpstr>Calibri Light</vt:lpstr>
      <vt:lpstr>Wingdings</vt:lpstr>
      <vt:lpstr>Office Theme</vt:lpstr>
      <vt:lpstr>Apple Inc.    - Case Study Analysis</vt:lpstr>
      <vt:lpstr>PowerPoint Presentation</vt:lpstr>
      <vt:lpstr>PowerPoint Presentation</vt:lpstr>
      <vt:lpstr>PowerPoint Presentation</vt:lpstr>
      <vt:lpstr>PowerPoint Presentation</vt:lpstr>
      <vt:lpstr>PowerPoint Presentation</vt:lpstr>
      <vt:lpstr>PowerPoint Presentation</vt:lpstr>
      <vt:lpstr>SWOT Analysis</vt:lpstr>
      <vt:lpstr>PowerPoint Presentation</vt:lpstr>
      <vt:lpstr>PowerPoint Presentation</vt:lpstr>
      <vt:lpstr>PowerPoint Presentation</vt:lpstr>
      <vt:lpstr>PowerPoint Presentation</vt:lpstr>
      <vt:lpstr>2. Porter’s 5 Forces Analysis</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My Preparation</dc:title>
  <dc:creator>Tejaswi Podila .</dc:creator>
  <cp:lastModifiedBy>Tejaswi Podila .</cp:lastModifiedBy>
  <cp:revision>87</cp:revision>
  <dcterms:created xsi:type="dcterms:W3CDTF">2022-06-27T14:32:37Z</dcterms:created>
  <dcterms:modified xsi:type="dcterms:W3CDTF">2025-02-28T19:35:30Z</dcterms:modified>
</cp:coreProperties>
</file>