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555" r:id="rId3"/>
    <p:sldId id="565" r:id="rId4"/>
    <p:sldId id="593" r:id="rId5"/>
    <p:sldId id="594" r:id="rId6"/>
    <p:sldId id="595" r:id="rId7"/>
    <p:sldId id="596" r:id="rId8"/>
    <p:sldId id="600" r:id="rId9"/>
    <p:sldId id="602" r:id="rId10"/>
    <p:sldId id="567" r:id="rId11"/>
    <p:sldId id="574" r:id="rId12"/>
    <p:sldId id="575" r:id="rId13"/>
    <p:sldId id="576" r:id="rId14"/>
    <p:sldId id="603" r:id="rId15"/>
    <p:sldId id="577" r:id="rId16"/>
    <p:sldId id="578" r:id="rId17"/>
    <p:sldId id="579" r:id="rId18"/>
    <p:sldId id="580" r:id="rId19"/>
    <p:sldId id="581" r:id="rId20"/>
    <p:sldId id="592" r:id="rId21"/>
    <p:sldId id="601" r:id="rId22"/>
    <p:sldId id="573" r:id="rId23"/>
    <p:sldId id="55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67"/>
    <p:restoredTop sz="87551"/>
  </p:normalViewPr>
  <p:slideViewPr>
    <p:cSldViewPr snapToGrid="0" snapToObjects="1">
      <p:cViewPr varScale="1">
        <p:scale>
          <a:sx n="111" d="100"/>
          <a:sy n="111" d="100"/>
        </p:scale>
        <p:origin x="1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ABC0E-50DB-4006-85F3-8631988E1A5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AD8F61D-F862-4D6C-8325-F22207AE89AC}">
      <dgm:prSet/>
      <dgm:spPr/>
      <dgm:t>
        <a:bodyPr/>
        <a:lstStyle/>
        <a:p>
          <a:r>
            <a:rPr lang="en-IN" b="1"/>
            <a:t>Product Sales:</a:t>
          </a:r>
          <a:r>
            <a:rPr lang="en-IN"/>
            <a:t> iPhones, iPads, MacBooks, Apple Watch, and accessories.</a:t>
          </a:r>
          <a:endParaRPr lang="en-US"/>
        </a:p>
      </dgm:t>
    </dgm:pt>
    <dgm:pt modelId="{F1477D8D-E964-4272-86C7-2B9E815C4A98}" type="parTrans" cxnId="{9452B1CB-5E9B-47F8-9E75-33FDE83B83F8}">
      <dgm:prSet/>
      <dgm:spPr/>
      <dgm:t>
        <a:bodyPr/>
        <a:lstStyle/>
        <a:p>
          <a:endParaRPr lang="en-US"/>
        </a:p>
      </dgm:t>
    </dgm:pt>
    <dgm:pt modelId="{27D46108-1A66-4A63-B350-D9D95AC502A3}" type="sibTrans" cxnId="{9452B1CB-5E9B-47F8-9E75-33FDE83B83F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6AA04E5-BD69-445A-A80F-9932B55114DF}">
      <dgm:prSet/>
      <dgm:spPr/>
      <dgm:t>
        <a:bodyPr/>
        <a:lstStyle/>
        <a:p>
          <a:r>
            <a:rPr lang="en-IN" b="1"/>
            <a:t>Membership &amp; Services:</a:t>
          </a:r>
          <a:r>
            <a:rPr lang="en-IN"/>
            <a:t> Apple Music, iCloud, Apple TV+, Apple Arcade, and AppleCare.</a:t>
          </a:r>
          <a:endParaRPr lang="en-US"/>
        </a:p>
      </dgm:t>
    </dgm:pt>
    <dgm:pt modelId="{81323133-8CF3-4A2E-9739-1E29117C2E8C}" type="parTrans" cxnId="{E9BA128C-A1AE-4FE3-93F1-34AA5643B80F}">
      <dgm:prSet/>
      <dgm:spPr/>
      <dgm:t>
        <a:bodyPr/>
        <a:lstStyle/>
        <a:p>
          <a:endParaRPr lang="en-US"/>
        </a:p>
      </dgm:t>
    </dgm:pt>
    <dgm:pt modelId="{9669BA61-93AA-4AD3-889F-EBDF63A9D6D3}" type="sibTrans" cxnId="{E9BA128C-A1AE-4FE3-93F1-34AA5643B80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A632DB8-DA9A-4FDD-A4B4-20E5F26AB33F}">
      <dgm:prSet/>
      <dgm:spPr/>
      <dgm:t>
        <a:bodyPr/>
        <a:lstStyle/>
        <a:p>
          <a:r>
            <a:rPr lang="en-IN" b="1"/>
            <a:t>Market Value:</a:t>
          </a:r>
          <a:r>
            <a:rPr lang="en-IN"/>
            <a:t> Among the most valuable companies globally, with a valuation exceeding $2.5 trillion.</a:t>
          </a:r>
          <a:endParaRPr lang="en-US"/>
        </a:p>
      </dgm:t>
    </dgm:pt>
    <dgm:pt modelId="{755E10CD-F292-4AB8-969F-524CF80FAD58}" type="parTrans" cxnId="{03D24C0F-F602-4859-9EB8-B81BE01E256B}">
      <dgm:prSet/>
      <dgm:spPr/>
      <dgm:t>
        <a:bodyPr/>
        <a:lstStyle/>
        <a:p>
          <a:endParaRPr lang="en-US"/>
        </a:p>
      </dgm:t>
    </dgm:pt>
    <dgm:pt modelId="{9CE8128F-4F53-4801-81AD-2EF0A3FF33BE}" type="sibTrans" cxnId="{03D24C0F-F602-4859-9EB8-B81BE01E256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167D258-48C4-441F-8933-DD9F51EA8898}">
      <dgm:prSet/>
      <dgm:spPr/>
      <dgm:t>
        <a:bodyPr/>
        <a:lstStyle/>
        <a:p>
          <a:r>
            <a:rPr lang="en-IN" b="1"/>
            <a:t>Revenue:</a:t>
          </a:r>
          <a:r>
            <a:rPr lang="en-IN"/>
            <a:t> Over $400 billion annually, driven by both hardware and software services.</a:t>
          </a:r>
          <a:endParaRPr lang="en-US"/>
        </a:p>
      </dgm:t>
    </dgm:pt>
    <dgm:pt modelId="{C325FC47-D215-439C-BDC7-7AD85DB270B2}" type="parTrans" cxnId="{5D4908BC-65FE-4153-AA1E-CB72EE67EE59}">
      <dgm:prSet/>
      <dgm:spPr/>
      <dgm:t>
        <a:bodyPr/>
        <a:lstStyle/>
        <a:p>
          <a:endParaRPr lang="en-US"/>
        </a:p>
      </dgm:t>
    </dgm:pt>
    <dgm:pt modelId="{23C508D6-BD87-43B5-9A42-6443661E6AF6}" type="sibTrans" cxnId="{5D4908BC-65FE-4153-AA1E-CB72EE67EE5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89D0A23-4209-214F-B3A4-C1681EDFAF94}" type="pres">
      <dgm:prSet presAssocID="{E83ABC0E-50DB-4006-85F3-8631988E1A51}" presName="Name0" presStyleCnt="0">
        <dgm:presLayoutVars>
          <dgm:animLvl val="lvl"/>
          <dgm:resizeHandles val="exact"/>
        </dgm:presLayoutVars>
      </dgm:prSet>
      <dgm:spPr/>
    </dgm:pt>
    <dgm:pt modelId="{D49D581A-032F-CF40-AAF1-3F4C96B795BE}" type="pres">
      <dgm:prSet presAssocID="{5AD8F61D-F862-4D6C-8325-F22207AE89AC}" presName="compositeNode" presStyleCnt="0">
        <dgm:presLayoutVars>
          <dgm:bulletEnabled val="1"/>
        </dgm:presLayoutVars>
      </dgm:prSet>
      <dgm:spPr/>
    </dgm:pt>
    <dgm:pt modelId="{23164DC2-EBA7-3C44-9663-501BC5233ABD}" type="pres">
      <dgm:prSet presAssocID="{5AD8F61D-F862-4D6C-8325-F22207AE89AC}" presName="bgRect" presStyleLbl="alignNode1" presStyleIdx="0" presStyleCnt="4"/>
      <dgm:spPr/>
    </dgm:pt>
    <dgm:pt modelId="{4C8BDF88-C5D7-2A40-A6EA-3F48ED38DF07}" type="pres">
      <dgm:prSet presAssocID="{27D46108-1A66-4A63-B350-D9D95AC502A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F16E40A-9AD8-9C40-9AC7-F2E3034A8251}" type="pres">
      <dgm:prSet presAssocID="{5AD8F61D-F862-4D6C-8325-F22207AE89AC}" presName="nodeRect" presStyleLbl="alignNode1" presStyleIdx="0" presStyleCnt="4">
        <dgm:presLayoutVars>
          <dgm:bulletEnabled val="1"/>
        </dgm:presLayoutVars>
      </dgm:prSet>
      <dgm:spPr/>
    </dgm:pt>
    <dgm:pt modelId="{770FD93E-181D-8046-B1FA-CAB9FC37A30D}" type="pres">
      <dgm:prSet presAssocID="{27D46108-1A66-4A63-B350-D9D95AC502A3}" presName="sibTrans" presStyleCnt="0"/>
      <dgm:spPr/>
    </dgm:pt>
    <dgm:pt modelId="{AE45E850-9B31-1B46-B09A-48D4B9B6A1E4}" type="pres">
      <dgm:prSet presAssocID="{C6AA04E5-BD69-445A-A80F-9932B55114DF}" presName="compositeNode" presStyleCnt="0">
        <dgm:presLayoutVars>
          <dgm:bulletEnabled val="1"/>
        </dgm:presLayoutVars>
      </dgm:prSet>
      <dgm:spPr/>
    </dgm:pt>
    <dgm:pt modelId="{41379F91-63DB-4F4A-98AC-0D553F2BDDD8}" type="pres">
      <dgm:prSet presAssocID="{C6AA04E5-BD69-445A-A80F-9932B55114DF}" presName="bgRect" presStyleLbl="alignNode1" presStyleIdx="1" presStyleCnt="4"/>
      <dgm:spPr/>
    </dgm:pt>
    <dgm:pt modelId="{BC447E13-BBBB-9747-990C-F8C2C511F4EF}" type="pres">
      <dgm:prSet presAssocID="{9669BA61-93AA-4AD3-889F-EBDF63A9D6D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F768E83-1518-9F4B-B251-B9E0DE90084F}" type="pres">
      <dgm:prSet presAssocID="{C6AA04E5-BD69-445A-A80F-9932B55114DF}" presName="nodeRect" presStyleLbl="alignNode1" presStyleIdx="1" presStyleCnt="4">
        <dgm:presLayoutVars>
          <dgm:bulletEnabled val="1"/>
        </dgm:presLayoutVars>
      </dgm:prSet>
      <dgm:spPr/>
    </dgm:pt>
    <dgm:pt modelId="{E66013AB-067D-1E4A-8BFB-BE0A43BAEC6C}" type="pres">
      <dgm:prSet presAssocID="{9669BA61-93AA-4AD3-889F-EBDF63A9D6D3}" presName="sibTrans" presStyleCnt="0"/>
      <dgm:spPr/>
    </dgm:pt>
    <dgm:pt modelId="{A1BF66FE-81AB-8C40-996F-233588E59E12}" type="pres">
      <dgm:prSet presAssocID="{DA632DB8-DA9A-4FDD-A4B4-20E5F26AB33F}" presName="compositeNode" presStyleCnt="0">
        <dgm:presLayoutVars>
          <dgm:bulletEnabled val="1"/>
        </dgm:presLayoutVars>
      </dgm:prSet>
      <dgm:spPr/>
    </dgm:pt>
    <dgm:pt modelId="{256618B3-50DB-1243-9BD0-2FC512E4EA6F}" type="pres">
      <dgm:prSet presAssocID="{DA632DB8-DA9A-4FDD-A4B4-20E5F26AB33F}" presName="bgRect" presStyleLbl="alignNode1" presStyleIdx="2" presStyleCnt="4"/>
      <dgm:spPr/>
    </dgm:pt>
    <dgm:pt modelId="{B8DDA189-C87A-8E46-A40D-BEF223DD404E}" type="pres">
      <dgm:prSet presAssocID="{9CE8128F-4F53-4801-81AD-2EF0A3FF33B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004BE7D-28D9-4047-BD6A-749CF72C1637}" type="pres">
      <dgm:prSet presAssocID="{DA632DB8-DA9A-4FDD-A4B4-20E5F26AB33F}" presName="nodeRect" presStyleLbl="alignNode1" presStyleIdx="2" presStyleCnt="4">
        <dgm:presLayoutVars>
          <dgm:bulletEnabled val="1"/>
        </dgm:presLayoutVars>
      </dgm:prSet>
      <dgm:spPr/>
    </dgm:pt>
    <dgm:pt modelId="{460A8AF9-9195-384C-B45F-BC6A18C9B63E}" type="pres">
      <dgm:prSet presAssocID="{9CE8128F-4F53-4801-81AD-2EF0A3FF33BE}" presName="sibTrans" presStyleCnt="0"/>
      <dgm:spPr/>
    </dgm:pt>
    <dgm:pt modelId="{556C1E10-8341-0942-B7EF-3EBE0250B46F}" type="pres">
      <dgm:prSet presAssocID="{6167D258-48C4-441F-8933-DD9F51EA8898}" presName="compositeNode" presStyleCnt="0">
        <dgm:presLayoutVars>
          <dgm:bulletEnabled val="1"/>
        </dgm:presLayoutVars>
      </dgm:prSet>
      <dgm:spPr/>
    </dgm:pt>
    <dgm:pt modelId="{3FBFD817-DEFF-F54A-97BC-21ADCDF2D11E}" type="pres">
      <dgm:prSet presAssocID="{6167D258-48C4-441F-8933-DD9F51EA8898}" presName="bgRect" presStyleLbl="alignNode1" presStyleIdx="3" presStyleCnt="4"/>
      <dgm:spPr/>
    </dgm:pt>
    <dgm:pt modelId="{D23193FB-4962-7E41-BD29-A570D6152362}" type="pres">
      <dgm:prSet presAssocID="{23C508D6-BD87-43B5-9A42-6443661E6AF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47A02A3C-ED6A-F641-A2E2-542C969438CF}" type="pres">
      <dgm:prSet presAssocID="{6167D258-48C4-441F-8933-DD9F51EA889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3868108-FBE5-EA48-AE36-377738F11DED}" type="presOf" srcId="{5AD8F61D-F862-4D6C-8325-F22207AE89AC}" destId="{23164DC2-EBA7-3C44-9663-501BC5233ABD}" srcOrd="0" destOrd="0" presId="urn:microsoft.com/office/officeart/2016/7/layout/LinearBlockProcessNumbered"/>
    <dgm:cxn modelId="{03D24C0F-F602-4859-9EB8-B81BE01E256B}" srcId="{E83ABC0E-50DB-4006-85F3-8631988E1A51}" destId="{DA632DB8-DA9A-4FDD-A4B4-20E5F26AB33F}" srcOrd="2" destOrd="0" parTransId="{755E10CD-F292-4AB8-969F-524CF80FAD58}" sibTransId="{9CE8128F-4F53-4801-81AD-2EF0A3FF33BE}"/>
    <dgm:cxn modelId="{77FC6E0F-D8C2-284B-90C2-A99E973A214C}" type="presOf" srcId="{6167D258-48C4-441F-8933-DD9F51EA8898}" destId="{3FBFD817-DEFF-F54A-97BC-21ADCDF2D11E}" srcOrd="0" destOrd="0" presId="urn:microsoft.com/office/officeart/2016/7/layout/LinearBlockProcessNumbered"/>
    <dgm:cxn modelId="{A3F4C322-DB8A-2142-B462-DEEC03071824}" type="presOf" srcId="{9CE8128F-4F53-4801-81AD-2EF0A3FF33BE}" destId="{B8DDA189-C87A-8E46-A40D-BEF223DD404E}" srcOrd="0" destOrd="0" presId="urn:microsoft.com/office/officeart/2016/7/layout/LinearBlockProcessNumbered"/>
    <dgm:cxn modelId="{2DD23276-143E-E94F-8DB4-1A39A049484F}" type="presOf" srcId="{E83ABC0E-50DB-4006-85F3-8631988E1A51}" destId="{089D0A23-4209-214F-B3A4-C1681EDFAF94}" srcOrd="0" destOrd="0" presId="urn:microsoft.com/office/officeart/2016/7/layout/LinearBlockProcessNumbered"/>
    <dgm:cxn modelId="{9326247C-B4C1-814C-8312-915533D423CD}" type="presOf" srcId="{C6AA04E5-BD69-445A-A80F-9932B55114DF}" destId="{41379F91-63DB-4F4A-98AC-0D553F2BDDD8}" srcOrd="0" destOrd="0" presId="urn:microsoft.com/office/officeart/2016/7/layout/LinearBlockProcessNumbered"/>
    <dgm:cxn modelId="{C9348188-F765-2B48-B01D-2D2093D6E924}" type="presOf" srcId="{23C508D6-BD87-43B5-9A42-6443661E6AF6}" destId="{D23193FB-4962-7E41-BD29-A570D6152362}" srcOrd="0" destOrd="0" presId="urn:microsoft.com/office/officeart/2016/7/layout/LinearBlockProcessNumbered"/>
    <dgm:cxn modelId="{E9BA128C-A1AE-4FE3-93F1-34AA5643B80F}" srcId="{E83ABC0E-50DB-4006-85F3-8631988E1A51}" destId="{C6AA04E5-BD69-445A-A80F-9932B55114DF}" srcOrd="1" destOrd="0" parTransId="{81323133-8CF3-4A2E-9739-1E29117C2E8C}" sibTransId="{9669BA61-93AA-4AD3-889F-EBDF63A9D6D3}"/>
    <dgm:cxn modelId="{A6986697-7A07-3041-B925-FC9C889A00E2}" type="presOf" srcId="{DA632DB8-DA9A-4FDD-A4B4-20E5F26AB33F}" destId="{256618B3-50DB-1243-9BD0-2FC512E4EA6F}" srcOrd="0" destOrd="0" presId="urn:microsoft.com/office/officeart/2016/7/layout/LinearBlockProcessNumbered"/>
    <dgm:cxn modelId="{5D4908BC-65FE-4153-AA1E-CB72EE67EE59}" srcId="{E83ABC0E-50DB-4006-85F3-8631988E1A51}" destId="{6167D258-48C4-441F-8933-DD9F51EA8898}" srcOrd="3" destOrd="0" parTransId="{C325FC47-D215-439C-BDC7-7AD85DB270B2}" sibTransId="{23C508D6-BD87-43B5-9A42-6443661E6AF6}"/>
    <dgm:cxn modelId="{679BA5C3-1D94-3D44-BD35-835487F21D13}" type="presOf" srcId="{9669BA61-93AA-4AD3-889F-EBDF63A9D6D3}" destId="{BC447E13-BBBB-9747-990C-F8C2C511F4EF}" srcOrd="0" destOrd="0" presId="urn:microsoft.com/office/officeart/2016/7/layout/LinearBlockProcessNumbered"/>
    <dgm:cxn modelId="{73F8A1CA-D8BD-7D45-B023-A179F522DB4C}" type="presOf" srcId="{DA632DB8-DA9A-4FDD-A4B4-20E5F26AB33F}" destId="{F004BE7D-28D9-4047-BD6A-749CF72C1637}" srcOrd="1" destOrd="0" presId="urn:microsoft.com/office/officeart/2016/7/layout/LinearBlockProcessNumbered"/>
    <dgm:cxn modelId="{9452B1CB-5E9B-47F8-9E75-33FDE83B83F8}" srcId="{E83ABC0E-50DB-4006-85F3-8631988E1A51}" destId="{5AD8F61D-F862-4D6C-8325-F22207AE89AC}" srcOrd="0" destOrd="0" parTransId="{F1477D8D-E964-4272-86C7-2B9E815C4A98}" sibTransId="{27D46108-1A66-4A63-B350-D9D95AC502A3}"/>
    <dgm:cxn modelId="{F5A143D7-0C2F-BE41-B699-39DF3B19DB9B}" type="presOf" srcId="{6167D258-48C4-441F-8933-DD9F51EA8898}" destId="{47A02A3C-ED6A-F641-A2E2-542C969438CF}" srcOrd="1" destOrd="0" presId="urn:microsoft.com/office/officeart/2016/7/layout/LinearBlockProcessNumbered"/>
    <dgm:cxn modelId="{75AAA4D8-E71D-974B-99D8-A62159578DE2}" type="presOf" srcId="{5AD8F61D-F862-4D6C-8325-F22207AE89AC}" destId="{1F16E40A-9AD8-9C40-9AC7-F2E3034A8251}" srcOrd="1" destOrd="0" presId="urn:microsoft.com/office/officeart/2016/7/layout/LinearBlockProcessNumbered"/>
    <dgm:cxn modelId="{382450DA-94E3-AF4A-B275-39D77828EC66}" type="presOf" srcId="{27D46108-1A66-4A63-B350-D9D95AC502A3}" destId="{4C8BDF88-C5D7-2A40-A6EA-3F48ED38DF07}" srcOrd="0" destOrd="0" presId="urn:microsoft.com/office/officeart/2016/7/layout/LinearBlockProcessNumbered"/>
    <dgm:cxn modelId="{8EC1B7F1-48A7-B34E-BC08-389CDD7CF5B4}" type="presOf" srcId="{C6AA04E5-BD69-445A-A80F-9932B55114DF}" destId="{8F768E83-1518-9F4B-B251-B9E0DE90084F}" srcOrd="1" destOrd="0" presId="urn:microsoft.com/office/officeart/2016/7/layout/LinearBlockProcessNumbered"/>
    <dgm:cxn modelId="{388C2010-D50A-0747-BB4E-41FFCB4F8FBC}" type="presParOf" srcId="{089D0A23-4209-214F-B3A4-C1681EDFAF94}" destId="{D49D581A-032F-CF40-AAF1-3F4C96B795BE}" srcOrd="0" destOrd="0" presId="urn:microsoft.com/office/officeart/2016/7/layout/LinearBlockProcessNumbered"/>
    <dgm:cxn modelId="{28D39BC3-EE00-C149-A4C3-F1CED2DDDFBA}" type="presParOf" srcId="{D49D581A-032F-CF40-AAF1-3F4C96B795BE}" destId="{23164DC2-EBA7-3C44-9663-501BC5233ABD}" srcOrd="0" destOrd="0" presId="urn:microsoft.com/office/officeart/2016/7/layout/LinearBlockProcessNumbered"/>
    <dgm:cxn modelId="{DF745D29-37E8-DE4A-9DAE-7F2458E44F6E}" type="presParOf" srcId="{D49D581A-032F-CF40-AAF1-3F4C96B795BE}" destId="{4C8BDF88-C5D7-2A40-A6EA-3F48ED38DF07}" srcOrd="1" destOrd="0" presId="urn:microsoft.com/office/officeart/2016/7/layout/LinearBlockProcessNumbered"/>
    <dgm:cxn modelId="{C35E5785-D365-094C-A529-DDEC295E98C3}" type="presParOf" srcId="{D49D581A-032F-CF40-AAF1-3F4C96B795BE}" destId="{1F16E40A-9AD8-9C40-9AC7-F2E3034A8251}" srcOrd="2" destOrd="0" presId="urn:microsoft.com/office/officeart/2016/7/layout/LinearBlockProcessNumbered"/>
    <dgm:cxn modelId="{C5D457AE-04E5-6447-B58E-E1F223076FCA}" type="presParOf" srcId="{089D0A23-4209-214F-B3A4-C1681EDFAF94}" destId="{770FD93E-181D-8046-B1FA-CAB9FC37A30D}" srcOrd="1" destOrd="0" presId="urn:microsoft.com/office/officeart/2016/7/layout/LinearBlockProcessNumbered"/>
    <dgm:cxn modelId="{C390EB97-12E1-5D4D-9029-006371B53E68}" type="presParOf" srcId="{089D0A23-4209-214F-B3A4-C1681EDFAF94}" destId="{AE45E850-9B31-1B46-B09A-48D4B9B6A1E4}" srcOrd="2" destOrd="0" presId="urn:microsoft.com/office/officeart/2016/7/layout/LinearBlockProcessNumbered"/>
    <dgm:cxn modelId="{DEB16862-885D-3D42-8856-C606E814559A}" type="presParOf" srcId="{AE45E850-9B31-1B46-B09A-48D4B9B6A1E4}" destId="{41379F91-63DB-4F4A-98AC-0D553F2BDDD8}" srcOrd="0" destOrd="0" presId="urn:microsoft.com/office/officeart/2016/7/layout/LinearBlockProcessNumbered"/>
    <dgm:cxn modelId="{1DF9BA32-1D88-4D40-AAE4-26A99D3FDB16}" type="presParOf" srcId="{AE45E850-9B31-1B46-B09A-48D4B9B6A1E4}" destId="{BC447E13-BBBB-9747-990C-F8C2C511F4EF}" srcOrd="1" destOrd="0" presId="urn:microsoft.com/office/officeart/2016/7/layout/LinearBlockProcessNumbered"/>
    <dgm:cxn modelId="{0D0542D3-D3C3-2247-B111-76C83D4FEE05}" type="presParOf" srcId="{AE45E850-9B31-1B46-B09A-48D4B9B6A1E4}" destId="{8F768E83-1518-9F4B-B251-B9E0DE90084F}" srcOrd="2" destOrd="0" presId="urn:microsoft.com/office/officeart/2016/7/layout/LinearBlockProcessNumbered"/>
    <dgm:cxn modelId="{8CAE0DCD-10A9-0746-87C1-65D6C9A12E18}" type="presParOf" srcId="{089D0A23-4209-214F-B3A4-C1681EDFAF94}" destId="{E66013AB-067D-1E4A-8BFB-BE0A43BAEC6C}" srcOrd="3" destOrd="0" presId="urn:microsoft.com/office/officeart/2016/7/layout/LinearBlockProcessNumbered"/>
    <dgm:cxn modelId="{A068E3A5-7E4D-884A-BC9D-FBA6927F9382}" type="presParOf" srcId="{089D0A23-4209-214F-B3A4-C1681EDFAF94}" destId="{A1BF66FE-81AB-8C40-996F-233588E59E12}" srcOrd="4" destOrd="0" presId="urn:microsoft.com/office/officeart/2016/7/layout/LinearBlockProcessNumbered"/>
    <dgm:cxn modelId="{1F5ABE31-E575-5542-B509-3FE4A1A3E8B9}" type="presParOf" srcId="{A1BF66FE-81AB-8C40-996F-233588E59E12}" destId="{256618B3-50DB-1243-9BD0-2FC512E4EA6F}" srcOrd="0" destOrd="0" presId="urn:microsoft.com/office/officeart/2016/7/layout/LinearBlockProcessNumbered"/>
    <dgm:cxn modelId="{2D6F5970-445C-3A44-AA6A-3359A60DEAF3}" type="presParOf" srcId="{A1BF66FE-81AB-8C40-996F-233588E59E12}" destId="{B8DDA189-C87A-8E46-A40D-BEF223DD404E}" srcOrd="1" destOrd="0" presId="urn:microsoft.com/office/officeart/2016/7/layout/LinearBlockProcessNumbered"/>
    <dgm:cxn modelId="{59047D0A-7ABB-6A42-B303-C10F1AA37023}" type="presParOf" srcId="{A1BF66FE-81AB-8C40-996F-233588E59E12}" destId="{F004BE7D-28D9-4047-BD6A-749CF72C1637}" srcOrd="2" destOrd="0" presId="urn:microsoft.com/office/officeart/2016/7/layout/LinearBlockProcessNumbered"/>
    <dgm:cxn modelId="{7FC5B312-0AF3-2248-AB3B-5E5A682DF037}" type="presParOf" srcId="{089D0A23-4209-214F-B3A4-C1681EDFAF94}" destId="{460A8AF9-9195-384C-B45F-BC6A18C9B63E}" srcOrd="5" destOrd="0" presId="urn:microsoft.com/office/officeart/2016/7/layout/LinearBlockProcessNumbered"/>
    <dgm:cxn modelId="{A7306A12-FB95-084C-B820-031FCE9887D3}" type="presParOf" srcId="{089D0A23-4209-214F-B3A4-C1681EDFAF94}" destId="{556C1E10-8341-0942-B7EF-3EBE0250B46F}" srcOrd="6" destOrd="0" presId="urn:microsoft.com/office/officeart/2016/7/layout/LinearBlockProcessNumbered"/>
    <dgm:cxn modelId="{6A968B5C-221F-EE44-8788-92C34CEF13A1}" type="presParOf" srcId="{556C1E10-8341-0942-B7EF-3EBE0250B46F}" destId="{3FBFD817-DEFF-F54A-97BC-21ADCDF2D11E}" srcOrd="0" destOrd="0" presId="urn:microsoft.com/office/officeart/2016/7/layout/LinearBlockProcessNumbered"/>
    <dgm:cxn modelId="{DBAD552B-2592-294A-B0DD-E05C6DCD4CC2}" type="presParOf" srcId="{556C1E10-8341-0942-B7EF-3EBE0250B46F}" destId="{D23193FB-4962-7E41-BD29-A570D6152362}" srcOrd="1" destOrd="0" presId="urn:microsoft.com/office/officeart/2016/7/layout/LinearBlockProcessNumbered"/>
    <dgm:cxn modelId="{F9FA9084-17F2-A34A-8C89-929F39EC8223}" type="presParOf" srcId="{556C1E10-8341-0942-B7EF-3EBE0250B46F}" destId="{47A02A3C-ED6A-F641-A2E2-542C969438C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8CFE4E-6E53-421B-918A-32BADF21F17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C27EB2-F924-48C4-B259-8FAC9D11D383}">
      <dgm:prSet/>
      <dgm:spPr/>
      <dgm:t>
        <a:bodyPr/>
        <a:lstStyle/>
        <a:p>
          <a:pPr>
            <a:defRPr cap="all"/>
          </a:pPr>
          <a:r>
            <a:rPr lang="en-IN"/>
            <a:t>Advanced chipsets like M1 and M2 processors.</a:t>
          </a:r>
          <a:endParaRPr lang="en-US"/>
        </a:p>
      </dgm:t>
    </dgm:pt>
    <dgm:pt modelId="{4909E1B6-264F-4A02-80C7-397F9C200C36}" type="parTrans" cxnId="{AB191287-6D0F-486E-94EC-DE6545993CD0}">
      <dgm:prSet/>
      <dgm:spPr/>
      <dgm:t>
        <a:bodyPr/>
        <a:lstStyle/>
        <a:p>
          <a:endParaRPr lang="en-US"/>
        </a:p>
      </dgm:t>
    </dgm:pt>
    <dgm:pt modelId="{6B2F07FE-0963-4E2B-A461-3D66FA848FDB}" type="sibTrans" cxnId="{AB191287-6D0F-486E-94EC-DE6545993CD0}">
      <dgm:prSet/>
      <dgm:spPr/>
      <dgm:t>
        <a:bodyPr/>
        <a:lstStyle/>
        <a:p>
          <a:endParaRPr lang="en-US"/>
        </a:p>
      </dgm:t>
    </dgm:pt>
    <dgm:pt modelId="{BE843322-F3F8-47CF-BA76-63B3C8EC6B60}">
      <dgm:prSet/>
      <dgm:spPr/>
      <dgm:t>
        <a:bodyPr/>
        <a:lstStyle/>
        <a:p>
          <a:pPr>
            <a:defRPr cap="all"/>
          </a:pPr>
          <a:r>
            <a:rPr lang="en-IN"/>
            <a:t>AI and ML integration in products (e.g., Face ID, Siri).</a:t>
          </a:r>
          <a:endParaRPr lang="en-US"/>
        </a:p>
      </dgm:t>
    </dgm:pt>
    <dgm:pt modelId="{D4C13624-1C72-4648-B00E-24FBC72DE5B1}" type="parTrans" cxnId="{EF0B9129-F240-429D-805A-FDE5F6A4F336}">
      <dgm:prSet/>
      <dgm:spPr/>
      <dgm:t>
        <a:bodyPr/>
        <a:lstStyle/>
        <a:p>
          <a:endParaRPr lang="en-US"/>
        </a:p>
      </dgm:t>
    </dgm:pt>
    <dgm:pt modelId="{8BE65482-4194-4256-8FA5-B3BA141220E1}" type="sibTrans" cxnId="{EF0B9129-F240-429D-805A-FDE5F6A4F336}">
      <dgm:prSet/>
      <dgm:spPr/>
      <dgm:t>
        <a:bodyPr/>
        <a:lstStyle/>
        <a:p>
          <a:endParaRPr lang="en-US"/>
        </a:p>
      </dgm:t>
    </dgm:pt>
    <dgm:pt modelId="{7891CAD8-A728-440E-8E30-3A5808C7E6EB}">
      <dgm:prSet/>
      <dgm:spPr/>
      <dgm:t>
        <a:bodyPr/>
        <a:lstStyle/>
        <a:p>
          <a:pPr>
            <a:defRPr cap="all"/>
          </a:pPr>
          <a:r>
            <a:rPr lang="en-IN"/>
            <a:t>AR/VR development with Apple Vision Pro.</a:t>
          </a:r>
          <a:endParaRPr lang="en-US"/>
        </a:p>
      </dgm:t>
    </dgm:pt>
    <dgm:pt modelId="{C96232E0-D6DC-4EA5-8F01-53CD6B4EAB6F}" type="parTrans" cxnId="{CEC9F650-AAA3-4DB8-A863-4DD4AC43656A}">
      <dgm:prSet/>
      <dgm:spPr/>
      <dgm:t>
        <a:bodyPr/>
        <a:lstStyle/>
        <a:p>
          <a:endParaRPr lang="en-US"/>
        </a:p>
      </dgm:t>
    </dgm:pt>
    <dgm:pt modelId="{D67DD863-3B7D-47EE-BFD8-67DB2D6D6FBC}" type="sibTrans" cxnId="{CEC9F650-AAA3-4DB8-A863-4DD4AC43656A}">
      <dgm:prSet/>
      <dgm:spPr/>
      <dgm:t>
        <a:bodyPr/>
        <a:lstStyle/>
        <a:p>
          <a:endParaRPr lang="en-US"/>
        </a:p>
      </dgm:t>
    </dgm:pt>
    <dgm:pt modelId="{61896CC0-3DC2-46FE-92CA-E654D46FFB42}" type="pres">
      <dgm:prSet presAssocID="{4E8CFE4E-6E53-421B-918A-32BADF21F17F}" presName="root" presStyleCnt="0">
        <dgm:presLayoutVars>
          <dgm:dir/>
          <dgm:resizeHandles val="exact"/>
        </dgm:presLayoutVars>
      </dgm:prSet>
      <dgm:spPr/>
    </dgm:pt>
    <dgm:pt modelId="{D2A73F00-3EA9-4100-A619-A3A7BE436AFB}" type="pres">
      <dgm:prSet presAssocID="{D5C27EB2-F924-48C4-B259-8FAC9D11D383}" presName="compNode" presStyleCnt="0"/>
      <dgm:spPr/>
    </dgm:pt>
    <dgm:pt modelId="{6F57DF67-E87E-4714-A2F1-B1497D52E89E}" type="pres">
      <dgm:prSet presAssocID="{D5C27EB2-F924-48C4-B259-8FAC9D11D383}" presName="iconBgRect" presStyleLbl="bgShp" presStyleIdx="0" presStyleCnt="3"/>
      <dgm:spPr/>
    </dgm:pt>
    <dgm:pt modelId="{2A518670-9ACC-4C32-B39F-1A7D92DC0CF4}" type="pres">
      <dgm:prSet presAssocID="{D5C27EB2-F924-48C4-B259-8FAC9D11D3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89F156C-0C6D-4356-BB39-30E0C6859E37}" type="pres">
      <dgm:prSet presAssocID="{D5C27EB2-F924-48C4-B259-8FAC9D11D383}" presName="spaceRect" presStyleCnt="0"/>
      <dgm:spPr/>
    </dgm:pt>
    <dgm:pt modelId="{81BD1D30-4222-40DD-A5D2-F0F55793CC1F}" type="pres">
      <dgm:prSet presAssocID="{D5C27EB2-F924-48C4-B259-8FAC9D11D383}" presName="textRect" presStyleLbl="revTx" presStyleIdx="0" presStyleCnt="3">
        <dgm:presLayoutVars>
          <dgm:chMax val="1"/>
          <dgm:chPref val="1"/>
        </dgm:presLayoutVars>
      </dgm:prSet>
      <dgm:spPr/>
    </dgm:pt>
    <dgm:pt modelId="{D3FE9060-1F68-48D0-8748-61C4B01EF22D}" type="pres">
      <dgm:prSet presAssocID="{6B2F07FE-0963-4E2B-A461-3D66FA848FDB}" presName="sibTrans" presStyleCnt="0"/>
      <dgm:spPr/>
    </dgm:pt>
    <dgm:pt modelId="{5408590B-B80E-4B31-B605-EC6142B43C38}" type="pres">
      <dgm:prSet presAssocID="{BE843322-F3F8-47CF-BA76-63B3C8EC6B60}" presName="compNode" presStyleCnt="0"/>
      <dgm:spPr/>
    </dgm:pt>
    <dgm:pt modelId="{7DA390C2-639B-4CD7-9567-375FE8900690}" type="pres">
      <dgm:prSet presAssocID="{BE843322-F3F8-47CF-BA76-63B3C8EC6B60}" presName="iconBgRect" presStyleLbl="bgShp" presStyleIdx="1" presStyleCnt="3"/>
      <dgm:spPr/>
    </dgm:pt>
    <dgm:pt modelId="{396ACD50-6EA9-4F62-A63C-1BFD6F6CB161}" type="pres">
      <dgm:prSet presAssocID="{BE843322-F3F8-47CF-BA76-63B3C8EC6B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88F38BF-A248-4837-B520-713EA1A22492}" type="pres">
      <dgm:prSet presAssocID="{BE843322-F3F8-47CF-BA76-63B3C8EC6B60}" presName="spaceRect" presStyleCnt="0"/>
      <dgm:spPr/>
    </dgm:pt>
    <dgm:pt modelId="{A69C5BBA-5310-4BBD-8274-0782F3D946ED}" type="pres">
      <dgm:prSet presAssocID="{BE843322-F3F8-47CF-BA76-63B3C8EC6B60}" presName="textRect" presStyleLbl="revTx" presStyleIdx="1" presStyleCnt="3">
        <dgm:presLayoutVars>
          <dgm:chMax val="1"/>
          <dgm:chPref val="1"/>
        </dgm:presLayoutVars>
      </dgm:prSet>
      <dgm:spPr/>
    </dgm:pt>
    <dgm:pt modelId="{E3D37738-ECA3-4E0B-948E-FA1484C74D7B}" type="pres">
      <dgm:prSet presAssocID="{8BE65482-4194-4256-8FA5-B3BA141220E1}" presName="sibTrans" presStyleCnt="0"/>
      <dgm:spPr/>
    </dgm:pt>
    <dgm:pt modelId="{97DDE070-D813-477B-B283-69CC0F56D569}" type="pres">
      <dgm:prSet presAssocID="{7891CAD8-A728-440E-8E30-3A5808C7E6EB}" presName="compNode" presStyleCnt="0"/>
      <dgm:spPr/>
    </dgm:pt>
    <dgm:pt modelId="{D50F6AAF-73DA-4177-9CDD-9FCF633755FA}" type="pres">
      <dgm:prSet presAssocID="{7891CAD8-A728-440E-8E30-3A5808C7E6EB}" presName="iconBgRect" presStyleLbl="bgShp" presStyleIdx="2" presStyleCnt="3"/>
      <dgm:spPr/>
    </dgm:pt>
    <dgm:pt modelId="{7A2B758A-7F46-461E-8B3F-FDDC1A4771A7}" type="pres">
      <dgm:prSet presAssocID="{7891CAD8-A728-440E-8E30-3A5808C7E6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0987D007-E909-4604-BBEE-6FF4D2A62658}" type="pres">
      <dgm:prSet presAssocID="{7891CAD8-A728-440E-8E30-3A5808C7E6EB}" presName="spaceRect" presStyleCnt="0"/>
      <dgm:spPr/>
    </dgm:pt>
    <dgm:pt modelId="{EA436124-69A6-462C-8BCD-02CD114C2D6E}" type="pres">
      <dgm:prSet presAssocID="{7891CAD8-A728-440E-8E30-3A5808C7E6E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E601F00-9F58-4A10-8F0F-F381D1181EDC}" type="presOf" srcId="{D5C27EB2-F924-48C4-B259-8FAC9D11D383}" destId="{81BD1D30-4222-40DD-A5D2-F0F55793CC1F}" srcOrd="0" destOrd="0" presId="urn:microsoft.com/office/officeart/2018/5/layout/IconCircleLabelList"/>
    <dgm:cxn modelId="{EF0B9129-F240-429D-805A-FDE5F6A4F336}" srcId="{4E8CFE4E-6E53-421B-918A-32BADF21F17F}" destId="{BE843322-F3F8-47CF-BA76-63B3C8EC6B60}" srcOrd="1" destOrd="0" parTransId="{D4C13624-1C72-4648-B00E-24FBC72DE5B1}" sibTransId="{8BE65482-4194-4256-8FA5-B3BA141220E1}"/>
    <dgm:cxn modelId="{CEC9F650-AAA3-4DB8-A863-4DD4AC43656A}" srcId="{4E8CFE4E-6E53-421B-918A-32BADF21F17F}" destId="{7891CAD8-A728-440E-8E30-3A5808C7E6EB}" srcOrd="2" destOrd="0" parTransId="{C96232E0-D6DC-4EA5-8F01-53CD6B4EAB6F}" sibTransId="{D67DD863-3B7D-47EE-BFD8-67DB2D6D6FBC}"/>
    <dgm:cxn modelId="{22BA0A6C-3931-41EE-9781-6464CF2E6E5E}" type="presOf" srcId="{7891CAD8-A728-440E-8E30-3A5808C7E6EB}" destId="{EA436124-69A6-462C-8BCD-02CD114C2D6E}" srcOrd="0" destOrd="0" presId="urn:microsoft.com/office/officeart/2018/5/layout/IconCircleLabelList"/>
    <dgm:cxn modelId="{28BEF181-DFEB-43F0-828D-6E52106E3139}" type="presOf" srcId="{BE843322-F3F8-47CF-BA76-63B3C8EC6B60}" destId="{A69C5BBA-5310-4BBD-8274-0782F3D946ED}" srcOrd="0" destOrd="0" presId="urn:microsoft.com/office/officeart/2018/5/layout/IconCircleLabelList"/>
    <dgm:cxn modelId="{AB191287-6D0F-486E-94EC-DE6545993CD0}" srcId="{4E8CFE4E-6E53-421B-918A-32BADF21F17F}" destId="{D5C27EB2-F924-48C4-B259-8FAC9D11D383}" srcOrd="0" destOrd="0" parTransId="{4909E1B6-264F-4A02-80C7-397F9C200C36}" sibTransId="{6B2F07FE-0963-4E2B-A461-3D66FA848FDB}"/>
    <dgm:cxn modelId="{25B1E6EE-F6A4-4826-A8D5-306B59973A9D}" type="presOf" srcId="{4E8CFE4E-6E53-421B-918A-32BADF21F17F}" destId="{61896CC0-3DC2-46FE-92CA-E654D46FFB42}" srcOrd="0" destOrd="0" presId="urn:microsoft.com/office/officeart/2018/5/layout/IconCircleLabelList"/>
    <dgm:cxn modelId="{E6760C35-B483-44D9-9ED0-6AE0AB4D090B}" type="presParOf" srcId="{61896CC0-3DC2-46FE-92CA-E654D46FFB42}" destId="{D2A73F00-3EA9-4100-A619-A3A7BE436AFB}" srcOrd="0" destOrd="0" presId="urn:microsoft.com/office/officeart/2018/5/layout/IconCircleLabelList"/>
    <dgm:cxn modelId="{88248E48-EF87-416B-B339-3AA5C95FFB63}" type="presParOf" srcId="{D2A73F00-3EA9-4100-A619-A3A7BE436AFB}" destId="{6F57DF67-E87E-4714-A2F1-B1497D52E89E}" srcOrd="0" destOrd="0" presId="urn:microsoft.com/office/officeart/2018/5/layout/IconCircleLabelList"/>
    <dgm:cxn modelId="{7A29DFA1-E6F4-41FA-9CCD-A8653DF359FB}" type="presParOf" srcId="{D2A73F00-3EA9-4100-A619-A3A7BE436AFB}" destId="{2A518670-9ACC-4C32-B39F-1A7D92DC0CF4}" srcOrd="1" destOrd="0" presId="urn:microsoft.com/office/officeart/2018/5/layout/IconCircleLabelList"/>
    <dgm:cxn modelId="{83724470-784F-484C-87F7-AA4F3E268D50}" type="presParOf" srcId="{D2A73F00-3EA9-4100-A619-A3A7BE436AFB}" destId="{A89F156C-0C6D-4356-BB39-30E0C6859E37}" srcOrd="2" destOrd="0" presId="urn:microsoft.com/office/officeart/2018/5/layout/IconCircleLabelList"/>
    <dgm:cxn modelId="{3DBDAF32-A066-47AA-B9F3-A4D4B0C1E5A4}" type="presParOf" srcId="{D2A73F00-3EA9-4100-A619-A3A7BE436AFB}" destId="{81BD1D30-4222-40DD-A5D2-F0F55793CC1F}" srcOrd="3" destOrd="0" presId="urn:microsoft.com/office/officeart/2018/5/layout/IconCircleLabelList"/>
    <dgm:cxn modelId="{B907F64D-2CE2-4003-AA85-BFDD4C5B6884}" type="presParOf" srcId="{61896CC0-3DC2-46FE-92CA-E654D46FFB42}" destId="{D3FE9060-1F68-48D0-8748-61C4B01EF22D}" srcOrd="1" destOrd="0" presId="urn:microsoft.com/office/officeart/2018/5/layout/IconCircleLabelList"/>
    <dgm:cxn modelId="{BE191617-C17A-49AC-84DE-669E7B423CB7}" type="presParOf" srcId="{61896CC0-3DC2-46FE-92CA-E654D46FFB42}" destId="{5408590B-B80E-4B31-B605-EC6142B43C38}" srcOrd="2" destOrd="0" presId="urn:microsoft.com/office/officeart/2018/5/layout/IconCircleLabelList"/>
    <dgm:cxn modelId="{530B7F4C-DDA4-4318-B99E-21B3E6C9E6B3}" type="presParOf" srcId="{5408590B-B80E-4B31-B605-EC6142B43C38}" destId="{7DA390C2-639B-4CD7-9567-375FE8900690}" srcOrd="0" destOrd="0" presId="urn:microsoft.com/office/officeart/2018/5/layout/IconCircleLabelList"/>
    <dgm:cxn modelId="{2BA9EBD5-0A43-499C-B7F9-059341F250CE}" type="presParOf" srcId="{5408590B-B80E-4B31-B605-EC6142B43C38}" destId="{396ACD50-6EA9-4F62-A63C-1BFD6F6CB161}" srcOrd="1" destOrd="0" presId="urn:microsoft.com/office/officeart/2018/5/layout/IconCircleLabelList"/>
    <dgm:cxn modelId="{30F4059F-4AC1-4941-9F0A-BE8BCA694128}" type="presParOf" srcId="{5408590B-B80E-4B31-B605-EC6142B43C38}" destId="{688F38BF-A248-4837-B520-713EA1A22492}" srcOrd="2" destOrd="0" presId="urn:microsoft.com/office/officeart/2018/5/layout/IconCircleLabelList"/>
    <dgm:cxn modelId="{A2C4232B-C226-466F-9E5C-2F5FD1755A73}" type="presParOf" srcId="{5408590B-B80E-4B31-B605-EC6142B43C38}" destId="{A69C5BBA-5310-4BBD-8274-0782F3D946ED}" srcOrd="3" destOrd="0" presId="urn:microsoft.com/office/officeart/2018/5/layout/IconCircleLabelList"/>
    <dgm:cxn modelId="{C860CCAC-4D4E-41FB-9DCC-314EE3AAAA5B}" type="presParOf" srcId="{61896CC0-3DC2-46FE-92CA-E654D46FFB42}" destId="{E3D37738-ECA3-4E0B-948E-FA1484C74D7B}" srcOrd="3" destOrd="0" presId="urn:microsoft.com/office/officeart/2018/5/layout/IconCircleLabelList"/>
    <dgm:cxn modelId="{6C350B03-6F4C-42FB-9D81-4768A839E561}" type="presParOf" srcId="{61896CC0-3DC2-46FE-92CA-E654D46FFB42}" destId="{97DDE070-D813-477B-B283-69CC0F56D569}" srcOrd="4" destOrd="0" presId="urn:microsoft.com/office/officeart/2018/5/layout/IconCircleLabelList"/>
    <dgm:cxn modelId="{BE9063ED-B072-4A3E-BE74-1D4131F43F89}" type="presParOf" srcId="{97DDE070-D813-477B-B283-69CC0F56D569}" destId="{D50F6AAF-73DA-4177-9CDD-9FCF633755FA}" srcOrd="0" destOrd="0" presId="urn:microsoft.com/office/officeart/2018/5/layout/IconCircleLabelList"/>
    <dgm:cxn modelId="{9AADEEAD-35B2-48F7-AF6A-651E6F448789}" type="presParOf" srcId="{97DDE070-D813-477B-B283-69CC0F56D569}" destId="{7A2B758A-7F46-461E-8B3F-FDDC1A4771A7}" srcOrd="1" destOrd="0" presId="urn:microsoft.com/office/officeart/2018/5/layout/IconCircleLabelList"/>
    <dgm:cxn modelId="{682594F4-6F24-4364-AACF-BC36B077778D}" type="presParOf" srcId="{97DDE070-D813-477B-B283-69CC0F56D569}" destId="{0987D007-E909-4604-BBEE-6FF4D2A62658}" srcOrd="2" destOrd="0" presId="urn:microsoft.com/office/officeart/2018/5/layout/IconCircleLabelList"/>
    <dgm:cxn modelId="{DDF54825-5673-4A50-92B7-37F5942D4EA4}" type="presParOf" srcId="{97DDE070-D813-477B-B283-69CC0F56D569}" destId="{EA436124-69A6-462C-8BCD-02CD114C2D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64DC2-EBA7-3C44-9663-501BC5233ABD}">
      <dsp:nvSpPr>
        <dsp:cNvPr id="0" name=""/>
        <dsp:cNvSpPr/>
      </dsp:nvSpPr>
      <dsp:spPr>
        <a:xfrm>
          <a:off x="213" y="550072"/>
          <a:ext cx="2577217" cy="30926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Product Sales:</a:t>
          </a:r>
          <a:r>
            <a:rPr lang="en-IN" sz="1800" kern="1200"/>
            <a:t> iPhones, iPads, MacBooks, Apple Watch, and accessories.</a:t>
          </a:r>
          <a:endParaRPr lang="en-US" sz="1800" kern="1200"/>
        </a:p>
      </dsp:txBody>
      <dsp:txXfrm>
        <a:off x="213" y="1787136"/>
        <a:ext cx="2577217" cy="1855596"/>
      </dsp:txXfrm>
    </dsp:sp>
    <dsp:sp modelId="{4C8BDF88-C5D7-2A40-A6EA-3F48ED38DF07}">
      <dsp:nvSpPr>
        <dsp:cNvPr id="0" name=""/>
        <dsp:cNvSpPr/>
      </dsp:nvSpPr>
      <dsp:spPr>
        <a:xfrm>
          <a:off x="213" y="5500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3" y="550072"/>
        <a:ext cx="2577217" cy="1237064"/>
      </dsp:txXfrm>
    </dsp:sp>
    <dsp:sp modelId="{41379F91-63DB-4F4A-98AC-0D553F2BDDD8}">
      <dsp:nvSpPr>
        <dsp:cNvPr id="0" name=""/>
        <dsp:cNvSpPr/>
      </dsp:nvSpPr>
      <dsp:spPr>
        <a:xfrm>
          <a:off x="2783608" y="550072"/>
          <a:ext cx="2577217" cy="30926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Membership &amp; Services:</a:t>
          </a:r>
          <a:r>
            <a:rPr lang="en-IN" sz="1800" kern="1200"/>
            <a:t> Apple Music, iCloud, Apple TV+, Apple Arcade, and AppleCare.</a:t>
          </a:r>
          <a:endParaRPr lang="en-US" sz="1800" kern="1200"/>
        </a:p>
      </dsp:txBody>
      <dsp:txXfrm>
        <a:off x="2783608" y="1787136"/>
        <a:ext cx="2577217" cy="1855596"/>
      </dsp:txXfrm>
    </dsp:sp>
    <dsp:sp modelId="{BC447E13-BBBB-9747-990C-F8C2C511F4EF}">
      <dsp:nvSpPr>
        <dsp:cNvPr id="0" name=""/>
        <dsp:cNvSpPr/>
      </dsp:nvSpPr>
      <dsp:spPr>
        <a:xfrm>
          <a:off x="2783608" y="5500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83608" y="550072"/>
        <a:ext cx="2577217" cy="1237064"/>
      </dsp:txXfrm>
    </dsp:sp>
    <dsp:sp modelId="{256618B3-50DB-1243-9BD0-2FC512E4EA6F}">
      <dsp:nvSpPr>
        <dsp:cNvPr id="0" name=""/>
        <dsp:cNvSpPr/>
      </dsp:nvSpPr>
      <dsp:spPr>
        <a:xfrm>
          <a:off x="5567003" y="550072"/>
          <a:ext cx="2577217" cy="30926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Market Value:</a:t>
          </a:r>
          <a:r>
            <a:rPr lang="en-IN" sz="1800" kern="1200"/>
            <a:t> Among the most valuable companies globally, with a valuation exceeding $2.5 trillion.</a:t>
          </a:r>
          <a:endParaRPr lang="en-US" sz="1800" kern="1200"/>
        </a:p>
      </dsp:txBody>
      <dsp:txXfrm>
        <a:off x="5567003" y="1787136"/>
        <a:ext cx="2577217" cy="1855596"/>
      </dsp:txXfrm>
    </dsp:sp>
    <dsp:sp modelId="{B8DDA189-C87A-8E46-A40D-BEF223DD404E}">
      <dsp:nvSpPr>
        <dsp:cNvPr id="0" name=""/>
        <dsp:cNvSpPr/>
      </dsp:nvSpPr>
      <dsp:spPr>
        <a:xfrm>
          <a:off x="5567003" y="5500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67003" y="550072"/>
        <a:ext cx="2577217" cy="1237064"/>
      </dsp:txXfrm>
    </dsp:sp>
    <dsp:sp modelId="{3FBFD817-DEFF-F54A-97BC-21ADCDF2D11E}">
      <dsp:nvSpPr>
        <dsp:cNvPr id="0" name=""/>
        <dsp:cNvSpPr/>
      </dsp:nvSpPr>
      <dsp:spPr>
        <a:xfrm>
          <a:off x="8350398" y="550072"/>
          <a:ext cx="2577217" cy="30926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0" rIns="25457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Revenue:</a:t>
          </a:r>
          <a:r>
            <a:rPr lang="en-IN" sz="1800" kern="1200"/>
            <a:t> Over $400 billion annually, driven by both hardware and software services.</a:t>
          </a:r>
          <a:endParaRPr lang="en-US" sz="1800" kern="1200"/>
        </a:p>
      </dsp:txBody>
      <dsp:txXfrm>
        <a:off x="8350398" y="1787136"/>
        <a:ext cx="2577217" cy="1855596"/>
      </dsp:txXfrm>
    </dsp:sp>
    <dsp:sp modelId="{D23193FB-4962-7E41-BD29-A570D6152362}">
      <dsp:nvSpPr>
        <dsp:cNvPr id="0" name=""/>
        <dsp:cNvSpPr/>
      </dsp:nvSpPr>
      <dsp:spPr>
        <a:xfrm>
          <a:off x="8350398" y="550072"/>
          <a:ext cx="2577217" cy="123706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572" tIns="165100" rIns="254572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50398" y="550072"/>
        <a:ext cx="2577217" cy="12370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7DF67-E87E-4714-A2F1-B1497D52E89E}">
      <dsp:nvSpPr>
        <dsp:cNvPr id="0" name=""/>
        <dsp:cNvSpPr/>
      </dsp:nvSpPr>
      <dsp:spPr>
        <a:xfrm>
          <a:off x="620568" y="59212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18670-9ACC-4C32-B39F-1A7D92DC0CF4}">
      <dsp:nvSpPr>
        <dsp:cNvPr id="0" name=""/>
        <dsp:cNvSpPr/>
      </dsp:nvSpPr>
      <dsp:spPr>
        <a:xfrm>
          <a:off x="1015443" y="987003"/>
          <a:ext cx="1063124" cy="1063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D1D30-4222-40DD-A5D2-F0F55793CC1F}">
      <dsp:nvSpPr>
        <dsp:cNvPr id="0" name=""/>
        <dsp:cNvSpPr/>
      </dsp:nvSpPr>
      <dsp:spPr>
        <a:xfrm>
          <a:off x="28255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Advanced chipsets like M1 and M2 processors.</a:t>
          </a:r>
          <a:endParaRPr lang="en-US" sz="1800" kern="1200"/>
        </a:p>
      </dsp:txBody>
      <dsp:txXfrm>
        <a:off x="28255" y="3022128"/>
        <a:ext cx="3037500" cy="720000"/>
      </dsp:txXfrm>
    </dsp:sp>
    <dsp:sp modelId="{7DA390C2-639B-4CD7-9567-375FE8900690}">
      <dsp:nvSpPr>
        <dsp:cNvPr id="0" name=""/>
        <dsp:cNvSpPr/>
      </dsp:nvSpPr>
      <dsp:spPr>
        <a:xfrm>
          <a:off x="4189630" y="59212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CD50-6EA9-4F62-A63C-1BFD6F6CB161}">
      <dsp:nvSpPr>
        <dsp:cNvPr id="0" name=""/>
        <dsp:cNvSpPr/>
      </dsp:nvSpPr>
      <dsp:spPr>
        <a:xfrm>
          <a:off x="4584505" y="987003"/>
          <a:ext cx="1063124" cy="1063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9C5BBA-5310-4BBD-8274-0782F3D946ED}">
      <dsp:nvSpPr>
        <dsp:cNvPr id="0" name=""/>
        <dsp:cNvSpPr/>
      </dsp:nvSpPr>
      <dsp:spPr>
        <a:xfrm>
          <a:off x="3597318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AI and ML integration in products (e.g., Face ID, Siri).</a:t>
          </a:r>
          <a:endParaRPr lang="en-US" sz="1800" kern="1200"/>
        </a:p>
      </dsp:txBody>
      <dsp:txXfrm>
        <a:off x="3597318" y="3022128"/>
        <a:ext cx="3037500" cy="720000"/>
      </dsp:txXfrm>
    </dsp:sp>
    <dsp:sp modelId="{D50F6AAF-73DA-4177-9CDD-9FCF633755FA}">
      <dsp:nvSpPr>
        <dsp:cNvPr id="0" name=""/>
        <dsp:cNvSpPr/>
      </dsp:nvSpPr>
      <dsp:spPr>
        <a:xfrm>
          <a:off x="7758693" y="59212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2B758A-7F46-461E-8B3F-FDDC1A4771A7}">
      <dsp:nvSpPr>
        <dsp:cNvPr id="0" name=""/>
        <dsp:cNvSpPr/>
      </dsp:nvSpPr>
      <dsp:spPr>
        <a:xfrm>
          <a:off x="8153568" y="987003"/>
          <a:ext cx="1063124" cy="1063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36124-69A6-462C-8BCD-02CD114C2D6E}">
      <dsp:nvSpPr>
        <dsp:cNvPr id="0" name=""/>
        <dsp:cNvSpPr/>
      </dsp:nvSpPr>
      <dsp:spPr>
        <a:xfrm>
          <a:off x="7166380" y="302212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800" kern="1200"/>
            <a:t>AR/VR development with Apple Vision Pro.</a:t>
          </a:r>
          <a:endParaRPr lang="en-US" sz="1800" kern="1200"/>
        </a:p>
      </dsp:txBody>
      <dsp:txXfrm>
        <a:off x="7166380" y="302212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73DC7-9A53-194D-9D6D-C045B874AD50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8741B-D7C4-2648-9BB0-46C8D0373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6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I am </a:t>
            </a:r>
            <a:r>
              <a:rPr lang="en-IN" b="1" dirty="0">
                <a:latin typeface="Aptos" panose="020B0004020202020204" pitchFamily="34" charset="0"/>
              </a:rPr>
              <a:t>Tejaswi Podila</a:t>
            </a:r>
            <a:r>
              <a:rPr lang="en-IN" dirty="0">
                <a:latin typeface="Aptos" panose="020B0004020202020204" pitchFamily="34" charset="0"/>
              </a:rPr>
              <a:t>, an </a:t>
            </a:r>
            <a:r>
              <a:rPr lang="en-IN" b="1" dirty="0">
                <a:latin typeface="Aptos" panose="020B0004020202020204" pitchFamily="34" charset="0"/>
              </a:rPr>
              <a:t>Associate Manager </a:t>
            </a:r>
            <a:r>
              <a:rPr lang="en-IN" dirty="0">
                <a:latin typeface="Aptos" panose="020B0004020202020204" pitchFamily="34" charset="0"/>
              </a:rPr>
              <a:t>at </a:t>
            </a:r>
            <a:r>
              <a:rPr lang="en-IN" b="1" dirty="0">
                <a:latin typeface="Aptos" panose="020B0004020202020204" pitchFamily="34" charset="0"/>
              </a:rPr>
              <a:t>Accenture</a:t>
            </a:r>
            <a:r>
              <a:rPr lang="en-IN" dirty="0">
                <a:latin typeface="Aptos" panose="020B0004020202020204" pitchFamily="34" charset="0"/>
              </a:rPr>
              <a:t> with over 14 years of experience in </a:t>
            </a:r>
            <a:r>
              <a:rPr lang="en-IN" b="1" dirty="0">
                <a:latin typeface="Aptos" panose="020B0004020202020204" pitchFamily="34" charset="0"/>
              </a:rPr>
              <a:t>Java development</a:t>
            </a:r>
            <a:r>
              <a:rPr lang="en-IN" dirty="0">
                <a:latin typeface="Aptos" panose="020B0004020202020204" pitchFamily="34" charset="0"/>
              </a:rPr>
              <a:t>. 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Passionate about learning new technologies, I am currently exploring </a:t>
            </a:r>
            <a:r>
              <a:rPr lang="en-IN" b="1" dirty="0">
                <a:latin typeface="Aptos" panose="020B0004020202020204" pitchFamily="34" charset="0"/>
              </a:rPr>
              <a:t>Data Science </a:t>
            </a:r>
            <a:r>
              <a:rPr lang="en-IN" dirty="0">
                <a:latin typeface="Aptos" panose="020B0004020202020204" pitchFamily="34" charset="0"/>
              </a:rPr>
              <a:t>and working on the Amazon Delivery Time Prediction project.</a:t>
            </a:r>
            <a:endParaRPr lang="en-US" dirty="0">
              <a:latin typeface="Aptos" panose="020B00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8741B-D7C4-2648-9BB0-46C8D0373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73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B6424-30C3-DA67-07C9-F6EB234EE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932FB-4826-5B4B-E605-5BF1F31A3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10ADC-26E4-430A-7278-3C3A4BF3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53B1D-BDE7-92DD-09FB-916A303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CAA6-D1BC-B5F5-817D-52772056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84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475A-CEAC-0B54-8705-9D6107AC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18EA2-D706-A717-0B50-A227911BF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BE6EB-3E76-B50D-5177-DEA3C791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582FF-7FEC-4E47-639F-4120AC09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9D961-70A8-DC36-E4BC-D94E1A92D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7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A0869E-907B-FDBA-8B57-2EFEF3C53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556B-60A6-8A54-515F-36BF9C179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538B5-8337-86E6-7D28-823BF468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A1304-94D4-BE56-134E-F4AE4BC8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FC7FF-6D2D-8C04-8380-92C8BEB0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1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032D-5CAD-FCF2-CD2C-F1D8038F0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CCA2-65EC-C480-FC51-A715006A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FFC24-F1CE-52E2-FD35-2CBBFD916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FD010-DC3E-E47F-D955-E7D5E294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4A78-3127-965A-D919-F4328F3B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06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DF32-C1A6-3C67-141F-21514999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19330-B5C7-B787-D50A-17993D73F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629D-5971-51F6-A14E-BB06EED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368D9-3024-4A01-24D0-A7F520C1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116A-DBA6-0659-DE57-8A970C80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2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6A35-C128-DFFE-46AA-EFB017DE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965F1-924A-857B-C188-7E6EAF9A3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05840-D3AA-5700-6967-5E3E2759D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E3CDB-25B0-EF36-3BF1-302482FE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7B215-DF95-F67B-AB70-AF2BA92D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D6105-2C8E-1F7D-9C0E-345A6F6E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0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45DB-5ABF-17AF-5B8A-84E9440DA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8403C-CD25-FE74-6C55-480FEA4B2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DE72C-A11B-6AEE-825D-A75F7D73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5C71D-F17F-1C33-BA9F-DC23912D0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CC4FF1-8D88-12A1-8B18-67F75BFDF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A39B7-A993-64FF-BEBA-44A52642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2C050B-B4FC-2423-00C6-90D9517F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0B0ED-A7FF-8913-5F07-E6727971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674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E41D-44FC-9FD7-2E0F-6CBA38EB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BFAE0-9749-58B8-E2EF-895BC48D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AD72A-0A3E-3DB6-5747-71067E11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C34AA-C73A-403D-C695-71E1807F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3736C6-CA88-E7D0-E38E-239A83B7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EB7D7-CF23-5FA1-B587-34CBC11AF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BDFED-4B52-D81D-B011-9AAF2135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0AD3-811D-4A2B-E61F-0ADA9136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5F7BE-DA66-9BCA-FD3C-05C9BB3AA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4F1D2-E12B-82A6-224D-D408F399D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4033A-A281-DD09-1F44-B33886C79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C5AD1-B014-0D5F-010A-8D3041A7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A6B77-A788-18D0-65F0-469D7500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DCFA-C230-400B-55B1-0134BA0A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303C1-BCA8-363E-BDE4-117AFF4513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B2067-A2E8-EEB8-DD88-3E9A58910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F0B1A-EF99-0E3B-CD1A-2DA0BC48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22CF43-0F51-71B2-CFFB-305DB2B0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AB722-DD86-7073-60BD-4A41A9BD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4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51B3A-A033-6314-BBE5-A87EDE0D9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3B02-FC0A-7164-5668-166E3A44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D33E5-11F7-1DD2-99A5-767A7C5E36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E900-D3C4-934C-8319-8E3D1BE654AF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F9B1-3469-448A-B4DE-186891E3C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8666F-4F16-A288-9749-57B0B662A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D5D10-5911-AB47-A76C-066BE65D94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7F629-4463-9F67-6461-A00D9F07A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8138" y="6325841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  <a:latin typeface="Aptos" panose="020B0004020202020204" pitchFamily="34" charset="0"/>
              </a:rPr>
              <a:t>Tejaswi Podila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0D769-7813-A3CD-1CE8-B7F4B26CF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6091" y="2353641"/>
            <a:ext cx="7176304" cy="2150719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N" sz="4000" b="1" dirty="0">
                <a:latin typeface="Aptos" panose="020B0004020202020204" pitchFamily="34" charset="0"/>
              </a:rPr>
              <a:t>Apple Inc. </a:t>
            </a:r>
            <a:br>
              <a:rPr lang="en-IN" sz="4000" b="1" dirty="0">
                <a:latin typeface="Aptos" panose="020B0004020202020204" pitchFamily="34" charset="0"/>
              </a:rPr>
            </a:br>
            <a:r>
              <a:rPr lang="en-IN" sz="4000" b="1" dirty="0">
                <a:latin typeface="Aptos" panose="020B0004020202020204" pitchFamily="34" charset="0"/>
              </a:rPr>
              <a:t>		</a:t>
            </a:r>
            <a:r>
              <a:rPr lang="en-IN" sz="2000" dirty="0">
                <a:latin typeface="Aptos" panose="020B0004020202020204" pitchFamily="34" charset="0"/>
              </a:rPr>
              <a:t>- Case Study Analysis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4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5CB42-7A9D-67F6-849C-E11003EB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6AC88F3-1145-2CB7-8127-AD9469366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D0B2B-2601-7904-D1E9-F8466B767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153FE8D-BC3B-09EB-0446-99655B6C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E4CC8A07-F7FC-F449-E48F-F2DB934BB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D4190C-CCC2-D812-5AAE-2E36544B8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EE6F3-CD19-85D0-D8F6-17595AC3C1B9}"/>
              </a:ext>
            </a:extLst>
          </p:cNvPr>
          <p:cNvSpPr txBox="1"/>
          <p:nvPr/>
        </p:nvSpPr>
        <p:spPr>
          <a:xfrm>
            <a:off x="1342664" y="1673050"/>
            <a:ext cx="10995948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Strengths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Strong Brand Loyalty</a:t>
            </a:r>
            <a:r>
              <a:rPr lang="en-IN" sz="2000" dirty="0">
                <a:latin typeface="Aptos" panose="020B0004020202020204" pitchFamily="34" charset="0"/>
              </a:rPr>
              <a:t> – Apple has a dedicated customer 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Innovative Technology</a:t>
            </a:r>
            <a:r>
              <a:rPr lang="en-IN" sz="2000" dirty="0">
                <a:latin typeface="Aptos" panose="020B0004020202020204" pitchFamily="34" charset="0"/>
              </a:rPr>
              <a:t> – Consistently leads in innovation (e.g., iPhones, MacBooks).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Ecosystem Integration</a:t>
            </a:r>
            <a:r>
              <a:rPr lang="en-IN" sz="2000" dirty="0">
                <a:latin typeface="Aptos" panose="020B0004020202020204" pitchFamily="34" charset="0"/>
              </a:rPr>
              <a:t> – Seamless experience across Apple devices (iOS, macOS, iPadOS).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Financial Strength</a:t>
            </a:r>
            <a:r>
              <a:rPr lang="en-IN" sz="2000" dirty="0">
                <a:latin typeface="Aptos" panose="020B0004020202020204" pitchFamily="34" charset="0"/>
              </a:rPr>
              <a:t> – One of the world’s most valuable companies with strong revenue streams.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Retail &amp; Online Presence</a:t>
            </a:r>
            <a:r>
              <a:rPr lang="en-IN" sz="2000" dirty="0">
                <a:latin typeface="Aptos" panose="020B0004020202020204" pitchFamily="34" charset="0"/>
              </a:rPr>
              <a:t> – Well-optimized Apple Stores and online sales channels.</a:t>
            </a:r>
          </a:p>
        </p:txBody>
      </p:sp>
    </p:spTree>
    <p:extLst>
      <p:ext uri="{BB962C8B-B14F-4D97-AF65-F5344CB8AC3E}">
        <p14:creationId xmlns:p14="http://schemas.microsoft.com/office/powerpoint/2010/main" val="348392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EECCD-D8B7-E822-C36D-6743E7DC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F0FFBC-37FC-504F-0986-1EC3B343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E081EA-2237-F198-F582-D5C37E2C0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F126583-6D3E-B3CF-D5FA-D863E96E4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F4EA51C-76D1-9BF8-B2F3-372922C47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B18EAF-3539-FC72-F138-3418F18E5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C3F74-B421-9114-3EE4-6F136BAF6093}"/>
              </a:ext>
            </a:extLst>
          </p:cNvPr>
          <p:cNvSpPr txBox="1"/>
          <p:nvPr/>
        </p:nvSpPr>
        <p:spPr>
          <a:xfrm>
            <a:off x="507030" y="1405127"/>
            <a:ext cx="11029943" cy="281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Weaknesses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Premium Pricing</a:t>
            </a:r>
            <a:r>
              <a:rPr lang="en-IN" sz="2000" dirty="0">
                <a:latin typeface="Aptos" panose="020B0004020202020204" pitchFamily="34" charset="0"/>
              </a:rPr>
              <a:t> – Apple’s products are expensive, limiting affordability for many.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Limited Customization</a:t>
            </a:r>
            <a:r>
              <a:rPr lang="en-IN" sz="2000" dirty="0">
                <a:latin typeface="Aptos" panose="020B0004020202020204" pitchFamily="34" charset="0"/>
              </a:rPr>
              <a:t> – Closed ecosystem compared to competitors like Android and Windows.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Supply Chain Risks</a:t>
            </a:r>
            <a:r>
              <a:rPr lang="en-IN" sz="2000" dirty="0">
                <a:latin typeface="Aptos" panose="020B0004020202020204" pitchFamily="34" charset="0"/>
              </a:rPr>
              <a:t> – Heavy reliance on suppliers like Foxconn.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Dependency on iPhone Sales</a:t>
            </a:r>
            <a:r>
              <a:rPr lang="en-IN" sz="2000" dirty="0">
                <a:latin typeface="Aptos" panose="020B0004020202020204" pitchFamily="34" charset="0"/>
              </a:rPr>
              <a:t> – A large portion of revenue comes from iPhones.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79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B5E93-51C5-9541-9010-6FB288A7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E333AA-A2ED-D1F6-5C0F-7745670F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B709D-ECFF-5E2D-8305-84ACDDBA0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3A4FF7E-463F-ACB5-B1ED-E911F6F7E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DB4BA0-FB18-FDD8-A5E2-51D4FCA99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FA87A-814E-C181-DE11-1116E3965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088F16-4BDB-4984-DF05-B95D330EDB05}"/>
              </a:ext>
            </a:extLst>
          </p:cNvPr>
          <p:cNvSpPr txBox="1"/>
          <p:nvPr/>
        </p:nvSpPr>
        <p:spPr>
          <a:xfrm>
            <a:off x="162045" y="1544687"/>
            <a:ext cx="12318565" cy="2817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Opportunities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Expansion in Emerging Markets</a:t>
            </a:r>
            <a:r>
              <a:rPr lang="en-IN" sz="2000" dirty="0">
                <a:latin typeface="Aptos" panose="020B0004020202020204" pitchFamily="34" charset="0"/>
              </a:rPr>
              <a:t> – Growth potential in India, Africa, and Latin America.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AR &amp; VR Development</a:t>
            </a:r>
            <a:r>
              <a:rPr lang="en-IN" sz="2000" dirty="0">
                <a:latin typeface="Aptos" panose="020B0004020202020204" pitchFamily="34" charset="0"/>
              </a:rPr>
              <a:t> – Potential leadership in augmented and virtual reality.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Wearables &amp; Services Growth</a:t>
            </a:r>
            <a:r>
              <a:rPr lang="en-IN" sz="2000" dirty="0">
                <a:latin typeface="Aptos" panose="020B0004020202020204" pitchFamily="34" charset="0"/>
              </a:rPr>
              <a:t> – Apple Watch, AirPods, and Apple Services (Apple Music, iCloud) are thriving.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Sustainability Initiatives</a:t>
            </a:r>
            <a:r>
              <a:rPr lang="en-IN" sz="2000" dirty="0">
                <a:latin typeface="Aptos" panose="020B0004020202020204" pitchFamily="34" charset="0"/>
              </a:rPr>
              <a:t> – Eco-friendly production can enhance brand reputation.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97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CA1E0-51C2-367C-E796-6F699F2AB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E0329C-AFF9-1FB6-49F7-F5E9BC37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AF8D8E-BFD2-42A1-013E-011379205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C450E39-B2A2-C6E0-AC57-471D6784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CE3196E-BDBA-9995-243F-682C58380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0BFCF-6C49-9206-0002-784D700AC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6941E-3290-2143-6CF2-2770FC3B00E8}"/>
              </a:ext>
            </a:extLst>
          </p:cNvPr>
          <p:cNvSpPr txBox="1"/>
          <p:nvPr/>
        </p:nvSpPr>
        <p:spPr>
          <a:xfrm>
            <a:off x="1590554" y="1951672"/>
            <a:ext cx="9995704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Threats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Intense Competition</a:t>
            </a:r>
            <a:r>
              <a:rPr lang="en-IN" sz="2000" dirty="0">
                <a:latin typeface="Aptos" panose="020B0004020202020204" pitchFamily="34" charset="0"/>
              </a:rPr>
              <a:t> – Samsung, Google, and Huawei are strong rivals.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Regulatory &amp; Legal Challenges</a:t>
            </a:r>
            <a:r>
              <a:rPr lang="en-IN" sz="2000" dirty="0">
                <a:latin typeface="Aptos" panose="020B0004020202020204" pitchFamily="34" charset="0"/>
              </a:rPr>
              <a:t> – Antitrust lawsuits and privacy concerns.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Economic Slowdowns</a:t>
            </a:r>
            <a:r>
              <a:rPr lang="en-IN" sz="2000" dirty="0">
                <a:latin typeface="Aptos" panose="020B0004020202020204" pitchFamily="34" charset="0"/>
              </a:rPr>
              <a:t> – Inflation and recessions may impact premium product sales.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Cybersecurity Risks</a:t>
            </a:r>
            <a:r>
              <a:rPr lang="en-IN" sz="2000" dirty="0">
                <a:latin typeface="Aptos" panose="020B0004020202020204" pitchFamily="34" charset="0"/>
              </a:rPr>
              <a:t> – Increasing hacking threats and data privacy issues.</a:t>
            </a:r>
          </a:p>
        </p:txBody>
      </p:sp>
    </p:spTree>
    <p:extLst>
      <p:ext uri="{BB962C8B-B14F-4D97-AF65-F5344CB8AC3E}">
        <p14:creationId xmlns:p14="http://schemas.microsoft.com/office/powerpoint/2010/main" val="302243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15DCE-966D-E5DF-24E5-518FAD016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645D77-9DD3-0013-FE18-8ADD0CF3A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8AFF77-2655-31CC-9106-11492223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3790CB2-C9E1-2B97-FCC1-8E2D87D85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4F65011-F3BA-F6B1-BADA-4FEC76954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5AA6CE-CC75-D163-902C-900C8DA6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B5894A2-F63B-8312-8B23-33E30D0FF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475657-0CD4-7375-6BE2-36FA9A7E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4C78CBA-92FF-064D-6155-64D2D0DCA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3DA262B-F4F6-9BA0-2D19-36E6E0A01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60DF4-CA72-E4CB-0157-24A9400CA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8138" y="6325841"/>
            <a:ext cx="3312734" cy="1141851"/>
          </a:xfrm>
          <a:noFill/>
        </p:spPr>
        <p:txBody>
          <a:bodyPr>
            <a:normAutofit/>
          </a:bodyPr>
          <a:lstStyle/>
          <a:p>
            <a:endParaRPr lang="en-US" sz="2000" dirty="0">
              <a:solidFill>
                <a:srgbClr val="080808"/>
              </a:solidFill>
              <a:latin typeface="Aptos" panose="020B00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2329B-CEEC-236A-A1B4-FB9192F7F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347" y="2353641"/>
            <a:ext cx="4535288" cy="2150719"/>
          </a:xfrm>
          <a:noFill/>
        </p:spPr>
        <p:txBody>
          <a:bodyPr anchor="ctr">
            <a:normAutofit/>
          </a:bodyPr>
          <a:lstStyle/>
          <a:p>
            <a:r>
              <a:rPr lang="en-IN" sz="3200" b="1" dirty="0">
                <a:latin typeface="Aptos" panose="020B0004020202020204" pitchFamily="34" charset="0"/>
              </a:rPr>
              <a:t>2. Porter’s 5 Forces Analysis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16F968A-553E-862A-A103-16A56298A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62B895-9A57-6B37-58E6-C5AAD245A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4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36318F-F2FA-8473-15D7-E55A6C78E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E05D22-B42D-43D2-E409-C06438C1C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DD42EE-898C-D9A0-5556-9C09D672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6C40B94-2DC3-2C54-BDAD-C1A1BBB8C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A761EBAD-9E65-A703-4FBB-9C8F93CB8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4261BD-FF91-2820-A6CD-65717FD4E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34083-07E9-242C-A2C4-87D560616DCA}"/>
              </a:ext>
            </a:extLst>
          </p:cNvPr>
          <p:cNvSpPr txBox="1"/>
          <p:nvPr/>
        </p:nvSpPr>
        <p:spPr>
          <a:xfrm>
            <a:off x="879676" y="2693229"/>
            <a:ext cx="10039291" cy="189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1. Competitive Rivalry (High)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Aptos" panose="020B0004020202020204" pitchFamily="34" charset="0"/>
              </a:rPr>
              <a:t>Intense competition</a:t>
            </a:r>
            <a:r>
              <a:rPr lang="en-IN" sz="2000" dirty="0">
                <a:latin typeface="Aptos" panose="020B0004020202020204" pitchFamily="34" charset="0"/>
              </a:rPr>
              <a:t> from Samsung, Google, and Microsoft.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Fast innovation cycles require continuous R&amp;D investment.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Apple's </a:t>
            </a:r>
            <a:r>
              <a:rPr lang="en-IN" sz="2000" b="1" dirty="0">
                <a:latin typeface="Aptos" panose="020B0004020202020204" pitchFamily="34" charset="0"/>
              </a:rPr>
              <a:t>brand loyalty</a:t>
            </a:r>
            <a:r>
              <a:rPr lang="en-IN" sz="2000" dirty="0">
                <a:latin typeface="Aptos" panose="020B0004020202020204" pitchFamily="34" charset="0"/>
              </a:rPr>
              <a:t> helps maintain dominance despite competition.</a:t>
            </a:r>
          </a:p>
        </p:txBody>
      </p:sp>
    </p:spTree>
    <p:extLst>
      <p:ext uri="{BB962C8B-B14F-4D97-AF65-F5344CB8AC3E}">
        <p14:creationId xmlns:p14="http://schemas.microsoft.com/office/powerpoint/2010/main" val="337015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7D4AF-F348-40EC-FBA0-60B37384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AC9288-BDF4-BAFF-2652-E8104183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715B50-FD24-59FF-7B3F-5048126F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A52F3D4-C0D6-97BE-5E5C-921748AF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6D8DC9C-DDE4-CAB8-ED04-CEAC5474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2AED1D-6DF5-2794-4215-82F100E4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1F9C1-23BD-AE15-007D-3229EC1DC6E0}"/>
              </a:ext>
            </a:extLst>
          </p:cNvPr>
          <p:cNvSpPr txBox="1"/>
          <p:nvPr/>
        </p:nvSpPr>
        <p:spPr>
          <a:xfrm>
            <a:off x="1192192" y="2416231"/>
            <a:ext cx="9366434" cy="1894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2. Threat of New Entrants (Low)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High barriers to entry due to </a:t>
            </a:r>
            <a:r>
              <a:rPr lang="en-IN" sz="2000" b="1" dirty="0">
                <a:latin typeface="Aptos" panose="020B0004020202020204" pitchFamily="34" charset="0"/>
              </a:rPr>
              <a:t>massive R&amp;D and brand reputation</a:t>
            </a:r>
            <a:r>
              <a:rPr lang="en-IN" sz="2000" dirty="0"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Apple's strong </a:t>
            </a:r>
            <a:r>
              <a:rPr lang="en-IN" sz="2000" b="1" dirty="0">
                <a:latin typeface="Aptos" panose="020B0004020202020204" pitchFamily="34" charset="0"/>
              </a:rPr>
              <a:t>supply chain and retail network</a:t>
            </a:r>
            <a:r>
              <a:rPr lang="en-IN" sz="2000" dirty="0">
                <a:latin typeface="Aptos" panose="020B0004020202020204" pitchFamily="34" charset="0"/>
              </a:rPr>
              <a:t> make it tough for newcomers.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Patent protection limits new competitors from copying innovations.</a:t>
            </a:r>
          </a:p>
        </p:txBody>
      </p:sp>
    </p:spTree>
    <p:extLst>
      <p:ext uri="{BB962C8B-B14F-4D97-AF65-F5344CB8AC3E}">
        <p14:creationId xmlns:p14="http://schemas.microsoft.com/office/powerpoint/2010/main" val="1726372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40692-E2E1-8D31-4952-DD25248E1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1D3B4D2-3F1B-375A-E570-497FE0F8C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43EF5C-2BF7-59D5-961A-FC3420CF0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2E1248EF-D2D5-3EBD-CD11-85A26D9A3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D5D4E8-ED62-4F81-C4C0-3B792EF91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A6F94C-326F-27E7-BD8B-C1648A5F5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F347C-5D8E-50C9-3889-D0303B8BB0D2}"/>
              </a:ext>
            </a:extLst>
          </p:cNvPr>
          <p:cNvSpPr txBox="1"/>
          <p:nvPr/>
        </p:nvSpPr>
        <p:spPr>
          <a:xfrm>
            <a:off x="1724628" y="2048719"/>
            <a:ext cx="9433480" cy="2356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3. Bargaining Power of Suppliers (Medium-High)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Apple depends on a few key suppliers (TSMC for chips, Foxconn for manufacturing).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Limited suppliers for high-quality OLED displays and processors increase risk.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However, Apple’s </a:t>
            </a:r>
            <a:r>
              <a:rPr lang="en-IN" sz="2000" b="1" dirty="0">
                <a:latin typeface="Aptos" panose="020B0004020202020204" pitchFamily="34" charset="0"/>
              </a:rPr>
              <a:t>scale and financial strength</a:t>
            </a:r>
            <a:r>
              <a:rPr lang="en-IN" sz="2000" dirty="0">
                <a:latin typeface="Aptos" panose="020B0004020202020204" pitchFamily="34" charset="0"/>
              </a:rPr>
              <a:t> give it some negotiating power.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26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19DD1-5E44-92D4-27C0-706A751E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C08105-C874-2942-9AB1-0483FF0E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368DD6-0D1F-9292-D882-2E30706E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DDE6B3E-7F6F-0220-1933-B6AA4C04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95A3095-1843-D259-1BD3-B3C92539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D20E57-852D-5B6A-6C3B-AAAE09A0C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B73FAE-AD17-DE1B-02E3-DFC23ACC258D}"/>
              </a:ext>
            </a:extLst>
          </p:cNvPr>
          <p:cNvSpPr txBox="1"/>
          <p:nvPr/>
        </p:nvSpPr>
        <p:spPr>
          <a:xfrm>
            <a:off x="1377387" y="2303362"/>
            <a:ext cx="9444942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4. Bargaining Power of Buyers (Medium)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Customers have alternative choices (Samsung, OnePlus, Google Pixel).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But Apple's </a:t>
            </a:r>
            <a:r>
              <a:rPr lang="en-IN" sz="2000" b="1" dirty="0">
                <a:latin typeface="Aptos" panose="020B0004020202020204" pitchFamily="34" charset="0"/>
              </a:rPr>
              <a:t>ecosystem locks users in</a:t>
            </a:r>
            <a:r>
              <a:rPr lang="en-IN" sz="2000" dirty="0">
                <a:latin typeface="Aptos" panose="020B0004020202020204" pitchFamily="34" charset="0"/>
              </a:rPr>
              <a:t> (iCloud, Apple Services, iMessage).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Brand loyalty keeps demand high despite premium pricing.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377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72215-AC5A-0788-D16E-64FF5196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8CDEF78-FFDD-BF07-2C1F-6A611B05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FA958-D1B0-E43A-223B-E59F17DDE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D558488-D8BF-55B4-5BA5-EE011B7DD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499184F-174F-8DE0-5B83-9AFA6FE4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3C691F-AAD2-B81E-01EB-DAB2E203A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D36D99-13E1-A8A6-F3F8-10C7F512F241}"/>
              </a:ext>
            </a:extLst>
          </p:cNvPr>
          <p:cNvSpPr txBox="1"/>
          <p:nvPr/>
        </p:nvSpPr>
        <p:spPr>
          <a:xfrm>
            <a:off x="636609" y="2754775"/>
            <a:ext cx="11860394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5. Threat of Substitutes (Medium-High)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Alternatives like </a:t>
            </a:r>
            <a:r>
              <a:rPr lang="en-IN" sz="2000" b="1" dirty="0">
                <a:latin typeface="Aptos" panose="020B0004020202020204" pitchFamily="34" charset="0"/>
              </a:rPr>
              <a:t>Windows laptops, Android devices, and cloud services</a:t>
            </a:r>
            <a:r>
              <a:rPr lang="en-IN" sz="2000" dirty="0">
                <a:latin typeface="Aptos" panose="020B0004020202020204" pitchFamily="34" charset="0"/>
              </a:rPr>
              <a:t> exist.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Open-source software and affordable competitors (Xiaomi, Oppo) pose threats.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Aptos" panose="020B0004020202020204" pitchFamily="34" charset="0"/>
              </a:rPr>
              <a:t>Apple's focus on </a:t>
            </a:r>
            <a:r>
              <a:rPr lang="en-IN" sz="2000" b="1" dirty="0">
                <a:latin typeface="Aptos" panose="020B0004020202020204" pitchFamily="34" charset="0"/>
              </a:rPr>
              <a:t>customer experience and seamless integration</a:t>
            </a:r>
            <a:r>
              <a:rPr lang="en-IN" sz="2000" dirty="0">
                <a:latin typeface="Aptos" panose="020B0004020202020204" pitchFamily="34" charset="0"/>
              </a:rPr>
              <a:t> helps reduce substitution risks.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137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C40064-D03B-0EE4-7769-0E112B388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7E0227-48BB-7EF1-529C-708C187A3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DC082-8927-07A5-CBAF-C53C17AA7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527C39A2-1737-FC5E-6EFC-F4C1B4691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0E3EC27-AA25-768F-914A-29596B831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9816C5-78FE-7501-EC80-329508129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827A2A-712B-3761-D0EC-D0C0C8CF37E8}"/>
              </a:ext>
            </a:extLst>
          </p:cNvPr>
          <p:cNvSpPr txBox="1"/>
          <p:nvPr/>
        </p:nvSpPr>
        <p:spPr>
          <a:xfrm>
            <a:off x="507030" y="781539"/>
            <a:ext cx="24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kern="0" dirty="0">
                <a:latin typeface="Aptos" panose="020B0004020202020204" pitchFamily="34" charset="0"/>
              </a:rPr>
              <a:t>Brief about me..</a:t>
            </a:r>
            <a:endParaRPr lang="en-US" sz="2400" dirty="0">
              <a:latin typeface="Aptos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DC320-AAA5-9CC3-897D-2048636143E2}"/>
              </a:ext>
            </a:extLst>
          </p:cNvPr>
          <p:cNvSpPr txBox="1"/>
          <p:nvPr/>
        </p:nvSpPr>
        <p:spPr>
          <a:xfrm>
            <a:off x="1712400" y="2160383"/>
            <a:ext cx="6606283" cy="253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Name: </a:t>
            </a:r>
            <a:r>
              <a:rPr lang="en-IN" b="1" dirty="0">
                <a:latin typeface="Aptos" panose="020B0004020202020204" pitchFamily="34" charset="0"/>
              </a:rPr>
              <a:t>Tejaswi Podila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Current Role: </a:t>
            </a:r>
            <a:r>
              <a:rPr lang="en-IN" b="1" dirty="0">
                <a:latin typeface="Aptos" panose="020B0004020202020204" pitchFamily="34" charset="0"/>
              </a:rPr>
              <a:t>Associate Manager at Accenture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Experience: </a:t>
            </a:r>
            <a:r>
              <a:rPr lang="en-IN" b="1" dirty="0">
                <a:latin typeface="Aptos" panose="020B0004020202020204" pitchFamily="34" charset="0"/>
              </a:rPr>
              <a:t>14+ years in Java Development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Learning Focus: </a:t>
            </a:r>
            <a:r>
              <a:rPr lang="en-IN" b="1" dirty="0">
                <a:latin typeface="Aptos" panose="020B0004020202020204" pitchFamily="34" charset="0"/>
              </a:rPr>
              <a:t>Data Science</a:t>
            </a:r>
          </a:p>
          <a:p>
            <a:pPr lvl="0">
              <a:lnSpc>
                <a:spcPct val="150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dirty="0">
                <a:latin typeface="Aptos" panose="020B0004020202020204" pitchFamily="34" charset="0"/>
              </a:rPr>
              <a:t>Current Project: </a:t>
            </a:r>
            <a:r>
              <a:rPr lang="en-IN" b="1" dirty="0">
                <a:latin typeface="Aptos" panose="020B0004020202020204" pitchFamily="34" charset="0"/>
              </a:rPr>
              <a:t>Amazon Delivery Time Prediction Project</a:t>
            </a:r>
            <a:endParaRPr lang="en-US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182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E009D-D7E0-529F-FC1A-49D69D25C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715710-E238-0380-A214-D81AEDA5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22B136-0925-1BA3-28E1-11BE62E79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A8E828F-9570-9BC9-73C7-C5BC64B06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E71E4A-D84A-602C-1680-6961A0A84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315372-A652-FAEA-9530-956349B9A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9F22BD-8BF2-78AF-625A-6469D07409A9}"/>
              </a:ext>
            </a:extLst>
          </p:cNvPr>
          <p:cNvSpPr txBox="1"/>
          <p:nvPr/>
        </p:nvSpPr>
        <p:spPr>
          <a:xfrm>
            <a:off x="694481" y="1226916"/>
            <a:ext cx="10776030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Aptos" panose="020B0004020202020204" pitchFamily="34" charset="0"/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ptos" panose="020B0004020202020204" pitchFamily="34" charset="0"/>
              </a:rPr>
              <a:t>Apple remains a dominant tech leader with </a:t>
            </a:r>
            <a:r>
              <a:rPr lang="en-IN" sz="2000" b="1" dirty="0">
                <a:latin typeface="Aptos" panose="020B0004020202020204" pitchFamily="34" charset="0"/>
              </a:rPr>
              <a:t>strong branding, innovation, and ecosystem integration</a:t>
            </a:r>
            <a:r>
              <a:rPr lang="en-IN" sz="2000" dirty="0">
                <a:latin typeface="Aptos" panose="020B0004020202020204" pitchFamily="34" charset="0"/>
              </a:rPr>
              <a:t>. However, it must </a:t>
            </a:r>
            <a:r>
              <a:rPr lang="en-IN" sz="2000" b="1" dirty="0">
                <a:latin typeface="Aptos" panose="020B0004020202020204" pitchFamily="34" charset="0"/>
              </a:rPr>
              <a:t>diversify revenue streams, expand in emerging markets, and address legal challenges</a:t>
            </a:r>
            <a:r>
              <a:rPr lang="en-IN" sz="2000" dirty="0">
                <a:latin typeface="Aptos" panose="020B0004020202020204" pitchFamily="34" charset="0"/>
              </a:rPr>
              <a:t> to sustain long-term growth.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08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82769-965C-B431-59F7-0D0923D73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ADCB22-4E46-AFF1-B68F-72C41D764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8E015D-752D-DDF5-66F9-DEDCC71F4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0DCE463-8C94-CA31-8E3F-66FB51AAF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CFE427-97D2-747A-1DDE-FF262251E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50C980-5719-6B6F-1308-B42A46EAA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2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F88B1CD-F5E0-93FA-2852-8513D4E8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9D8DF-CE5B-7CC7-DB52-2EE20C26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6BC036-A87E-0A75-F020-8DDF6A56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AED712C-D165-7574-A93D-138AB42B3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DECD43-14AC-4379-21DF-AF47BEC50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2528A14-AFC2-F54F-DFB7-F6D7519E1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6F02A-296D-7D35-B6D4-319BA151F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8776344-1192-A2D2-E673-E99DBC99A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28B308-08CF-FE6B-CEF3-0A88F68C5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535A43B-8063-E645-276D-F09C5C349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0246EB4-D9B8-05C2-8FE7-B55A4ACC1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0B8679-E2B2-32B8-9F07-E1B7D3EFD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Thanks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8B68CEE-7555-A004-BEF6-4C6E5CF2E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B36114-D7B4-3EF4-6500-A8D0CB786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7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Rectangle 208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9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B8ECD-9026-EE2C-6838-19D3FC8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9066F-38D5-5F3A-4ECF-6F7150270FC2}"/>
              </a:ext>
            </a:extLst>
          </p:cNvPr>
          <p:cNvSpPr txBox="1"/>
          <p:nvPr/>
        </p:nvSpPr>
        <p:spPr>
          <a:xfrm>
            <a:off x="1521055" y="1669634"/>
            <a:ext cx="9144000" cy="3747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1"/>
                </a:solidFill>
                <a:latin typeface="Aptos" panose="020B0004020202020204" pitchFamily="34" charset="0"/>
              </a:rPr>
              <a:t>Founded In:</a:t>
            </a:r>
            <a:r>
              <a:rPr lang="en-US" sz="2000" kern="1200" dirty="0">
                <a:solidFill>
                  <a:schemeClr val="tx1"/>
                </a:solidFill>
                <a:latin typeface="Aptos" panose="020B0004020202020204" pitchFamily="34" charset="0"/>
              </a:rPr>
              <a:t> 1976 by Steve Jobs, Steve Wozniak, and Ronald Wayne.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1"/>
                </a:solidFill>
                <a:latin typeface="Aptos" panose="020B0004020202020204" pitchFamily="34" charset="0"/>
              </a:rPr>
              <a:t>Mission Statement:</a:t>
            </a:r>
            <a:r>
              <a:rPr lang="en-US" sz="2000" kern="1200" dirty="0">
                <a:solidFill>
                  <a:schemeClr val="tx1"/>
                </a:solidFill>
                <a:latin typeface="Aptos" panose="020B0004020202020204" pitchFamily="34" charset="0"/>
              </a:rPr>
              <a:t> "To bring the best user experience to customers through innovative hardware, software, and services.”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000" b="1" kern="1200" dirty="0">
                <a:solidFill>
                  <a:schemeClr val="tx1"/>
                </a:solidFill>
                <a:latin typeface="Aptos" panose="020B0004020202020204" pitchFamily="34" charset="0"/>
              </a:rPr>
              <a:t>Business Model:</a:t>
            </a:r>
            <a:r>
              <a:rPr lang="en-US" sz="2000" kern="1200" dirty="0">
                <a:solidFill>
                  <a:schemeClr val="tx1"/>
                </a:solidFill>
                <a:latin typeface="Aptos" panose="020B0004020202020204" pitchFamily="34" charset="0"/>
              </a:rPr>
              <a:t> Apple operates on a premium pricing strategy, focusing on high-quality hardware, software ecosystem, and subscription-based services.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000" kern="12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53697C-610F-75A5-3FFA-ACABE3899FA9}"/>
              </a:ext>
            </a:extLst>
          </p:cNvPr>
          <p:cNvSpPr txBox="1"/>
          <p:nvPr/>
        </p:nvSpPr>
        <p:spPr>
          <a:xfrm>
            <a:off x="752354" y="821803"/>
            <a:ext cx="181857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b="1" dirty="0">
                <a:latin typeface="Aptos" panose="020B0004020202020204" pitchFamily="34" charset="0"/>
              </a:rPr>
              <a:t>Apple Overview</a:t>
            </a:r>
          </a:p>
          <a:p>
            <a:pPr>
              <a:spcAft>
                <a:spcPts val="600"/>
              </a:spcAft>
            </a:pP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618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A8969-2FBC-82F4-834C-9E392FCD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BD1D19-9AC7-4BF8-57C2-8DD2BAEAF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D822E-E21F-422C-DF0C-14A11CCA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4FA8ADE-460A-30C9-E974-5B87A66B2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25AB3175-CE27-81EF-1A6E-A3EA56603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2FEE9-4305-2A8B-534F-45A25D13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418E5-36A7-F108-7876-E523C5856420}"/>
              </a:ext>
            </a:extLst>
          </p:cNvPr>
          <p:cNvSpPr txBox="1"/>
          <p:nvPr/>
        </p:nvSpPr>
        <p:spPr>
          <a:xfrm>
            <a:off x="1325302" y="713127"/>
            <a:ext cx="60998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Aptos" panose="020B0004020202020204" pitchFamily="34" charset="0"/>
              </a:rPr>
              <a:t>Market Position and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E735B-FF51-95B8-2C9C-5DFCE5145A62}"/>
              </a:ext>
            </a:extLst>
          </p:cNvPr>
          <p:cNvSpPr txBox="1"/>
          <p:nvPr/>
        </p:nvSpPr>
        <p:spPr>
          <a:xfrm>
            <a:off x="1781490" y="2645794"/>
            <a:ext cx="7679025" cy="1714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Aptos" panose="020B0004020202020204" pitchFamily="34" charset="0"/>
              </a:rPr>
              <a:t>Growth Trajectory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Apple has consistently grown due to its innovation and strong brand loyalty.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Aptos" panose="020B0004020202020204" pitchFamily="34" charset="0"/>
              </a:rPr>
              <a:t>Expansion into emerging markets has contributed to continued growth.</a:t>
            </a:r>
          </a:p>
          <a:p>
            <a:pPr>
              <a:lnSpc>
                <a:spcPct val="150000"/>
              </a:lnSpc>
            </a:pPr>
            <a:endParaRPr lang="en-US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22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0C912-3CD8-B48D-1861-CAFA148D9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C7AD5-2548-9B2B-AC21-07DDE1D7FA2C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Revenue Model</a:t>
            </a:r>
          </a:p>
        </p:txBody>
      </p:sp>
      <p:graphicFrame>
        <p:nvGraphicFramePr>
          <p:cNvPr id="18" name="TextBox 4">
            <a:extLst>
              <a:ext uri="{FF2B5EF4-FFF2-40B4-BE49-F238E27FC236}">
                <a16:creationId xmlns:a16="http://schemas.microsoft.com/office/drawing/2014/main" id="{D4EEC165-D65D-1CE9-E8F7-A3B21571C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3724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863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A8A88-CC64-A7F3-7FAA-5C3B3C08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B9232-67CD-2AA3-CAA4-54785E11078C}"/>
              </a:ext>
            </a:extLst>
          </p:cNvPr>
          <p:cNvSpPr txBox="1"/>
          <p:nvPr/>
        </p:nvSpPr>
        <p:spPr>
          <a:xfrm>
            <a:off x="1115568" y="509521"/>
            <a:ext cx="1023213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Utilization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37" name="TextBox 4">
            <a:extLst>
              <a:ext uri="{FF2B5EF4-FFF2-40B4-BE49-F238E27FC236}">
                <a16:creationId xmlns:a16="http://schemas.microsoft.com/office/drawing/2014/main" id="{FCC38178-3097-8451-E9EA-175E22EA9E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81022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113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6938D-A281-3A45-7938-C294CFFDA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62C3D-37F3-2504-8641-B39341A23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70F2E8-3FA5-7276-EEF1-F03217394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488AC5-B0F0-A7A4-6E35-632050BEC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73456B4-922C-ADE4-E4F3-7A24F70CA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E0B7C-CFC9-FC7A-CA51-1DF65BA4C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4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45030-3E23-983C-AD80-F9EE0DD7B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192B27-ABC2-92D2-EA7B-1DEAACAE4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271D94-91CA-16D5-958B-0CB747C9B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F7497-5379-4D4E-BD2C-4FE9AF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FE73AB-D3CB-2A2B-F9E6-2EAD7860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DE0901-3A01-A2B5-5EFC-E7B31EE3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1EA3D0-20C4-3450-CF84-556ECB3BD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0EBC44-23FD-EB45-59B5-6D103058B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114482-E1F9-AF5A-1F7C-43D13EC27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5AC88D8-B17C-FFFF-9781-CA0EFB8F2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9A1F8-6F9F-48F5-7171-630321EC0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8138" y="6325841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  <a:latin typeface="Aptos" panose="020B0004020202020204" pitchFamily="34" charset="0"/>
              </a:rPr>
              <a:t>Tejaswi Podila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5F3B7-72E1-CD24-BDF6-9B0A22028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7347" y="2353641"/>
            <a:ext cx="4535288" cy="2150719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IN" sz="4000" b="1" dirty="0">
                <a:latin typeface="Aptos" panose="020B0004020202020204" pitchFamily="34" charset="0"/>
              </a:rPr>
              <a:t>SWOT Analysis</a:t>
            </a:r>
            <a:endParaRPr lang="en-IN" sz="4000" dirty="0">
              <a:latin typeface="Aptos" panose="020B000402020202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14F371-E6CC-18D5-F8AD-FB16F9AED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8F6D63-ECD8-D08E-A7CF-95E3EB3D9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4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12693</TotalTime>
  <Words>793</Words>
  <Application>Microsoft Macintosh PowerPoint</Application>
  <PresentationFormat>Widescreen</PresentationFormat>
  <Paragraphs>81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Office Theme</vt:lpstr>
      <vt:lpstr>Apple Inc.    - Case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</vt:lpstr>
      <vt:lpstr>PowerPoint Presentation</vt:lpstr>
      <vt:lpstr>PowerPoint Presentation</vt:lpstr>
      <vt:lpstr>PowerPoint Presentation</vt:lpstr>
      <vt:lpstr>PowerPoint Presentation</vt:lpstr>
      <vt:lpstr>2. Porter’s 5 Forces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My Preparation</dc:title>
  <dc:creator>Tejaswi Podila .</dc:creator>
  <cp:lastModifiedBy>Tejaswi Podila .</cp:lastModifiedBy>
  <cp:revision>85</cp:revision>
  <dcterms:created xsi:type="dcterms:W3CDTF">2022-06-27T14:32:37Z</dcterms:created>
  <dcterms:modified xsi:type="dcterms:W3CDTF">2025-02-28T17:55:37Z</dcterms:modified>
</cp:coreProperties>
</file>